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2"/>
  </p:notesMasterIdLst>
  <p:sldIdLst>
    <p:sldId id="256" r:id="rId5"/>
    <p:sldId id="262" r:id="rId6"/>
    <p:sldId id="263" r:id="rId7"/>
    <p:sldId id="264" r:id="rId8"/>
    <p:sldId id="265" r:id="rId9"/>
    <p:sldId id="293" r:id="rId10"/>
    <p:sldId id="301" r:id="rId11"/>
    <p:sldId id="304" r:id="rId12"/>
    <p:sldId id="305" r:id="rId13"/>
    <p:sldId id="306" r:id="rId14"/>
    <p:sldId id="307" r:id="rId15"/>
    <p:sldId id="308" r:id="rId16"/>
    <p:sldId id="309" r:id="rId17"/>
    <p:sldId id="311" r:id="rId18"/>
    <p:sldId id="312" r:id="rId19"/>
    <p:sldId id="313" r:id="rId20"/>
    <p:sldId id="314" r:id="rId21"/>
    <p:sldId id="315" r:id="rId22"/>
    <p:sldId id="274" r:id="rId23"/>
    <p:sldId id="279" r:id="rId24"/>
    <p:sldId id="282" r:id="rId25"/>
    <p:sldId id="277" r:id="rId26"/>
    <p:sldId id="278" r:id="rId27"/>
    <p:sldId id="294" r:id="rId28"/>
    <p:sldId id="295" r:id="rId29"/>
    <p:sldId id="296" r:id="rId30"/>
    <p:sldId id="297" r:id="rId31"/>
    <p:sldId id="317" r:id="rId32"/>
    <p:sldId id="318" r:id="rId33"/>
    <p:sldId id="319" r:id="rId34"/>
    <p:sldId id="320" r:id="rId35"/>
    <p:sldId id="322" r:id="rId36"/>
    <p:sldId id="325" r:id="rId37"/>
    <p:sldId id="326" r:id="rId38"/>
    <p:sldId id="327" r:id="rId39"/>
    <p:sldId id="328" r:id="rId40"/>
    <p:sldId id="284" r:id="rId41"/>
    <p:sldId id="285" r:id="rId42"/>
    <p:sldId id="286" r:id="rId43"/>
    <p:sldId id="287" r:id="rId44"/>
    <p:sldId id="288" r:id="rId45"/>
    <p:sldId id="289" r:id="rId46"/>
    <p:sldId id="290" r:id="rId47"/>
    <p:sldId id="292" r:id="rId48"/>
    <p:sldId id="330" r:id="rId49"/>
    <p:sldId id="332" r:id="rId50"/>
    <p:sldId id="333" r:id="rId51"/>
    <p:sldId id="334" r:id="rId52"/>
    <p:sldId id="335" r:id="rId53"/>
    <p:sldId id="336" r:id="rId54"/>
    <p:sldId id="337" r:id="rId55"/>
    <p:sldId id="338" r:id="rId56"/>
    <p:sldId id="339" r:id="rId57"/>
    <p:sldId id="340" r:id="rId58"/>
    <p:sldId id="341" r:id="rId59"/>
    <p:sldId id="342" r:id="rId60"/>
    <p:sldId id="343" r:id="rId6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864D0D-1E64-4AF3-8C67-AB1BDBF93FA6}" v="1007" dt="2024-06-05T20:01:10.5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94660"/>
  </p:normalViewPr>
  <p:slideViewPr>
    <p:cSldViewPr snapToGrid="0">
      <p:cViewPr varScale="1">
        <p:scale>
          <a:sx n="76" d="100"/>
          <a:sy n="76" d="100"/>
        </p:scale>
        <p:origin x="1099" y="53"/>
      </p:cViewPr>
      <p:guideLst/>
    </p:cSldViewPr>
  </p:slideViewPr>
  <p:notesTextViewPr>
    <p:cViewPr>
      <p:scale>
        <a:sx n="20" d="100"/>
        <a:sy n="2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B28324-5FDA-4AB7-BBE2-FFBB64053A9E}" type="datetimeFigureOut">
              <a:rPr lang="fr-FR" smtClean="0"/>
              <a:t>27/11/2024</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193919-BB44-411C-9528-DBCDA0D1D588}" type="slidenum">
              <a:rPr lang="fr-FR" smtClean="0"/>
              <a:t>‹#›</a:t>
            </a:fld>
            <a:endParaRPr lang="fr-FR"/>
          </a:p>
        </p:txBody>
      </p:sp>
    </p:spTree>
    <p:extLst>
      <p:ext uri="{BB962C8B-B14F-4D97-AF65-F5344CB8AC3E}">
        <p14:creationId xmlns:p14="http://schemas.microsoft.com/office/powerpoint/2010/main" val="839523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E9193919-BB44-411C-9528-DBCDA0D1D588}" type="slidenum">
              <a:rPr lang="fr-FR" smtClean="0"/>
              <a:t>1</a:t>
            </a:fld>
            <a:endParaRPr lang="fr-FR"/>
          </a:p>
        </p:txBody>
      </p:sp>
    </p:spTree>
    <p:extLst>
      <p:ext uri="{BB962C8B-B14F-4D97-AF65-F5344CB8AC3E}">
        <p14:creationId xmlns:p14="http://schemas.microsoft.com/office/powerpoint/2010/main" val="2783751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E543E-2983-927C-1491-498878F6AD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0FA6A5CD-48C0-8D40-0D28-2A5B563D3C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637CC8C5-9872-4BBD-4DF4-20A5EC2F9447}"/>
              </a:ext>
            </a:extLst>
          </p:cNvPr>
          <p:cNvSpPr>
            <a:spLocks noGrp="1"/>
          </p:cNvSpPr>
          <p:nvPr>
            <p:ph type="dt" sz="half" idx="10"/>
          </p:nvPr>
        </p:nvSpPr>
        <p:spPr/>
        <p:txBody>
          <a:bodyPr/>
          <a:lstStyle/>
          <a:p>
            <a:fld id="{DDB05ED5-811E-424B-BFB6-06258091C6F3}" type="datetimeFigureOut">
              <a:rPr lang="fr-FR" smtClean="0"/>
              <a:t>27/11/2024</a:t>
            </a:fld>
            <a:endParaRPr lang="fr-FR"/>
          </a:p>
        </p:txBody>
      </p:sp>
      <p:sp>
        <p:nvSpPr>
          <p:cNvPr id="5" name="Footer Placeholder 4">
            <a:extLst>
              <a:ext uri="{FF2B5EF4-FFF2-40B4-BE49-F238E27FC236}">
                <a16:creationId xmlns:a16="http://schemas.microsoft.com/office/drawing/2014/main" id="{45A77B07-3198-C9EB-3C94-040A398E076A}"/>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D49861DD-9C3A-015E-665F-10A53629167E}"/>
              </a:ext>
            </a:extLst>
          </p:cNvPr>
          <p:cNvSpPr>
            <a:spLocks noGrp="1"/>
          </p:cNvSpPr>
          <p:nvPr>
            <p:ph type="sldNum" sz="quarter" idx="12"/>
          </p:nvPr>
        </p:nvSpPr>
        <p:spPr/>
        <p:txBody>
          <a:bodyPr/>
          <a:lstStyle/>
          <a:p>
            <a:fld id="{195115B5-7F1F-4A3F-94BE-E0DBAF506A9D}" type="slidenum">
              <a:rPr lang="fr-FR" smtClean="0"/>
              <a:t>‹#›</a:t>
            </a:fld>
            <a:endParaRPr lang="fr-FR"/>
          </a:p>
        </p:txBody>
      </p:sp>
    </p:spTree>
    <p:extLst>
      <p:ext uri="{BB962C8B-B14F-4D97-AF65-F5344CB8AC3E}">
        <p14:creationId xmlns:p14="http://schemas.microsoft.com/office/powerpoint/2010/main" val="3012814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A3E9F-5F7A-E955-297D-72DF96D61E52}"/>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12EE15B0-0C1A-8565-68B7-9ECFECA483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98CC8921-47B5-DD85-EFE6-195BCB1CE87A}"/>
              </a:ext>
            </a:extLst>
          </p:cNvPr>
          <p:cNvSpPr>
            <a:spLocks noGrp="1"/>
          </p:cNvSpPr>
          <p:nvPr>
            <p:ph type="dt" sz="half" idx="10"/>
          </p:nvPr>
        </p:nvSpPr>
        <p:spPr/>
        <p:txBody>
          <a:bodyPr/>
          <a:lstStyle/>
          <a:p>
            <a:fld id="{DDB05ED5-811E-424B-BFB6-06258091C6F3}" type="datetimeFigureOut">
              <a:rPr lang="fr-FR" smtClean="0"/>
              <a:t>27/11/2024</a:t>
            </a:fld>
            <a:endParaRPr lang="fr-FR"/>
          </a:p>
        </p:txBody>
      </p:sp>
      <p:sp>
        <p:nvSpPr>
          <p:cNvPr id="5" name="Footer Placeholder 4">
            <a:extLst>
              <a:ext uri="{FF2B5EF4-FFF2-40B4-BE49-F238E27FC236}">
                <a16:creationId xmlns:a16="http://schemas.microsoft.com/office/drawing/2014/main" id="{10A03704-57DB-BB4D-3B07-3008A55E3783}"/>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461A93B3-B2AD-BA89-A028-737BAA73BF0B}"/>
              </a:ext>
            </a:extLst>
          </p:cNvPr>
          <p:cNvSpPr>
            <a:spLocks noGrp="1"/>
          </p:cNvSpPr>
          <p:nvPr>
            <p:ph type="sldNum" sz="quarter" idx="12"/>
          </p:nvPr>
        </p:nvSpPr>
        <p:spPr/>
        <p:txBody>
          <a:bodyPr/>
          <a:lstStyle/>
          <a:p>
            <a:fld id="{195115B5-7F1F-4A3F-94BE-E0DBAF506A9D}" type="slidenum">
              <a:rPr lang="fr-FR" smtClean="0"/>
              <a:t>‹#›</a:t>
            </a:fld>
            <a:endParaRPr lang="fr-FR"/>
          </a:p>
        </p:txBody>
      </p:sp>
    </p:spTree>
    <p:extLst>
      <p:ext uri="{BB962C8B-B14F-4D97-AF65-F5344CB8AC3E}">
        <p14:creationId xmlns:p14="http://schemas.microsoft.com/office/powerpoint/2010/main" val="3960286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30B8DC-0EB8-4B1C-F4A6-0335F9644C8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650DC783-B03B-995A-7441-06DA8B257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97097CB5-BD2D-9DD0-8E78-42CFAA6351A0}"/>
              </a:ext>
            </a:extLst>
          </p:cNvPr>
          <p:cNvSpPr>
            <a:spLocks noGrp="1"/>
          </p:cNvSpPr>
          <p:nvPr>
            <p:ph type="dt" sz="half" idx="10"/>
          </p:nvPr>
        </p:nvSpPr>
        <p:spPr/>
        <p:txBody>
          <a:bodyPr/>
          <a:lstStyle/>
          <a:p>
            <a:fld id="{DDB05ED5-811E-424B-BFB6-06258091C6F3}" type="datetimeFigureOut">
              <a:rPr lang="fr-FR" smtClean="0"/>
              <a:t>27/11/2024</a:t>
            </a:fld>
            <a:endParaRPr lang="fr-FR"/>
          </a:p>
        </p:txBody>
      </p:sp>
      <p:sp>
        <p:nvSpPr>
          <p:cNvPr id="5" name="Footer Placeholder 4">
            <a:extLst>
              <a:ext uri="{FF2B5EF4-FFF2-40B4-BE49-F238E27FC236}">
                <a16:creationId xmlns:a16="http://schemas.microsoft.com/office/drawing/2014/main" id="{3D2EA2E7-ECDB-DAD1-7028-E86F1A64A8E2}"/>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2A889220-BC5B-DE1D-696A-79AD8DBABA91}"/>
              </a:ext>
            </a:extLst>
          </p:cNvPr>
          <p:cNvSpPr>
            <a:spLocks noGrp="1"/>
          </p:cNvSpPr>
          <p:nvPr>
            <p:ph type="sldNum" sz="quarter" idx="12"/>
          </p:nvPr>
        </p:nvSpPr>
        <p:spPr/>
        <p:txBody>
          <a:bodyPr/>
          <a:lstStyle/>
          <a:p>
            <a:fld id="{195115B5-7F1F-4A3F-94BE-E0DBAF506A9D}" type="slidenum">
              <a:rPr lang="fr-FR" smtClean="0"/>
              <a:t>‹#›</a:t>
            </a:fld>
            <a:endParaRPr lang="fr-FR"/>
          </a:p>
        </p:txBody>
      </p:sp>
    </p:spTree>
    <p:extLst>
      <p:ext uri="{BB962C8B-B14F-4D97-AF65-F5344CB8AC3E}">
        <p14:creationId xmlns:p14="http://schemas.microsoft.com/office/powerpoint/2010/main" val="2621864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DD2D7-BC5C-07FB-E0C1-F741109181B3}"/>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5CAEBE9E-2C2E-F368-3208-C0410EA529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A33FAA92-A4F9-F35E-4EE0-BA01BEBA14A6}"/>
              </a:ext>
            </a:extLst>
          </p:cNvPr>
          <p:cNvSpPr>
            <a:spLocks noGrp="1"/>
          </p:cNvSpPr>
          <p:nvPr>
            <p:ph type="dt" sz="half" idx="10"/>
          </p:nvPr>
        </p:nvSpPr>
        <p:spPr/>
        <p:txBody>
          <a:bodyPr/>
          <a:lstStyle/>
          <a:p>
            <a:fld id="{DDB05ED5-811E-424B-BFB6-06258091C6F3}" type="datetimeFigureOut">
              <a:rPr lang="fr-FR" smtClean="0"/>
              <a:t>27/11/2024</a:t>
            </a:fld>
            <a:endParaRPr lang="fr-FR"/>
          </a:p>
        </p:txBody>
      </p:sp>
      <p:sp>
        <p:nvSpPr>
          <p:cNvPr id="5" name="Footer Placeholder 4">
            <a:extLst>
              <a:ext uri="{FF2B5EF4-FFF2-40B4-BE49-F238E27FC236}">
                <a16:creationId xmlns:a16="http://schemas.microsoft.com/office/drawing/2014/main" id="{B96DF6C4-E34D-D485-D8C6-2F78D3E8EAB5}"/>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4F9E509B-0078-7194-D988-AD32689E4A34}"/>
              </a:ext>
            </a:extLst>
          </p:cNvPr>
          <p:cNvSpPr>
            <a:spLocks noGrp="1"/>
          </p:cNvSpPr>
          <p:nvPr>
            <p:ph type="sldNum" sz="quarter" idx="12"/>
          </p:nvPr>
        </p:nvSpPr>
        <p:spPr/>
        <p:txBody>
          <a:bodyPr/>
          <a:lstStyle/>
          <a:p>
            <a:fld id="{195115B5-7F1F-4A3F-94BE-E0DBAF506A9D}" type="slidenum">
              <a:rPr lang="fr-FR" smtClean="0"/>
              <a:t>‹#›</a:t>
            </a:fld>
            <a:endParaRPr lang="fr-FR"/>
          </a:p>
        </p:txBody>
      </p:sp>
    </p:spTree>
    <p:extLst>
      <p:ext uri="{BB962C8B-B14F-4D97-AF65-F5344CB8AC3E}">
        <p14:creationId xmlns:p14="http://schemas.microsoft.com/office/powerpoint/2010/main" val="3174102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E8B63-0B40-983E-1B02-436173D9F1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F514447A-6265-62E2-9DF5-B74EC48779F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20E69D-583D-02C0-F366-0772FF10C6E5}"/>
              </a:ext>
            </a:extLst>
          </p:cNvPr>
          <p:cNvSpPr>
            <a:spLocks noGrp="1"/>
          </p:cNvSpPr>
          <p:nvPr>
            <p:ph type="dt" sz="half" idx="10"/>
          </p:nvPr>
        </p:nvSpPr>
        <p:spPr/>
        <p:txBody>
          <a:bodyPr/>
          <a:lstStyle/>
          <a:p>
            <a:fld id="{DDB05ED5-811E-424B-BFB6-06258091C6F3}" type="datetimeFigureOut">
              <a:rPr lang="fr-FR" smtClean="0"/>
              <a:t>27/11/2024</a:t>
            </a:fld>
            <a:endParaRPr lang="fr-FR"/>
          </a:p>
        </p:txBody>
      </p:sp>
      <p:sp>
        <p:nvSpPr>
          <p:cNvPr id="5" name="Footer Placeholder 4">
            <a:extLst>
              <a:ext uri="{FF2B5EF4-FFF2-40B4-BE49-F238E27FC236}">
                <a16:creationId xmlns:a16="http://schemas.microsoft.com/office/drawing/2014/main" id="{BDA7E51D-8D9C-8B98-8343-15F79399087E}"/>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18A37688-C81B-A4AA-027A-553B527CCFF0}"/>
              </a:ext>
            </a:extLst>
          </p:cNvPr>
          <p:cNvSpPr>
            <a:spLocks noGrp="1"/>
          </p:cNvSpPr>
          <p:nvPr>
            <p:ph type="sldNum" sz="quarter" idx="12"/>
          </p:nvPr>
        </p:nvSpPr>
        <p:spPr/>
        <p:txBody>
          <a:bodyPr/>
          <a:lstStyle/>
          <a:p>
            <a:fld id="{195115B5-7F1F-4A3F-94BE-E0DBAF506A9D}" type="slidenum">
              <a:rPr lang="fr-FR" smtClean="0"/>
              <a:t>‹#›</a:t>
            </a:fld>
            <a:endParaRPr lang="fr-FR"/>
          </a:p>
        </p:txBody>
      </p:sp>
    </p:spTree>
    <p:extLst>
      <p:ext uri="{BB962C8B-B14F-4D97-AF65-F5344CB8AC3E}">
        <p14:creationId xmlns:p14="http://schemas.microsoft.com/office/powerpoint/2010/main" val="3326776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10B53-6F6F-5B64-A1DB-FE17AA78C5DF}"/>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C880E0D2-3234-F763-1D40-99FF49D810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5D50D642-C2C8-98DD-7464-55FBED5535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841A4F6A-6D5A-7D81-D65E-86E5BF224941}"/>
              </a:ext>
            </a:extLst>
          </p:cNvPr>
          <p:cNvSpPr>
            <a:spLocks noGrp="1"/>
          </p:cNvSpPr>
          <p:nvPr>
            <p:ph type="dt" sz="half" idx="10"/>
          </p:nvPr>
        </p:nvSpPr>
        <p:spPr/>
        <p:txBody>
          <a:bodyPr/>
          <a:lstStyle/>
          <a:p>
            <a:fld id="{DDB05ED5-811E-424B-BFB6-06258091C6F3}" type="datetimeFigureOut">
              <a:rPr lang="fr-FR" smtClean="0"/>
              <a:t>27/11/2024</a:t>
            </a:fld>
            <a:endParaRPr lang="fr-FR"/>
          </a:p>
        </p:txBody>
      </p:sp>
      <p:sp>
        <p:nvSpPr>
          <p:cNvPr id="6" name="Footer Placeholder 5">
            <a:extLst>
              <a:ext uri="{FF2B5EF4-FFF2-40B4-BE49-F238E27FC236}">
                <a16:creationId xmlns:a16="http://schemas.microsoft.com/office/drawing/2014/main" id="{64602A47-F748-8640-B667-F3CF0A83E472}"/>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30F520B0-7567-941C-DFE3-2D6948D67763}"/>
              </a:ext>
            </a:extLst>
          </p:cNvPr>
          <p:cNvSpPr>
            <a:spLocks noGrp="1"/>
          </p:cNvSpPr>
          <p:nvPr>
            <p:ph type="sldNum" sz="quarter" idx="12"/>
          </p:nvPr>
        </p:nvSpPr>
        <p:spPr/>
        <p:txBody>
          <a:bodyPr/>
          <a:lstStyle/>
          <a:p>
            <a:fld id="{195115B5-7F1F-4A3F-94BE-E0DBAF506A9D}" type="slidenum">
              <a:rPr lang="fr-FR" smtClean="0"/>
              <a:t>‹#›</a:t>
            </a:fld>
            <a:endParaRPr lang="fr-FR"/>
          </a:p>
        </p:txBody>
      </p:sp>
    </p:spTree>
    <p:extLst>
      <p:ext uri="{BB962C8B-B14F-4D97-AF65-F5344CB8AC3E}">
        <p14:creationId xmlns:p14="http://schemas.microsoft.com/office/powerpoint/2010/main" val="1015145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55A8F-F44D-A559-4246-57459BA26580}"/>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F366ACA8-C628-41E4-2680-A82B77778B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747587-2C31-DD90-187C-ACFE6C6D5E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7FDCF5EA-5788-4145-1DF3-9A4413336D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55349F-F12A-529F-1494-5E1234238F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00F43B69-1F4C-AA75-EAF2-D64567500DD0}"/>
              </a:ext>
            </a:extLst>
          </p:cNvPr>
          <p:cNvSpPr>
            <a:spLocks noGrp="1"/>
          </p:cNvSpPr>
          <p:nvPr>
            <p:ph type="dt" sz="half" idx="10"/>
          </p:nvPr>
        </p:nvSpPr>
        <p:spPr/>
        <p:txBody>
          <a:bodyPr/>
          <a:lstStyle/>
          <a:p>
            <a:fld id="{DDB05ED5-811E-424B-BFB6-06258091C6F3}" type="datetimeFigureOut">
              <a:rPr lang="fr-FR" smtClean="0"/>
              <a:t>27/11/2024</a:t>
            </a:fld>
            <a:endParaRPr lang="fr-FR"/>
          </a:p>
        </p:txBody>
      </p:sp>
      <p:sp>
        <p:nvSpPr>
          <p:cNvPr id="8" name="Footer Placeholder 7">
            <a:extLst>
              <a:ext uri="{FF2B5EF4-FFF2-40B4-BE49-F238E27FC236}">
                <a16:creationId xmlns:a16="http://schemas.microsoft.com/office/drawing/2014/main" id="{F5EC7982-E240-A464-3880-94B41A77CB56}"/>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DFE9F4C6-EF05-9EBA-0921-0BED867667A3}"/>
              </a:ext>
            </a:extLst>
          </p:cNvPr>
          <p:cNvSpPr>
            <a:spLocks noGrp="1"/>
          </p:cNvSpPr>
          <p:nvPr>
            <p:ph type="sldNum" sz="quarter" idx="12"/>
          </p:nvPr>
        </p:nvSpPr>
        <p:spPr/>
        <p:txBody>
          <a:bodyPr/>
          <a:lstStyle/>
          <a:p>
            <a:fld id="{195115B5-7F1F-4A3F-94BE-E0DBAF506A9D}" type="slidenum">
              <a:rPr lang="fr-FR" smtClean="0"/>
              <a:t>‹#›</a:t>
            </a:fld>
            <a:endParaRPr lang="fr-FR"/>
          </a:p>
        </p:txBody>
      </p:sp>
    </p:spTree>
    <p:extLst>
      <p:ext uri="{BB962C8B-B14F-4D97-AF65-F5344CB8AC3E}">
        <p14:creationId xmlns:p14="http://schemas.microsoft.com/office/powerpoint/2010/main" val="322895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5372E-06A5-8743-D1AF-E39EA2FCC481}"/>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95095BD7-AD12-99D7-9DCB-07214FA4955B}"/>
              </a:ext>
            </a:extLst>
          </p:cNvPr>
          <p:cNvSpPr>
            <a:spLocks noGrp="1"/>
          </p:cNvSpPr>
          <p:nvPr>
            <p:ph type="dt" sz="half" idx="10"/>
          </p:nvPr>
        </p:nvSpPr>
        <p:spPr/>
        <p:txBody>
          <a:bodyPr/>
          <a:lstStyle/>
          <a:p>
            <a:fld id="{DDB05ED5-811E-424B-BFB6-06258091C6F3}" type="datetimeFigureOut">
              <a:rPr lang="fr-FR" smtClean="0"/>
              <a:t>27/11/2024</a:t>
            </a:fld>
            <a:endParaRPr lang="fr-FR"/>
          </a:p>
        </p:txBody>
      </p:sp>
      <p:sp>
        <p:nvSpPr>
          <p:cNvPr id="4" name="Footer Placeholder 3">
            <a:extLst>
              <a:ext uri="{FF2B5EF4-FFF2-40B4-BE49-F238E27FC236}">
                <a16:creationId xmlns:a16="http://schemas.microsoft.com/office/drawing/2014/main" id="{5D3F2DE1-5F70-99F2-DC53-56E09D8F8BA7}"/>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5A5EBA9B-0EB3-DCBE-2DB8-CF4D64DCDE91}"/>
              </a:ext>
            </a:extLst>
          </p:cNvPr>
          <p:cNvSpPr>
            <a:spLocks noGrp="1"/>
          </p:cNvSpPr>
          <p:nvPr>
            <p:ph type="sldNum" sz="quarter" idx="12"/>
          </p:nvPr>
        </p:nvSpPr>
        <p:spPr/>
        <p:txBody>
          <a:bodyPr/>
          <a:lstStyle/>
          <a:p>
            <a:fld id="{195115B5-7F1F-4A3F-94BE-E0DBAF506A9D}" type="slidenum">
              <a:rPr lang="fr-FR" smtClean="0"/>
              <a:t>‹#›</a:t>
            </a:fld>
            <a:endParaRPr lang="fr-FR"/>
          </a:p>
        </p:txBody>
      </p:sp>
    </p:spTree>
    <p:extLst>
      <p:ext uri="{BB962C8B-B14F-4D97-AF65-F5344CB8AC3E}">
        <p14:creationId xmlns:p14="http://schemas.microsoft.com/office/powerpoint/2010/main" val="2588588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493297-A390-5BB7-04B2-44DAA55FC91E}"/>
              </a:ext>
            </a:extLst>
          </p:cNvPr>
          <p:cNvSpPr>
            <a:spLocks noGrp="1"/>
          </p:cNvSpPr>
          <p:nvPr>
            <p:ph type="dt" sz="half" idx="10"/>
          </p:nvPr>
        </p:nvSpPr>
        <p:spPr/>
        <p:txBody>
          <a:bodyPr/>
          <a:lstStyle/>
          <a:p>
            <a:fld id="{DDB05ED5-811E-424B-BFB6-06258091C6F3}" type="datetimeFigureOut">
              <a:rPr lang="fr-FR" smtClean="0"/>
              <a:t>27/11/2024</a:t>
            </a:fld>
            <a:endParaRPr lang="fr-FR"/>
          </a:p>
        </p:txBody>
      </p:sp>
      <p:sp>
        <p:nvSpPr>
          <p:cNvPr id="3" name="Footer Placeholder 2">
            <a:extLst>
              <a:ext uri="{FF2B5EF4-FFF2-40B4-BE49-F238E27FC236}">
                <a16:creationId xmlns:a16="http://schemas.microsoft.com/office/drawing/2014/main" id="{EDD82244-53E8-8B98-A182-79036B8C7F8B}"/>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FC144813-B076-64CE-EA7D-6C6C4E1CA0AC}"/>
              </a:ext>
            </a:extLst>
          </p:cNvPr>
          <p:cNvSpPr>
            <a:spLocks noGrp="1"/>
          </p:cNvSpPr>
          <p:nvPr>
            <p:ph type="sldNum" sz="quarter" idx="12"/>
          </p:nvPr>
        </p:nvSpPr>
        <p:spPr/>
        <p:txBody>
          <a:bodyPr/>
          <a:lstStyle/>
          <a:p>
            <a:fld id="{195115B5-7F1F-4A3F-94BE-E0DBAF506A9D}" type="slidenum">
              <a:rPr lang="fr-FR" smtClean="0"/>
              <a:t>‹#›</a:t>
            </a:fld>
            <a:endParaRPr lang="fr-FR"/>
          </a:p>
        </p:txBody>
      </p:sp>
    </p:spTree>
    <p:extLst>
      <p:ext uri="{BB962C8B-B14F-4D97-AF65-F5344CB8AC3E}">
        <p14:creationId xmlns:p14="http://schemas.microsoft.com/office/powerpoint/2010/main" val="5536825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D2792-01DD-D58C-E6E7-8286758886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5BF8DCE7-5F5D-E7C2-80CC-419895025B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76DC573B-DD1D-E1AE-37FB-B3A2502562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C12712-024C-1DA0-9618-8644A2CA12F9}"/>
              </a:ext>
            </a:extLst>
          </p:cNvPr>
          <p:cNvSpPr>
            <a:spLocks noGrp="1"/>
          </p:cNvSpPr>
          <p:nvPr>
            <p:ph type="dt" sz="half" idx="10"/>
          </p:nvPr>
        </p:nvSpPr>
        <p:spPr/>
        <p:txBody>
          <a:bodyPr/>
          <a:lstStyle/>
          <a:p>
            <a:fld id="{DDB05ED5-811E-424B-BFB6-06258091C6F3}" type="datetimeFigureOut">
              <a:rPr lang="fr-FR" smtClean="0"/>
              <a:t>27/11/2024</a:t>
            </a:fld>
            <a:endParaRPr lang="fr-FR"/>
          </a:p>
        </p:txBody>
      </p:sp>
      <p:sp>
        <p:nvSpPr>
          <p:cNvPr id="6" name="Footer Placeholder 5">
            <a:extLst>
              <a:ext uri="{FF2B5EF4-FFF2-40B4-BE49-F238E27FC236}">
                <a16:creationId xmlns:a16="http://schemas.microsoft.com/office/drawing/2014/main" id="{A6888410-6F8E-9689-510E-95E257C7976E}"/>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F045530E-EA27-4BFF-31E1-68954B07C425}"/>
              </a:ext>
            </a:extLst>
          </p:cNvPr>
          <p:cNvSpPr>
            <a:spLocks noGrp="1"/>
          </p:cNvSpPr>
          <p:nvPr>
            <p:ph type="sldNum" sz="quarter" idx="12"/>
          </p:nvPr>
        </p:nvSpPr>
        <p:spPr/>
        <p:txBody>
          <a:bodyPr/>
          <a:lstStyle/>
          <a:p>
            <a:fld id="{195115B5-7F1F-4A3F-94BE-E0DBAF506A9D}" type="slidenum">
              <a:rPr lang="fr-FR" smtClean="0"/>
              <a:t>‹#›</a:t>
            </a:fld>
            <a:endParaRPr lang="fr-FR"/>
          </a:p>
        </p:txBody>
      </p:sp>
    </p:spTree>
    <p:extLst>
      <p:ext uri="{BB962C8B-B14F-4D97-AF65-F5344CB8AC3E}">
        <p14:creationId xmlns:p14="http://schemas.microsoft.com/office/powerpoint/2010/main" val="559506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9CB0D-73E0-CDA9-560F-D805B92974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A8250A29-FCB7-979C-F9CC-72D933A1E5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6B5EACEF-7118-D863-8DDA-44F4A8752A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165F76-4D53-2445-4695-B02BD7D93E81}"/>
              </a:ext>
            </a:extLst>
          </p:cNvPr>
          <p:cNvSpPr>
            <a:spLocks noGrp="1"/>
          </p:cNvSpPr>
          <p:nvPr>
            <p:ph type="dt" sz="half" idx="10"/>
          </p:nvPr>
        </p:nvSpPr>
        <p:spPr/>
        <p:txBody>
          <a:bodyPr/>
          <a:lstStyle/>
          <a:p>
            <a:fld id="{DDB05ED5-811E-424B-BFB6-06258091C6F3}" type="datetimeFigureOut">
              <a:rPr lang="fr-FR" smtClean="0"/>
              <a:t>27/11/2024</a:t>
            </a:fld>
            <a:endParaRPr lang="fr-FR"/>
          </a:p>
        </p:txBody>
      </p:sp>
      <p:sp>
        <p:nvSpPr>
          <p:cNvPr id="6" name="Footer Placeholder 5">
            <a:extLst>
              <a:ext uri="{FF2B5EF4-FFF2-40B4-BE49-F238E27FC236}">
                <a16:creationId xmlns:a16="http://schemas.microsoft.com/office/drawing/2014/main" id="{082E1D57-2FEE-698E-A6DF-6CB3AF3442FE}"/>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F9DCE805-77C3-698A-DF5A-45F67C70C6B9}"/>
              </a:ext>
            </a:extLst>
          </p:cNvPr>
          <p:cNvSpPr>
            <a:spLocks noGrp="1"/>
          </p:cNvSpPr>
          <p:nvPr>
            <p:ph type="sldNum" sz="quarter" idx="12"/>
          </p:nvPr>
        </p:nvSpPr>
        <p:spPr/>
        <p:txBody>
          <a:bodyPr/>
          <a:lstStyle/>
          <a:p>
            <a:fld id="{195115B5-7F1F-4A3F-94BE-E0DBAF506A9D}" type="slidenum">
              <a:rPr lang="fr-FR" smtClean="0"/>
              <a:t>‹#›</a:t>
            </a:fld>
            <a:endParaRPr lang="fr-FR"/>
          </a:p>
        </p:txBody>
      </p:sp>
    </p:spTree>
    <p:extLst>
      <p:ext uri="{BB962C8B-B14F-4D97-AF65-F5344CB8AC3E}">
        <p14:creationId xmlns:p14="http://schemas.microsoft.com/office/powerpoint/2010/main" val="18689669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A73766-CA3E-3C0A-4EF8-E98A08DD4C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162560D5-9AF0-EA3E-3A22-BA1CC87F39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FCE1B560-78D1-7955-18AC-4FAFA35597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DB05ED5-811E-424B-BFB6-06258091C6F3}" type="datetimeFigureOut">
              <a:rPr lang="fr-FR" smtClean="0"/>
              <a:t>27/11/2024</a:t>
            </a:fld>
            <a:endParaRPr lang="fr-FR"/>
          </a:p>
        </p:txBody>
      </p:sp>
      <p:sp>
        <p:nvSpPr>
          <p:cNvPr id="5" name="Footer Placeholder 4">
            <a:extLst>
              <a:ext uri="{FF2B5EF4-FFF2-40B4-BE49-F238E27FC236}">
                <a16:creationId xmlns:a16="http://schemas.microsoft.com/office/drawing/2014/main" id="{649802D2-82C3-B813-A4D8-FB264C72B1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Slide Number Placeholder 5">
            <a:extLst>
              <a:ext uri="{FF2B5EF4-FFF2-40B4-BE49-F238E27FC236}">
                <a16:creationId xmlns:a16="http://schemas.microsoft.com/office/drawing/2014/main" id="{5AA6DDFC-D06B-2379-21A9-B97792DBE2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95115B5-7F1F-4A3F-94BE-E0DBAF506A9D}" type="slidenum">
              <a:rPr lang="fr-FR" smtClean="0"/>
              <a:t>‹#›</a:t>
            </a:fld>
            <a:endParaRPr lang="fr-FR"/>
          </a:p>
        </p:txBody>
      </p:sp>
    </p:spTree>
    <p:extLst>
      <p:ext uri="{BB962C8B-B14F-4D97-AF65-F5344CB8AC3E}">
        <p14:creationId xmlns:p14="http://schemas.microsoft.com/office/powerpoint/2010/main" val="25792316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slide" Target="slide7.xml"/><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slide" Target="slide23.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slide" Target="slide7.xml"/><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slide" Target="slide23.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slide" Target="slide7.xml"/><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slide" Target="slide23.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slide" Target="slide7.xml"/><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slide" Target="slide23.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slide" Target="slide7.xml"/><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slide" Target="slide23.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s://journal.unnes.ac.id/sju/index.php/aaj/article/view/10691" TargetMode="External"/><Relationship Id="rId7" Type="http://schemas.openxmlformats.org/officeDocument/2006/relationships/hyperlink" Target="https://blog.roboforex.com/blog/category/expert-advisors/" TargetMode="External"/><Relationship Id="rId2" Type="http://schemas.openxmlformats.org/officeDocument/2006/relationships/image" Target="../media/image24.jp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hyperlink" Target="https://blog.roboforex.com/blog/2020/01/08/how-to-make-money-on-investments/" TargetMode="External"/><Relationship Id="rId4" Type="http://schemas.openxmlformats.org/officeDocument/2006/relationships/image" Target="../media/image25.jpg"/><Relationship Id="rId9" Type="http://schemas.openxmlformats.org/officeDocument/2006/relationships/hyperlink" Target="https://www.pngall.com/checklist-png/download/45658" TargetMode="External"/></Relationships>
</file>

<file path=ppt/slides/_rels/slide3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s://journal.unnes.ac.id/sju/index.php/aaj/article/view/10691" TargetMode="External"/><Relationship Id="rId7" Type="http://schemas.openxmlformats.org/officeDocument/2006/relationships/hyperlink" Target="https://blog.roboforex.com/blog/category/expert-advisors/" TargetMode="External"/><Relationship Id="rId2" Type="http://schemas.openxmlformats.org/officeDocument/2006/relationships/image" Target="../media/image24.jp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hyperlink" Target="https://blog.roboforex.com/blog/2020/01/08/how-to-make-money-on-investments/" TargetMode="External"/><Relationship Id="rId4" Type="http://schemas.openxmlformats.org/officeDocument/2006/relationships/image" Target="../media/image25.jpg"/><Relationship Id="rId9" Type="http://schemas.openxmlformats.org/officeDocument/2006/relationships/hyperlink" Target="https://www.pngall.com/checklist-png/download/45658"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alpha val="23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4EFA147-41D5-716F-DF9D-AC460D2255E4}"/>
              </a:ext>
            </a:extLst>
          </p:cNvPr>
          <p:cNvSpPr/>
          <p:nvPr/>
        </p:nvSpPr>
        <p:spPr>
          <a:xfrm rot="13576670">
            <a:off x="1996693" y="-4196785"/>
            <a:ext cx="4817087" cy="14229043"/>
          </a:xfrm>
          <a:prstGeom prst="rect">
            <a:avLst/>
          </a:prstGeom>
          <a:gradFill>
            <a:gsLst>
              <a:gs pos="21000">
                <a:schemeClr val="accent1">
                  <a:alpha val="66000"/>
                </a:schemeClr>
              </a:gs>
              <a:gs pos="100000">
                <a:schemeClr val="bg1">
                  <a:alpha val="23000"/>
                </a:schemeClr>
              </a:gs>
              <a:gs pos="100000">
                <a:schemeClr val="accent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5" name="Group 14">
            <a:extLst>
              <a:ext uri="{FF2B5EF4-FFF2-40B4-BE49-F238E27FC236}">
                <a16:creationId xmlns:a16="http://schemas.microsoft.com/office/drawing/2014/main" id="{27D81922-4768-1448-799C-F9D4D5F9EF0A}"/>
              </a:ext>
            </a:extLst>
          </p:cNvPr>
          <p:cNvGrpSpPr/>
          <p:nvPr/>
        </p:nvGrpSpPr>
        <p:grpSpPr>
          <a:xfrm>
            <a:off x="4478122" y="-699715"/>
            <a:ext cx="10239193" cy="7252767"/>
            <a:chOff x="4431231" y="-746607"/>
            <a:chExt cx="10239193" cy="7252767"/>
          </a:xfrm>
          <a:blipFill>
            <a:blip r:embed="rId3"/>
            <a:stretch>
              <a:fillRect/>
            </a:stretch>
          </a:blipFill>
        </p:grpSpPr>
        <p:sp>
          <p:nvSpPr>
            <p:cNvPr id="16" name="Rectangle: Rounded Corners 15">
              <a:extLst>
                <a:ext uri="{FF2B5EF4-FFF2-40B4-BE49-F238E27FC236}">
                  <a16:creationId xmlns:a16="http://schemas.microsoft.com/office/drawing/2014/main" id="{559D9342-5926-C790-EF51-E085C89A27E3}"/>
                </a:ext>
              </a:extLst>
            </p:cNvPr>
            <p:cNvSpPr/>
            <p:nvPr/>
          </p:nvSpPr>
          <p:spPr>
            <a:xfrm rot="2727280">
              <a:off x="8097337" y="-964446"/>
              <a:ext cx="2813539" cy="8036429"/>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 name="Rectangle: Rounded Corners 16">
              <a:extLst>
                <a:ext uri="{FF2B5EF4-FFF2-40B4-BE49-F238E27FC236}">
                  <a16:creationId xmlns:a16="http://schemas.microsoft.com/office/drawing/2014/main" id="{CAD7AA37-6913-EB47-7FF3-970806EDBDB7}"/>
                </a:ext>
              </a:extLst>
            </p:cNvPr>
            <p:cNvSpPr/>
            <p:nvPr/>
          </p:nvSpPr>
          <p:spPr>
            <a:xfrm rot="2727280">
              <a:off x="6205501" y="-2520877"/>
              <a:ext cx="2813539" cy="636208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 name="Rectangle: Rounded Corners 17">
              <a:extLst>
                <a:ext uri="{FF2B5EF4-FFF2-40B4-BE49-F238E27FC236}">
                  <a16:creationId xmlns:a16="http://schemas.microsoft.com/office/drawing/2014/main" id="{0EAA75FF-F510-33CB-97CF-2D087034B7A5}"/>
                </a:ext>
              </a:extLst>
            </p:cNvPr>
            <p:cNvSpPr/>
            <p:nvPr/>
          </p:nvSpPr>
          <p:spPr>
            <a:xfrm rot="2727280">
              <a:off x="10332885" y="2168621"/>
              <a:ext cx="2813539" cy="5861539"/>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9" name="TextBox 18">
            <a:extLst>
              <a:ext uri="{FF2B5EF4-FFF2-40B4-BE49-F238E27FC236}">
                <a16:creationId xmlns:a16="http://schemas.microsoft.com/office/drawing/2014/main" id="{ED100BD1-CC7E-7349-A3BD-D2A35E0CAF89}"/>
              </a:ext>
            </a:extLst>
          </p:cNvPr>
          <p:cNvSpPr txBox="1"/>
          <p:nvPr/>
        </p:nvSpPr>
        <p:spPr>
          <a:xfrm>
            <a:off x="163776" y="3181928"/>
            <a:ext cx="5561858" cy="2862322"/>
          </a:xfrm>
          <a:prstGeom prst="rect">
            <a:avLst/>
          </a:prstGeom>
          <a:noFill/>
        </p:spPr>
        <p:txBody>
          <a:bodyPr wrap="square" rtlCol="0">
            <a:spAutoFit/>
          </a:bodyPr>
          <a:lstStyle/>
          <a:p>
            <a:pPr algn="ctr"/>
            <a:r>
              <a:rPr lang="fr-FR" sz="6000" b="1" dirty="0">
                <a:latin typeface="Aharoni" panose="02010803020104030203" pitchFamily="2" charset="-79"/>
                <a:cs typeface="Aharoni" panose="02010803020104030203" pitchFamily="2" charset="-79"/>
              </a:rPr>
              <a:t>BEHAVIORAL FINANCE THEORY</a:t>
            </a:r>
          </a:p>
        </p:txBody>
      </p:sp>
    </p:spTree>
    <p:extLst>
      <p:ext uri="{BB962C8B-B14F-4D97-AF65-F5344CB8AC3E}">
        <p14:creationId xmlns:p14="http://schemas.microsoft.com/office/powerpoint/2010/main" val="1022127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D35BDA18-863E-DE00-7340-BCC2FEEC2269}"/>
              </a:ext>
            </a:extLst>
          </p:cNvPr>
          <p:cNvCxnSpPr/>
          <p:nvPr/>
        </p:nvCxnSpPr>
        <p:spPr>
          <a:xfrm>
            <a:off x="4014951" y="3392625"/>
            <a:ext cx="8177049" cy="0"/>
          </a:xfrm>
          <a:prstGeom prst="line">
            <a:avLst/>
          </a:prstGeom>
          <a:ln w="34925"/>
        </p:spPr>
        <p:style>
          <a:lnRef idx="2">
            <a:schemeClr val="accent1"/>
          </a:lnRef>
          <a:fillRef idx="0">
            <a:schemeClr val="accent1"/>
          </a:fillRef>
          <a:effectRef idx="1">
            <a:schemeClr val="accent1"/>
          </a:effectRef>
          <a:fontRef idx="minor">
            <a:schemeClr val="tx1"/>
          </a:fontRef>
        </p:style>
      </p:cxnSp>
      <p:grpSp>
        <p:nvGrpSpPr>
          <p:cNvPr id="24" name="Group 23">
            <a:extLst>
              <a:ext uri="{FF2B5EF4-FFF2-40B4-BE49-F238E27FC236}">
                <a16:creationId xmlns:a16="http://schemas.microsoft.com/office/drawing/2014/main" id="{60B3035C-809F-9DCB-684B-EFEE3E77A5E0}"/>
              </a:ext>
            </a:extLst>
          </p:cNvPr>
          <p:cNvGrpSpPr/>
          <p:nvPr/>
        </p:nvGrpSpPr>
        <p:grpSpPr>
          <a:xfrm rot="6840808">
            <a:off x="-1714417" y="774178"/>
            <a:ext cx="6123946" cy="5903425"/>
            <a:chOff x="2830867" y="439693"/>
            <a:chExt cx="6123946" cy="5903425"/>
          </a:xfrm>
        </p:grpSpPr>
        <p:pic>
          <p:nvPicPr>
            <p:cNvPr id="18" name="Picture 17">
              <a:extLst>
                <a:ext uri="{FF2B5EF4-FFF2-40B4-BE49-F238E27FC236}">
                  <a16:creationId xmlns:a16="http://schemas.microsoft.com/office/drawing/2014/main" id="{0912A2B5-40EC-4BCB-D83D-1034DB550B64}"/>
                </a:ext>
              </a:extLst>
            </p:cNvPr>
            <p:cNvPicPr>
              <a:picLocks noChangeAspect="1"/>
            </p:cNvPicPr>
            <p:nvPr/>
          </p:nvPicPr>
          <p:blipFill>
            <a:blip r:embed="rId2"/>
            <a:srcRect l="1229" t="3544" r="62513" b="3203"/>
            <a:stretch>
              <a:fillRect/>
            </a:stretch>
          </p:blipFill>
          <p:spPr>
            <a:xfrm rot="3728769">
              <a:off x="6050231" y="3940789"/>
              <a:ext cx="1829322" cy="2922913"/>
            </a:xfrm>
            <a:custGeom>
              <a:avLst/>
              <a:gdLst>
                <a:gd name="connsiteX0" fmla="*/ 76262 w 1829322"/>
                <a:gd name="connsiteY0" fmla="*/ 999950 h 2922913"/>
                <a:gd name="connsiteX1" fmla="*/ 1489084 w 1829322"/>
                <a:gd name="connsiteY1" fmla="*/ 0 h 2922913"/>
                <a:gd name="connsiteX2" fmla="*/ 1438200 w 1829322"/>
                <a:gd name="connsiteY2" fmla="*/ 2922913 h 2922913"/>
                <a:gd name="connsiteX3" fmla="*/ 0 w 1829322"/>
                <a:gd name="connsiteY3" fmla="*/ 2162908 h 2922913"/>
                <a:gd name="connsiteX4" fmla="*/ 23269 w 1829322"/>
                <a:gd name="connsiteY4" fmla="*/ 2119674 h 2922913"/>
                <a:gd name="connsiteX5" fmla="*/ 108577 w 1829322"/>
                <a:gd name="connsiteY5" fmla="*/ 1095644 h 2922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322" h="2922913">
                  <a:moveTo>
                    <a:pt x="76262" y="999950"/>
                  </a:moveTo>
                  <a:lnTo>
                    <a:pt x="1489084" y="0"/>
                  </a:lnTo>
                  <a:cubicBezTo>
                    <a:pt x="1960280" y="857448"/>
                    <a:pt x="1940883" y="1971656"/>
                    <a:pt x="1438200" y="2922913"/>
                  </a:cubicBezTo>
                  <a:lnTo>
                    <a:pt x="0" y="2162908"/>
                  </a:lnTo>
                  <a:lnTo>
                    <a:pt x="23269" y="2119674"/>
                  </a:lnTo>
                  <a:cubicBezTo>
                    <a:pt x="170019" y="1811465"/>
                    <a:pt x="204396" y="1446977"/>
                    <a:pt x="108577" y="1095644"/>
                  </a:cubicBezTo>
                  <a:close/>
                </a:path>
              </a:pathLst>
            </a:custGeom>
          </p:spPr>
        </p:pic>
        <p:pic>
          <p:nvPicPr>
            <p:cNvPr id="16" name="Picture 15">
              <a:extLst>
                <a:ext uri="{FF2B5EF4-FFF2-40B4-BE49-F238E27FC236}">
                  <a16:creationId xmlns:a16="http://schemas.microsoft.com/office/drawing/2014/main" id="{48083F7E-CEF5-C17D-30AE-C42431543FB6}"/>
                </a:ext>
              </a:extLst>
            </p:cNvPr>
            <p:cNvPicPr>
              <a:picLocks noChangeAspect="1"/>
            </p:cNvPicPr>
            <p:nvPr/>
          </p:nvPicPr>
          <p:blipFill>
            <a:blip r:embed="rId3"/>
            <a:srcRect l="13405" t="20093" r="28774" b="24634"/>
            <a:stretch>
              <a:fillRect/>
            </a:stretch>
          </p:blipFill>
          <p:spPr>
            <a:xfrm rot="12656313">
              <a:off x="3383178" y="4455337"/>
              <a:ext cx="2915940" cy="1887781"/>
            </a:xfrm>
            <a:custGeom>
              <a:avLst/>
              <a:gdLst>
                <a:gd name="connsiteX0" fmla="*/ 1980316 w 2915940"/>
                <a:gd name="connsiteY0" fmla="*/ 1755893 h 1887781"/>
                <a:gd name="connsiteX1" fmla="*/ 1775777 w 2915940"/>
                <a:gd name="connsiteY1" fmla="*/ 1700416 h 1887781"/>
                <a:gd name="connsiteX2" fmla="*/ 844708 w 2915940"/>
                <a:gd name="connsiteY2" fmla="*/ 1887781 h 1887781"/>
                <a:gd name="connsiteX3" fmla="*/ 0 w 2915940"/>
                <a:gd name="connsiteY3" fmla="*/ 478530 h 1887781"/>
                <a:gd name="connsiteX4" fmla="*/ 2915940 w 2915940"/>
                <a:gd name="connsiteY4" fmla="*/ 270431 h 188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5940" h="1887781">
                  <a:moveTo>
                    <a:pt x="1980316" y="1755893"/>
                  </a:moveTo>
                  <a:lnTo>
                    <a:pt x="1775777" y="1700416"/>
                  </a:lnTo>
                  <a:cubicBezTo>
                    <a:pt x="1478329" y="1649657"/>
                    <a:pt x="1144472" y="1708102"/>
                    <a:pt x="844708" y="1887781"/>
                  </a:cubicBezTo>
                  <a:lnTo>
                    <a:pt x="0" y="478530"/>
                  </a:lnTo>
                  <a:cubicBezTo>
                    <a:pt x="922828" y="-74614"/>
                    <a:pt x="2034379" y="-153941"/>
                    <a:pt x="2915940" y="270431"/>
                  </a:cubicBezTo>
                  <a:close/>
                </a:path>
              </a:pathLst>
            </a:custGeom>
          </p:spPr>
        </p:pic>
        <p:pic>
          <p:nvPicPr>
            <p:cNvPr id="14" name="Picture 13">
              <a:extLst>
                <a:ext uri="{FF2B5EF4-FFF2-40B4-BE49-F238E27FC236}">
                  <a16:creationId xmlns:a16="http://schemas.microsoft.com/office/drawing/2014/main" id="{9A65C82C-B718-B2A4-DF7D-D791EB68B99C}"/>
                </a:ext>
              </a:extLst>
            </p:cNvPr>
            <p:cNvPicPr>
              <a:picLocks noChangeAspect="1"/>
            </p:cNvPicPr>
            <p:nvPr/>
          </p:nvPicPr>
          <p:blipFill>
            <a:blip r:embed="rId4"/>
            <a:srcRect l="5869" t="10855" r="51183" b="8205"/>
            <a:stretch>
              <a:fillRect/>
            </a:stretch>
          </p:blipFill>
          <p:spPr>
            <a:xfrm rot="10800000">
              <a:off x="2830867" y="2502206"/>
              <a:ext cx="1953110" cy="2641295"/>
            </a:xfrm>
            <a:custGeom>
              <a:avLst/>
              <a:gdLst>
                <a:gd name="connsiteX0" fmla="*/ 1549643 w 1953110"/>
                <a:gd name="connsiteY0" fmla="*/ 2641295 h 2641295"/>
                <a:gd name="connsiteX1" fmla="*/ 69139 w 1953110"/>
                <a:gd name="connsiteY1" fmla="*/ 1891606 h 2641295"/>
                <a:gd name="connsiteX2" fmla="*/ 107754 w 1953110"/>
                <a:gd name="connsiteY2" fmla="*/ 1830581 h 2641295"/>
                <a:gd name="connsiteX3" fmla="*/ 207212 w 1953110"/>
                <a:gd name="connsiteY3" fmla="*/ 1408005 h 2641295"/>
                <a:gd name="connsiteX4" fmla="*/ 82409 w 1953110"/>
                <a:gd name="connsiteY4" fmla="*/ 937338 h 2641295"/>
                <a:gd name="connsiteX5" fmla="*/ 32829 w 1953110"/>
                <a:gd name="connsiteY5" fmla="*/ 863346 h 2641295"/>
                <a:gd name="connsiteX6" fmla="*/ 0 w 1953110"/>
                <a:gd name="connsiteY6" fmla="*/ 784700 h 2641295"/>
                <a:gd name="connsiteX7" fmla="*/ 1549643 w 1953110"/>
                <a:gd name="connsiteY7" fmla="*/ 0 h 2641295"/>
                <a:gd name="connsiteX8" fmla="*/ 1549643 w 1953110"/>
                <a:gd name="connsiteY8" fmla="*/ 2641295 h 26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3110" h="2641295">
                  <a:moveTo>
                    <a:pt x="1549643" y="2641295"/>
                  </a:moveTo>
                  <a:lnTo>
                    <a:pt x="69139" y="1891606"/>
                  </a:lnTo>
                  <a:lnTo>
                    <a:pt x="107754" y="1830581"/>
                  </a:lnTo>
                  <a:cubicBezTo>
                    <a:pt x="171797" y="1700698"/>
                    <a:pt x="207212" y="1557899"/>
                    <a:pt x="207212" y="1408005"/>
                  </a:cubicBezTo>
                  <a:cubicBezTo>
                    <a:pt x="207213" y="1239373"/>
                    <a:pt x="162391" y="1079722"/>
                    <a:pt x="82409" y="937338"/>
                  </a:cubicBezTo>
                  <a:lnTo>
                    <a:pt x="32829" y="863346"/>
                  </a:lnTo>
                  <a:lnTo>
                    <a:pt x="0" y="784700"/>
                  </a:lnTo>
                  <a:lnTo>
                    <a:pt x="1549643" y="0"/>
                  </a:lnTo>
                  <a:cubicBezTo>
                    <a:pt x="2087599" y="817219"/>
                    <a:pt x="2087599" y="1824076"/>
                    <a:pt x="1549643" y="2641295"/>
                  </a:cubicBezTo>
                  <a:close/>
                </a:path>
              </a:pathLst>
            </a:custGeom>
          </p:spPr>
        </p:pic>
        <p:pic>
          <p:nvPicPr>
            <p:cNvPr id="12" name="Picture 11">
              <a:extLst>
                <a:ext uri="{FF2B5EF4-FFF2-40B4-BE49-F238E27FC236}">
                  <a16:creationId xmlns:a16="http://schemas.microsoft.com/office/drawing/2014/main" id="{6E7DF549-F674-90F4-E448-4608BF68092B}"/>
                </a:ext>
              </a:extLst>
            </p:cNvPr>
            <p:cNvPicPr>
              <a:picLocks noChangeAspect="1"/>
            </p:cNvPicPr>
            <p:nvPr/>
          </p:nvPicPr>
          <p:blipFill>
            <a:blip r:embed="rId5"/>
            <a:srcRect l="1516" t="11335" r="3500" b="10766"/>
            <a:stretch>
              <a:fillRect/>
            </a:stretch>
          </p:blipFill>
          <p:spPr>
            <a:xfrm rot="19649717">
              <a:off x="3068017" y="439693"/>
              <a:ext cx="2909162" cy="1764098"/>
            </a:xfrm>
            <a:custGeom>
              <a:avLst/>
              <a:gdLst>
                <a:gd name="connsiteX0" fmla="*/ 2909162 w 2909162"/>
                <a:gd name="connsiteY0" fmla="*/ 525805 h 1764098"/>
                <a:gd name="connsiteX1" fmla="*/ 2120139 w 2909162"/>
                <a:gd name="connsiteY1" fmla="*/ 1764098 h 1764098"/>
                <a:gd name="connsiteX2" fmla="*/ 876302 w 2909162"/>
                <a:gd name="connsiteY2" fmla="*/ 1645233 h 1764098"/>
                <a:gd name="connsiteX3" fmla="*/ 843787 w 2909162"/>
                <a:gd name="connsiteY3" fmla="*/ 1662651 h 1764098"/>
                <a:gd name="connsiteX4" fmla="*/ 0 w 2909162"/>
                <a:gd name="connsiteY4" fmla="*/ 238087 h 1764098"/>
                <a:gd name="connsiteX5" fmla="*/ 2909162 w 2909162"/>
                <a:gd name="connsiteY5" fmla="*/ 525805 h 1764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9162" h="1764098">
                  <a:moveTo>
                    <a:pt x="2909162" y="525805"/>
                  </a:moveTo>
                  <a:lnTo>
                    <a:pt x="2120139" y="1764098"/>
                  </a:lnTo>
                  <a:cubicBezTo>
                    <a:pt x="1714871" y="1505867"/>
                    <a:pt x="1238902" y="1474997"/>
                    <a:pt x="876302" y="1645233"/>
                  </a:cubicBezTo>
                  <a:lnTo>
                    <a:pt x="843787" y="1662651"/>
                  </a:lnTo>
                  <a:lnTo>
                    <a:pt x="0" y="238087"/>
                  </a:lnTo>
                  <a:cubicBezTo>
                    <a:pt x="892831" y="-162032"/>
                    <a:pt x="2001797" y="-52355"/>
                    <a:pt x="2909162" y="525805"/>
                  </a:cubicBezTo>
                  <a:close/>
                </a:path>
              </a:pathLst>
            </a:custGeom>
          </p:spPr>
        </p:pic>
        <p:pic>
          <p:nvPicPr>
            <p:cNvPr id="9" name="Picture 8">
              <a:extLst>
                <a:ext uri="{FF2B5EF4-FFF2-40B4-BE49-F238E27FC236}">
                  <a16:creationId xmlns:a16="http://schemas.microsoft.com/office/drawing/2014/main" id="{94B3DFC0-3B69-D757-3AA5-0B3150673A09}"/>
                </a:ext>
              </a:extLst>
            </p:cNvPr>
            <p:cNvPicPr>
              <a:picLocks noChangeAspect="1"/>
            </p:cNvPicPr>
            <p:nvPr/>
          </p:nvPicPr>
          <p:blipFill>
            <a:blip r:embed="rId6"/>
            <a:srcRect l="6409" t="11537" r="3203" b="18783"/>
            <a:stretch>
              <a:fillRect/>
            </a:stretch>
          </p:blipFill>
          <p:spPr>
            <a:xfrm rot="1423558">
              <a:off x="5576523" y="1361163"/>
              <a:ext cx="2918993" cy="1725366"/>
            </a:xfrm>
            <a:custGeom>
              <a:avLst/>
              <a:gdLst>
                <a:gd name="connsiteX0" fmla="*/ 0 w 2918993"/>
                <a:gd name="connsiteY0" fmla="*/ 286623 h 1725366"/>
                <a:gd name="connsiteX1" fmla="*/ 2918993 w 2918993"/>
                <a:gd name="connsiteY1" fmla="*/ 446270 h 1725366"/>
                <a:gd name="connsiteX2" fmla="*/ 1867676 w 2918993"/>
                <a:gd name="connsiteY2" fmla="*/ 1725366 h 1725366"/>
                <a:gd name="connsiteX3" fmla="*/ 1838199 w 2918993"/>
                <a:gd name="connsiteY3" fmla="*/ 1703190 h 1725366"/>
                <a:gd name="connsiteX4" fmla="*/ 590792 w 2918993"/>
                <a:gd name="connsiteY4" fmla="*/ 1630829 h 1725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993" h="1725366">
                  <a:moveTo>
                    <a:pt x="0" y="286623"/>
                  </a:moveTo>
                  <a:cubicBezTo>
                    <a:pt x="984973" y="-146282"/>
                    <a:pt x="2097688" y="-85425"/>
                    <a:pt x="2918993" y="446270"/>
                  </a:cubicBezTo>
                  <a:lnTo>
                    <a:pt x="1867676" y="1725366"/>
                  </a:lnTo>
                  <a:lnTo>
                    <a:pt x="1838199" y="1703190"/>
                  </a:lnTo>
                  <a:cubicBezTo>
                    <a:pt x="1505829" y="1479608"/>
                    <a:pt x="1030725" y="1437475"/>
                    <a:pt x="590792" y="1630829"/>
                  </a:cubicBezTo>
                  <a:close/>
                </a:path>
              </a:pathLst>
            </a:custGeom>
          </p:spPr>
        </p:pic>
        <p:pic>
          <p:nvPicPr>
            <p:cNvPr id="4" name="Picture 3">
              <a:extLst>
                <a:ext uri="{FF2B5EF4-FFF2-40B4-BE49-F238E27FC236}">
                  <a16:creationId xmlns:a16="http://schemas.microsoft.com/office/drawing/2014/main" id="{CD446709-1ECE-9A57-BECD-28C401BC4CDD}"/>
                </a:ext>
              </a:extLst>
            </p:cNvPr>
            <p:cNvPicPr>
              <a:picLocks noChangeAspect="1"/>
            </p:cNvPicPr>
            <p:nvPr/>
          </p:nvPicPr>
          <p:blipFill>
            <a:blip r:embed="rId7"/>
            <a:srcRect l="2811" t="4079" r="26410" b="1620"/>
            <a:stretch>
              <a:fillRect/>
            </a:stretch>
          </p:blipFill>
          <p:spPr>
            <a:xfrm>
              <a:off x="6985140" y="2551874"/>
              <a:ext cx="1969673" cy="2591628"/>
            </a:xfrm>
            <a:custGeom>
              <a:avLst/>
              <a:gdLst>
                <a:gd name="connsiteX0" fmla="*/ 1566206 w 1969673"/>
                <a:gd name="connsiteY0" fmla="*/ 0 h 2591628"/>
                <a:gd name="connsiteX1" fmla="*/ 1566206 w 1969673"/>
                <a:gd name="connsiteY1" fmla="*/ 2591628 h 2591628"/>
                <a:gd name="connsiteX2" fmla="*/ 0 w 1969673"/>
                <a:gd name="connsiteY2" fmla="*/ 1813454 h 2591628"/>
                <a:gd name="connsiteX3" fmla="*/ 7629 w 1969673"/>
                <a:gd name="connsiteY3" fmla="*/ 1805673 h 2591628"/>
                <a:gd name="connsiteX4" fmla="*/ 223776 w 1969673"/>
                <a:gd name="connsiteY4" fmla="*/ 1210100 h 2591628"/>
                <a:gd name="connsiteX5" fmla="*/ 124317 w 1969673"/>
                <a:gd name="connsiteY5" fmla="*/ 795470 h 2591628"/>
                <a:gd name="connsiteX6" fmla="*/ 85703 w 1969673"/>
                <a:gd name="connsiteY6" fmla="*/ 735593 h 2591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673" h="2591628">
                  <a:moveTo>
                    <a:pt x="1566206" y="0"/>
                  </a:moveTo>
                  <a:cubicBezTo>
                    <a:pt x="2104162" y="801852"/>
                    <a:pt x="2104162" y="1789776"/>
                    <a:pt x="1566206" y="2591628"/>
                  </a:cubicBezTo>
                  <a:lnTo>
                    <a:pt x="0" y="1813454"/>
                  </a:lnTo>
                  <a:lnTo>
                    <a:pt x="7629" y="1805673"/>
                  </a:lnTo>
                  <a:cubicBezTo>
                    <a:pt x="144093" y="1635664"/>
                    <a:pt x="223776" y="1430714"/>
                    <a:pt x="223776" y="1210100"/>
                  </a:cubicBezTo>
                  <a:cubicBezTo>
                    <a:pt x="223776" y="1063024"/>
                    <a:pt x="188361" y="922910"/>
                    <a:pt x="124317" y="795470"/>
                  </a:cubicBezTo>
                  <a:lnTo>
                    <a:pt x="85703" y="735593"/>
                  </a:lnTo>
                  <a:close/>
                </a:path>
              </a:pathLst>
            </a:custGeom>
          </p:spPr>
        </p:pic>
      </p:grpSp>
      <p:sp>
        <p:nvSpPr>
          <p:cNvPr id="110" name="TextBox 109">
            <a:extLst>
              <a:ext uri="{FF2B5EF4-FFF2-40B4-BE49-F238E27FC236}">
                <a16:creationId xmlns:a16="http://schemas.microsoft.com/office/drawing/2014/main" id="{785D8C92-0609-8302-F801-6E87F461065E}"/>
              </a:ext>
            </a:extLst>
          </p:cNvPr>
          <p:cNvSpPr txBox="1"/>
          <p:nvPr/>
        </p:nvSpPr>
        <p:spPr>
          <a:xfrm>
            <a:off x="101977" y="2938773"/>
            <a:ext cx="1923053" cy="830997"/>
          </a:xfrm>
          <a:prstGeom prst="rect">
            <a:avLst/>
          </a:prstGeom>
          <a:noFill/>
        </p:spPr>
        <p:txBody>
          <a:bodyPr wrap="square">
            <a:spAutoFit/>
          </a:bodyPr>
          <a:lstStyle/>
          <a:p>
            <a:pPr algn="ctr"/>
            <a:r>
              <a:rPr lang="fr-FR" sz="2400" b="1" i="0" dirty="0" err="1">
                <a:solidFill>
                  <a:schemeClr val="accent1">
                    <a:lumMod val="75000"/>
                  </a:schemeClr>
                </a:solidFill>
                <a:effectLst/>
                <a:latin typeface="Aharoni" panose="02010803020104030203" pitchFamily="2" charset="-79"/>
                <a:cs typeface="Aharoni" panose="02010803020104030203" pitchFamily="2" charset="-79"/>
              </a:rPr>
              <a:t>Behavioral</a:t>
            </a:r>
            <a:r>
              <a:rPr lang="fr-FR" sz="2400" b="1" i="0" dirty="0">
                <a:solidFill>
                  <a:schemeClr val="accent1">
                    <a:lumMod val="75000"/>
                  </a:schemeClr>
                </a:solidFill>
                <a:effectLst/>
                <a:latin typeface="Aharoni" panose="02010803020104030203" pitchFamily="2" charset="-79"/>
                <a:cs typeface="Aharoni" panose="02010803020104030203" pitchFamily="2" charset="-79"/>
              </a:rPr>
              <a:t> Finance</a:t>
            </a:r>
            <a:endParaRPr lang="fr-FR" sz="2400" dirty="0">
              <a:solidFill>
                <a:schemeClr val="accent1">
                  <a:lumMod val="75000"/>
                </a:schemeClr>
              </a:solidFill>
              <a:latin typeface="Aharoni" panose="02010803020104030203" pitchFamily="2" charset="-79"/>
              <a:cs typeface="Aharoni" panose="02010803020104030203" pitchFamily="2" charset="-79"/>
            </a:endParaRPr>
          </a:p>
        </p:txBody>
      </p:sp>
      <p:sp>
        <p:nvSpPr>
          <p:cNvPr id="5" name="TextBox 4">
            <a:extLst>
              <a:ext uri="{FF2B5EF4-FFF2-40B4-BE49-F238E27FC236}">
                <a16:creationId xmlns:a16="http://schemas.microsoft.com/office/drawing/2014/main" id="{4F98A91A-4D97-E9E4-3760-7D78BEC428C6}"/>
              </a:ext>
            </a:extLst>
          </p:cNvPr>
          <p:cNvSpPr txBox="1"/>
          <p:nvPr/>
        </p:nvSpPr>
        <p:spPr>
          <a:xfrm>
            <a:off x="4765871" y="2579511"/>
            <a:ext cx="7620096" cy="769441"/>
          </a:xfrm>
          <a:prstGeom prst="rect">
            <a:avLst/>
          </a:prstGeom>
          <a:noFill/>
        </p:spPr>
        <p:txBody>
          <a:bodyPr wrap="square">
            <a:spAutoFit/>
          </a:bodyPr>
          <a:lstStyle/>
          <a:p>
            <a:r>
              <a:rPr lang="fr-FR" sz="4400" b="1" i="0" dirty="0">
                <a:solidFill>
                  <a:schemeClr val="accent1">
                    <a:lumMod val="75000"/>
                  </a:schemeClr>
                </a:solidFill>
                <a:effectLst/>
              </a:rPr>
              <a:t>1960 - 1970</a:t>
            </a:r>
            <a:endParaRPr lang="fr-FR" sz="4400" dirty="0">
              <a:solidFill>
                <a:schemeClr val="accent1">
                  <a:lumMod val="75000"/>
                </a:schemeClr>
              </a:solidFill>
            </a:endParaRPr>
          </a:p>
        </p:txBody>
      </p:sp>
      <p:sp>
        <p:nvSpPr>
          <p:cNvPr id="6" name="TextBox 5">
            <a:extLst>
              <a:ext uri="{FF2B5EF4-FFF2-40B4-BE49-F238E27FC236}">
                <a16:creationId xmlns:a16="http://schemas.microsoft.com/office/drawing/2014/main" id="{CCFBB67A-CF56-E85E-6BE9-54451133A7EA}"/>
              </a:ext>
            </a:extLst>
          </p:cNvPr>
          <p:cNvSpPr txBox="1"/>
          <p:nvPr/>
        </p:nvSpPr>
        <p:spPr>
          <a:xfrm>
            <a:off x="5004077" y="3753754"/>
            <a:ext cx="6198796" cy="2246769"/>
          </a:xfrm>
          <a:prstGeom prst="rect">
            <a:avLst/>
          </a:prstGeom>
          <a:noFill/>
        </p:spPr>
        <p:txBody>
          <a:bodyPr wrap="square">
            <a:spAutoFit/>
          </a:bodyPr>
          <a:lstStyle/>
          <a:p>
            <a:r>
              <a:rPr lang="fr-FR" sz="2800" b="0" i="0" dirty="0">
                <a:solidFill>
                  <a:schemeClr val="accent1">
                    <a:lumMod val="75000"/>
                  </a:schemeClr>
                </a:solidFill>
                <a:effectLst/>
              </a:rPr>
              <a:t>Initial discussions on anomalies in </a:t>
            </a:r>
            <a:r>
              <a:rPr lang="fr-FR" sz="2800" b="0" i="0" dirty="0" err="1">
                <a:solidFill>
                  <a:schemeClr val="accent1">
                    <a:lumMod val="75000"/>
                  </a:schemeClr>
                </a:solidFill>
                <a:effectLst/>
              </a:rPr>
              <a:t>market</a:t>
            </a:r>
            <a:r>
              <a:rPr lang="fr-FR" sz="2800" b="0" i="0" dirty="0">
                <a:solidFill>
                  <a:schemeClr val="accent1">
                    <a:lumMod val="75000"/>
                  </a:schemeClr>
                </a:solidFill>
                <a:effectLst/>
              </a:rPr>
              <a:t> </a:t>
            </a:r>
            <a:r>
              <a:rPr lang="fr-FR" sz="2800" b="0" i="0" dirty="0" err="1">
                <a:solidFill>
                  <a:schemeClr val="accent1">
                    <a:lumMod val="75000"/>
                  </a:schemeClr>
                </a:solidFill>
                <a:effectLst/>
              </a:rPr>
              <a:t>behavior</a:t>
            </a:r>
            <a:r>
              <a:rPr lang="fr-FR" sz="2800" b="0" i="0" dirty="0">
                <a:solidFill>
                  <a:schemeClr val="accent1">
                    <a:lumMod val="75000"/>
                  </a:schemeClr>
                </a:solidFill>
                <a:effectLst/>
              </a:rPr>
              <a:t> </a:t>
            </a:r>
            <a:r>
              <a:rPr lang="fr-FR" sz="2800" b="0" i="0" dirty="0" err="1">
                <a:solidFill>
                  <a:schemeClr val="accent1">
                    <a:lumMod val="75000"/>
                  </a:schemeClr>
                </a:solidFill>
                <a:effectLst/>
              </a:rPr>
              <a:t>began</a:t>
            </a:r>
            <a:r>
              <a:rPr lang="fr-FR" sz="2800" b="0" i="0" dirty="0">
                <a:solidFill>
                  <a:schemeClr val="accent1">
                    <a:lumMod val="75000"/>
                  </a:schemeClr>
                </a:solidFill>
                <a:effectLst/>
              </a:rPr>
              <a:t> to surface. </a:t>
            </a:r>
            <a:r>
              <a:rPr lang="fr-FR" sz="2800" b="0" i="0" dirty="0" err="1">
                <a:solidFill>
                  <a:schemeClr val="accent1">
                    <a:lumMod val="75000"/>
                  </a:schemeClr>
                </a:solidFill>
                <a:effectLst/>
              </a:rPr>
              <a:t>Psychologists</a:t>
            </a:r>
            <a:r>
              <a:rPr lang="fr-FR" sz="2800" b="0" i="0" dirty="0">
                <a:solidFill>
                  <a:schemeClr val="accent1">
                    <a:lumMod val="75000"/>
                  </a:schemeClr>
                </a:solidFill>
                <a:effectLst/>
              </a:rPr>
              <a:t> like Amos Tversky and Daniel Kahneman </a:t>
            </a:r>
            <a:r>
              <a:rPr lang="fr-FR" sz="2800" b="0" i="0" dirty="0" err="1">
                <a:solidFill>
                  <a:schemeClr val="accent1">
                    <a:lumMod val="75000"/>
                  </a:schemeClr>
                </a:solidFill>
                <a:effectLst/>
              </a:rPr>
              <a:t>started</a:t>
            </a:r>
            <a:r>
              <a:rPr lang="fr-FR" sz="2800" b="0" i="0" dirty="0">
                <a:solidFill>
                  <a:schemeClr val="accent1">
                    <a:lumMod val="75000"/>
                  </a:schemeClr>
                </a:solidFill>
                <a:effectLst/>
              </a:rPr>
              <a:t> </a:t>
            </a:r>
            <a:r>
              <a:rPr lang="fr-FR" sz="2800" b="0" i="0" dirty="0" err="1">
                <a:solidFill>
                  <a:schemeClr val="accent1">
                    <a:lumMod val="75000"/>
                  </a:schemeClr>
                </a:solidFill>
                <a:effectLst/>
              </a:rPr>
              <a:t>exploring</a:t>
            </a:r>
            <a:r>
              <a:rPr lang="fr-FR" sz="2800" b="0" i="0" dirty="0">
                <a:solidFill>
                  <a:schemeClr val="accent1">
                    <a:lumMod val="75000"/>
                  </a:schemeClr>
                </a:solidFill>
                <a:effectLst/>
              </a:rPr>
              <a:t> cognitive </a:t>
            </a:r>
            <a:r>
              <a:rPr lang="fr-FR" sz="2800" b="0" i="0" dirty="0" err="1">
                <a:solidFill>
                  <a:schemeClr val="accent1">
                    <a:lumMod val="75000"/>
                  </a:schemeClr>
                </a:solidFill>
                <a:effectLst/>
              </a:rPr>
              <a:t>biases</a:t>
            </a:r>
            <a:r>
              <a:rPr lang="fr-FR" sz="2800" b="0" i="0" dirty="0">
                <a:solidFill>
                  <a:schemeClr val="accent1">
                    <a:lumMod val="75000"/>
                  </a:schemeClr>
                </a:solidFill>
                <a:effectLst/>
              </a:rPr>
              <a:t> and </a:t>
            </a:r>
            <a:r>
              <a:rPr lang="fr-FR" sz="2800" b="0" i="0" dirty="0" err="1">
                <a:solidFill>
                  <a:schemeClr val="accent1">
                    <a:lumMod val="75000"/>
                  </a:schemeClr>
                </a:solidFill>
                <a:effectLst/>
              </a:rPr>
              <a:t>heuristics</a:t>
            </a:r>
            <a:r>
              <a:rPr lang="fr-FR" sz="2800" b="0" i="0" dirty="0">
                <a:solidFill>
                  <a:schemeClr val="accent1">
                    <a:lumMod val="75000"/>
                  </a:schemeClr>
                </a:solidFill>
                <a:effectLst/>
              </a:rPr>
              <a:t>.</a:t>
            </a:r>
            <a:endParaRPr lang="fr-FR" sz="2800" dirty="0">
              <a:solidFill>
                <a:schemeClr val="accent1">
                  <a:lumMod val="75000"/>
                </a:schemeClr>
              </a:solidFill>
            </a:endParaRPr>
          </a:p>
        </p:txBody>
      </p:sp>
    </p:spTree>
    <p:extLst>
      <p:ext uri="{BB962C8B-B14F-4D97-AF65-F5344CB8AC3E}">
        <p14:creationId xmlns:p14="http://schemas.microsoft.com/office/powerpoint/2010/main" val="1751823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D35BDA18-863E-DE00-7340-BCC2FEEC2269}"/>
              </a:ext>
            </a:extLst>
          </p:cNvPr>
          <p:cNvCxnSpPr/>
          <p:nvPr/>
        </p:nvCxnSpPr>
        <p:spPr>
          <a:xfrm>
            <a:off x="4014951" y="3392625"/>
            <a:ext cx="8177049" cy="0"/>
          </a:xfrm>
          <a:prstGeom prst="line">
            <a:avLst/>
          </a:prstGeom>
          <a:ln w="34925"/>
        </p:spPr>
        <p:style>
          <a:lnRef idx="2">
            <a:schemeClr val="accent1"/>
          </a:lnRef>
          <a:fillRef idx="0">
            <a:schemeClr val="accent1"/>
          </a:fillRef>
          <a:effectRef idx="1">
            <a:schemeClr val="accent1"/>
          </a:effectRef>
          <a:fontRef idx="minor">
            <a:schemeClr val="tx1"/>
          </a:fontRef>
        </p:style>
      </p:cxnSp>
      <p:grpSp>
        <p:nvGrpSpPr>
          <p:cNvPr id="24" name="Group 23">
            <a:extLst>
              <a:ext uri="{FF2B5EF4-FFF2-40B4-BE49-F238E27FC236}">
                <a16:creationId xmlns:a16="http://schemas.microsoft.com/office/drawing/2014/main" id="{60B3035C-809F-9DCB-684B-EFEE3E77A5E0}"/>
              </a:ext>
            </a:extLst>
          </p:cNvPr>
          <p:cNvGrpSpPr/>
          <p:nvPr/>
        </p:nvGrpSpPr>
        <p:grpSpPr>
          <a:xfrm rot="10800000">
            <a:off x="-2087097" y="1016137"/>
            <a:ext cx="6818399" cy="5087441"/>
            <a:chOff x="2136414" y="1255677"/>
            <a:chExt cx="6818399" cy="5087441"/>
          </a:xfrm>
        </p:grpSpPr>
        <p:pic>
          <p:nvPicPr>
            <p:cNvPr id="18" name="Picture 17">
              <a:extLst>
                <a:ext uri="{FF2B5EF4-FFF2-40B4-BE49-F238E27FC236}">
                  <a16:creationId xmlns:a16="http://schemas.microsoft.com/office/drawing/2014/main" id="{0912A2B5-40EC-4BCB-D83D-1034DB550B64}"/>
                </a:ext>
              </a:extLst>
            </p:cNvPr>
            <p:cNvPicPr>
              <a:picLocks noChangeAspect="1"/>
            </p:cNvPicPr>
            <p:nvPr/>
          </p:nvPicPr>
          <p:blipFill>
            <a:blip r:embed="rId2"/>
            <a:srcRect l="1229" t="3544" r="62513" b="3203"/>
            <a:stretch>
              <a:fillRect/>
            </a:stretch>
          </p:blipFill>
          <p:spPr>
            <a:xfrm rot="3728769">
              <a:off x="6050231" y="3940789"/>
              <a:ext cx="1829322" cy="2922913"/>
            </a:xfrm>
            <a:custGeom>
              <a:avLst/>
              <a:gdLst>
                <a:gd name="connsiteX0" fmla="*/ 76262 w 1829322"/>
                <a:gd name="connsiteY0" fmla="*/ 999950 h 2922913"/>
                <a:gd name="connsiteX1" fmla="*/ 1489084 w 1829322"/>
                <a:gd name="connsiteY1" fmla="*/ 0 h 2922913"/>
                <a:gd name="connsiteX2" fmla="*/ 1438200 w 1829322"/>
                <a:gd name="connsiteY2" fmla="*/ 2922913 h 2922913"/>
                <a:gd name="connsiteX3" fmla="*/ 0 w 1829322"/>
                <a:gd name="connsiteY3" fmla="*/ 2162908 h 2922913"/>
                <a:gd name="connsiteX4" fmla="*/ 23269 w 1829322"/>
                <a:gd name="connsiteY4" fmla="*/ 2119674 h 2922913"/>
                <a:gd name="connsiteX5" fmla="*/ 108577 w 1829322"/>
                <a:gd name="connsiteY5" fmla="*/ 1095644 h 2922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322" h="2922913">
                  <a:moveTo>
                    <a:pt x="76262" y="999950"/>
                  </a:moveTo>
                  <a:lnTo>
                    <a:pt x="1489084" y="0"/>
                  </a:lnTo>
                  <a:cubicBezTo>
                    <a:pt x="1960280" y="857448"/>
                    <a:pt x="1940883" y="1971656"/>
                    <a:pt x="1438200" y="2922913"/>
                  </a:cubicBezTo>
                  <a:lnTo>
                    <a:pt x="0" y="2162908"/>
                  </a:lnTo>
                  <a:lnTo>
                    <a:pt x="23269" y="2119674"/>
                  </a:lnTo>
                  <a:cubicBezTo>
                    <a:pt x="170019" y="1811465"/>
                    <a:pt x="204396" y="1446977"/>
                    <a:pt x="108577" y="1095644"/>
                  </a:cubicBezTo>
                  <a:close/>
                </a:path>
              </a:pathLst>
            </a:custGeom>
          </p:spPr>
        </p:pic>
        <p:pic>
          <p:nvPicPr>
            <p:cNvPr id="16" name="Picture 15">
              <a:extLst>
                <a:ext uri="{FF2B5EF4-FFF2-40B4-BE49-F238E27FC236}">
                  <a16:creationId xmlns:a16="http://schemas.microsoft.com/office/drawing/2014/main" id="{48083F7E-CEF5-C17D-30AE-C42431543FB6}"/>
                </a:ext>
              </a:extLst>
            </p:cNvPr>
            <p:cNvPicPr>
              <a:picLocks noChangeAspect="1"/>
            </p:cNvPicPr>
            <p:nvPr/>
          </p:nvPicPr>
          <p:blipFill>
            <a:blip r:embed="rId3"/>
            <a:srcRect l="13405" t="20093" r="28774" b="24634"/>
            <a:stretch>
              <a:fillRect/>
            </a:stretch>
          </p:blipFill>
          <p:spPr>
            <a:xfrm rot="12656313">
              <a:off x="3383178" y="4455337"/>
              <a:ext cx="2915940" cy="1887781"/>
            </a:xfrm>
            <a:custGeom>
              <a:avLst/>
              <a:gdLst>
                <a:gd name="connsiteX0" fmla="*/ 1980316 w 2915940"/>
                <a:gd name="connsiteY0" fmla="*/ 1755893 h 1887781"/>
                <a:gd name="connsiteX1" fmla="*/ 1775777 w 2915940"/>
                <a:gd name="connsiteY1" fmla="*/ 1700416 h 1887781"/>
                <a:gd name="connsiteX2" fmla="*/ 844708 w 2915940"/>
                <a:gd name="connsiteY2" fmla="*/ 1887781 h 1887781"/>
                <a:gd name="connsiteX3" fmla="*/ 0 w 2915940"/>
                <a:gd name="connsiteY3" fmla="*/ 478530 h 1887781"/>
                <a:gd name="connsiteX4" fmla="*/ 2915940 w 2915940"/>
                <a:gd name="connsiteY4" fmla="*/ 270431 h 188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5940" h="1887781">
                  <a:moveTo>
                    <a:pt x="1980316" y="1755893"/>
                  </a:moveTo>
                  <a:lnTo>
                    <a:pt x="1775777" y="1700416"/>
                  </a:lnTo>
                  <a:cubicBezTo>
                    <a:pt x="1478329" y="1649657"/>
                    <a:pt x="1144472" y="1708102"/>
                    <a:pt x="844708" y="1887781"/>
                  </a:cubicBezTo>
                  <a:lnTo>
                    <a:pt x="0" y="478530"/>
                  </a:lnTo>
                  <a:cubicBezTo>
                    <a:pt x="922828" y="-74614"/>
                    <a:pt x="2034379" y="-153941"/>
                    <a:pt x="2915940" y="270431"/>
                  </a:cubicBezTo>
                  <a:close/>
                </a:path>
              </a:pathLst>
            </a:custGeom>
          </p:spPr>
        </p:pic>
        <p:pic>
          <p:nvPicPr>
            <p:cNvPr id="14" name="Picture 13">
              <a:extLst>
                <a:ext uri="{FF2B5EF4-FFF2-40B4-BE49-F238E27FC236}">
                  <a16:creationId xmlns:a16="http://schemas.microsoft.com/office/drawing/2014/main" id="{9A65C82C-B718-B2A4-DF7D-D791EB68B99C}"/>
                </a:ext>
              </a:extLst>
            </p:cNvPr>
            <p:cNvPicPr>
              <a:picLocks noChangeAspect="1"/>
            </p:cNvPicPr>
            <p:nvPr/>
          </p:nvPicPr>
          <p:blipFill>
            <a:blip r:embed="rId4"/>
            <a:srcRect l="5869" t="10855" r="51183" b="8205"/>
            <a:stretch>
              <a:fillRect/>
            </a:stretch>
          </p:blipFill>
          <p:spPr>
            <a:xfrm rot="10800000">
              <a:off x="2136414" y="2490998"/>
              <a:ext cx="1953110" cy="2641295"/>
            </a:xfrm>
            <a:custGeom>
              <a:avLst/>
              <a:gdLst>
                <a:gd name="connsiteX0" fmla="*/ 1549643 w 1953110"/>
                <a:gd name="connsiteY0" fmla="*/ 2641295 h 2641295"/>
                <a:gd name="connsiteX1" fmla="*/ 69139 w 1953110"/>
                <a:gd name="connsiteY1" fmla="*/ 1891606 h 2641295"/>
                <a:gd name="connsiteX2" fmla="*/ 107754 w 1953110"/>
                <a:gd name="connsiteY2" fmla="*/ 1830581 h 2641295"/>
                <a:gd name="connsiteX3" fmla="*/ 207212 w 1953110"/>
                <a:gd name="connsiteY3" fmla="*/ 1408005 h 2641295"/>
                <a:gd name="connsiteX4" fmla="*/ 82409 w 1953110"/>
                <a:gd name="connsiteY4" fmla="*/ 937338 h 2641295"/>
                <a:gd name="connsiteX5" fmla="*/ 32829 w 1953110"/>
                <a:gd name="connsiteY5" fmla="*/ 863346 h 2641295"/>
                <a:gd name="connsiteX6" fmla="*/ 0 w 1953110"/>
                <a:gd name="connsiteY6" fmla="*/ 784700 h 2641295"/>
                <a:gd name="connsiteX7" fmla="*/ 1549643 w 1953110"/>
                <a:gd name="connsiteY7" fmla="*/ 0 h 2641295"/>
                <a:gd name="connsiteX8" fmla="*/ 1549643 w 1953110"/>
                <a:gd name="connsiteY8" fmla="*/ 2641295 h 26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3110" h="2641295">
                  <a:moveTo>
                    <a:pt x="1549643" y="2641295"/>
                  </a:moveTo>
                  <a:lnTo>
                    <a:pt x="69139" y="1891606"/>
                  </a:lnTo>
                  <a:lnTo>
                    <a:pt x="107754" y="1830581"/>
                  </a:lnTo>
                  <a:cubicBezTo>
                    <a:pt x="171797" y="1700698"/>
                    <a:pt x="207212" y="1557899"/>
                    <a:pt x="207212" y="1408005"/>
                  </a:cubicBezTo>
                  <a:cubicBezTo>
                    <a:pt x="207213" y="1239373"/>
                    <a:pt x="162391" y="1079722"/>
                    <a:pt x="82409" y="937338"/>
                  </a:cubicBezTo>
                  <a:lnTo>
                    <a:pt x="32829" y="863346"/>
                  </a:lnTo>
                  <a:lnTo>
                    <a:pt x="0" y="784700"/>
                  </a:lnTo>
                  <a:lnTo>
                    <a:pt x="1549643" y="0"/>
                  </a:lnTo>
                  <a:cubicBezTo>
                    <a:pt x="2087599" y="817219"/>
                    <a:pt x="2087599" y="1824076"/>
                    <a:pt x="1549643" y="2641295"/>
                  </a:cubicBezTo>
                  <a:close/>
                </a:path>
              </a:pathLst>
            </a:custGeom>
          </p:spPr>
        </p:pic>
        <p:pic>
          <p:nvPicPr>
            <p:cNvPr id="12" name="Picture 11">
              <a:extLst>
                <a:ext uri="{FF2B5EF4-FFF2-40B4-BE49-F238E27FC236}">
                  <a16:creationId xmlns:a16="http://schemas.microsoft.com/office/drawing/2014/main" id="{6E7DF549-F674-90F4-E448-4608BF68092B}"/>
                </a:ext>
              </a:extLst>
            </p:cNvPr>
            <p:cNvPicPr>
              <a:picLocks noChangeAspect="1"/>
            </p:cNvPicPr>
            <p:nvPr/>
          </p:nvPicPr>
          <p:blipFill>
            <a:blip r:embed="rId5"/>
            <a:srcRect l="1516" t="11335" r="3500" b="10766"/>
            <a:stretch>
              <a:fillRect/>
            </a:stretch>
          </p:blipFill>
          <p:spPr>
            <a:xfrm rot="19649717">
              <a:off x="3431547" y="1255677"/>
              <a:ext cx="2909162" cy="1764098"/>
            </a:xfrm>
            <a:custGeom>
              <a:avLst/>
              <a:gdLst>
                <a:gd name="connsiteX0" fmla="*/ 2909162 w 2909162"/>
                <a:gd name="connsiteY0" fmla="*/ 525805 h 1764098"/>
                <a:gd name="connsiteX1" fmla="*/ 2120139 w 2909162"/>
                <a:gd name="connsiteY1" fmla="*/ 1764098 h 1764098"/>
                <a:gd name="connsiteX2" fmla="*/ 876302 w 2909162"/>
                <a:gd name="connsiteY2" fmla="*/ 1645233 h 1764098"/>
                <a:gd name="connsiteX3" fmla="*/ 843787 w 2909162"/>
                <a:gd name="connsiteY3" fmla="*/ 1662651 h 1764098"/>
                <a:gd name="connsiteX4" fmla="*/ 0 w 2909162"/>
                <a:gd name="connsiteY4" fmla="*/ 238087 h 1764098"/>
                <a:gd name="connsiteX5" fmla="*/ 2909162 w 2909162"/>
                <a:gd name="connsiteY5" fmla="*/ 525805 h 1764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9162" h="1764098">
                  <a:moveTo>
                    <a:pt x="2909162" y="525805"/>
                  </a:moveTo>
                  <a:lnTo>
                    <a:pt x="2120139" y="1764098"/>
                  </a:lnTo>
                  <a:cubicBezTo>
                    <a:pt x="1714871" y="1505867"/>
                    <a:pt x="1238902" y="1474997"/>
                    <a:pt x="876302" y="1645233"/>
                  </a:cubicBezTo>
                  <a:lnTo>
                    <a:pt x="843787" y="1662651"/>
                  </a:lnTo>
                  <a:lnTo>
                    <a:pt x="0" y="238087"/>
                  </a:lnTo>
                  <a:cubicBezTo>
                    <a:pt x="892831" y="-162032"/>
                    <a:pt x="2001797" y="-52355"/>
                    <a:pt x="2909162" y="525805"/>
                  </a:cubicBezTo>
                  <a:close/>
                </a:path>
              </a:pathLst>
            </a:custGeom>
          </p:spPr>
        </p:pic>
        <p:pic>
          <p:nvPicPr>
            <p:cNvPr id="9" name="Picture 8">
              <a:extLst>
                <a:ext uri="{FF2B5EF4-FFF2-40B4-BE49-F238E27FC236}">
                  <a16:creationId xmlns:a16="http://schemas.microsoft.com/office/drawing/2014/main" id="{94B3DFC0-3B69-D757-3AA5-0B3150673A09}"/>
                </a:ext>
              </a:extLst>
            </p:cNvPr>
            <p:cNvPicPr>
              <a:picLocks noChangeAspect="1"/>
            </p:cNvPicPr>
            <p:nvPr/>
          </p:nvPicPr>
          <p:blipFill>
            <a:blip r:embed="rId6"/>
            <a:srcRect l="6409" t="11537" r="3203" b="18783"/>
            <a:stretch>
              <a:fillRect/>
            </a:stretch>
          </p:blipFill>
          <p:spPr>
            <a:xfrm rot="1423558">
              <a:off x="5576523" y="1361163"/>
              <a:ext cx="2918993" cy="1725366"/>
            </a:xfrm>
            <a:custGeom>
              <a:avLst/>
              <a:gdLst>
                <a:gd name="connsiteX0" fmla="*/ 0 w 2918993"/>
                <a:gd name="connsiteY0" fmla="*/ 286623 h 1725366"/>
                <a:gd name="connsiteX1" fmla="*/ 2918993 w 2918993"/>
                <a:gd name="connsiteY1" fmla="*/ 446270 h 1725366"/>
                <a:gd name="connsiteX2" fmla="*/ 1867676 w 2918993"/>
                <a:gd name="connsiteY2" fmla="*/ 1725366 h 1725366"/>
                <a:gd name="connsiteX3" fmla="*/ 1838199 w 2918993"/>
                <a:gd name="connsiteY3" fmla="*/ 1703190 h 1725366"/>
                <a:gd name="connsiteX4" fmla="*/ 590792 w 2918993"/>
                <a:gd name="connsiteY4" fmla="*/ 1630829 h 1725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993" h="1725366">
                  <a:moveTo>
                    <a:pt x="0" y="286623"/>
                  </a:moveTo>
                  <a:cubicBezTo>
                    <a:pt x="984973" y="-146282"/>
                    <a:pt x="2097688" y="-85425"/>
                    <a:pt x="2918993" y="446270"/>
                  </a:cubicBezTo>
                  <a:lnTo>
                    <a:pt x="1867676" y="1725366"/>
                  </a:lnTo>
                  <a:lnTo>
                    <a:pt x="1838199" y="1703190"/>
                  </a:lnTo>
                  <a:cubicBezTo>
                    <a:pt x="1505829" y="1479608"/>
                    <a:pt x="1030725" y="1437475"/>
                    <a:pt x="590792" y="1630829"/>
                  </a:cubicBezTo>
                  <a:close/>
                </a:path>
              </a:pathLst>
            </a:custGeom>
          </p:spPr>
        </p:pic>
        <p:pic>
          <p:nvPicPr>
            <p:cNvPr id="4" name="Picture 3">
              <a:extLst>
                <a:ext uri="{FF2B5EF4-FFF2-40B4-BE49-F238E27FC236}">
                  <a16:creationId xmlns:a16="http://schemas.microsoft.com/office/drawing/2014/main" id="{CD446709-1ECE-9A57-BECD-28C401BC4CDD}"/>
                </a:ext>
              </a:extLst>
            </p:cNvPr>
            <p:cNvPicPr>
              <a:picLocks noChangeAspect="1"/>
            </p:cNvPicPr>
            <p:nvPr/>
          </p:nvPicPr>
          <p:blipFill>
            <a:blip r:embed="rId7"/>
            <a:srcRect l="2811" t="4079" r="26410" b="1620"/>
            <a:stretch>
              <a:fillRect/>
            </a:stretch>
          </p:blipFill>
          <p:spPr>
            <a:xfrm>
              <a:off x="6985140" y="2551874"/>
              <a:ext cx="1969673" cy="2591628"/>
            </a:xfrm>
            <a:custGeom>
              <a:avLst/>
              <a:gdLst>
                <a:gd name="connsiteX0" fmla="*/ 1566206 w 1969673"/>
                <a:gd name="connsiteY0" fmla="*/ 0 h 2591628"/>
                <a:gd name="connsiteX1" fmla="*/ 1566206 w 1969673"/>
                <a:gd name="connsiteY1" fmla="*/ 2591628 h 2591628"/>
                <a:gd name="connsiteX2" fmla="*/ 0 w 1969673"/>
                <a:gd name="connsiteY2" fmla="*/ 1813454 h 2591628"/>
                <a:gd name="connsiteX3" fmla="*/ 7629 w 1969673"/>
                <a:gd name="connsiteY3" fmla="*/ 1805673 h 2591628"/>
                <a:gd name="connsiteX4" fmla="*/ 223776 w 1969673"/>
                <a:gd name="connsiteY4" fmla="*/ 1210100 h 2591628"/>
                <a:gd name="connsiteX5" fmla="*/ 124317 w 1969673"/>
                <a:gd name="connsiteY5" fmla="*/ 795470 h 2591628"/>
                <a:gd name="connsiteX6" fmla="*/ 85703 w 1969673"/>
                <a:gd name="connsiteY6" fmla="*/ 735593 h 2591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673" h="2591628">
                  <a:moveTo>
                    <a:pt x="1566206" y="0"/>
                  </a:moveTo>
                  <a:cubicBezTo>
                    <a:pt x="2104162" y="801852"/>
                    <a:pt x="2104162" y="1789776"/>
                    <a:pt x="1566206" y="2591628"/>
                  </a:cubicBezTo>
                  <a:lnTo>
                    <a:pt x="0" y="1813454"/>
                  </a:lnTo>
                  <a:lnTo>
                    <a:pt x="7629" y="1805673"/>
                  </a:lnTo>
                  <a:cubicBezTo>
                    <a:pt x="144093" y="1635664"/>
                    <a:pt x="223776" y="1430714"/>
                    <a:pt x="223776" y="1210100"/>
                  </a:cubicBezTo>
                  <a:cubicBezTo>
                    <a:pt x="223776" y="1063024"/>
                    <a:pt x="188361" y="922910"/>
                    <a:pt x="124317" y="795470"/>
                  </a:cubicBezTo>
                  <a:lnTo>
                    <a:pt x="85703" y="735593"/>
                  </a:lnTo>
                  <a:close/>
                </a:path>
              </a:pathLst>
            </a:custGeom>
          </p:spPr>
        </p:pic>
      </p:grpSp>
      <p:sp>
        <p:nvSpPr>
          <p:cNvPr id="110" name="TextBox 109">
            <a:extLst>
              <a:ext uri="{FF2B5EF4-FFF2-40B4-BE49-F238E27FC236}">
                <a16:creationId xmlns:a16="http://schemas.microsoft.com/office/drawing/2014/main" id="{785D8C92-0609-8302-F801-6E87F461065E}"/>
              </a:ext>
            </a:extLst>
          </p:cNvPr>
          <p:cNvSpPr txBox="1"/>
          <p:nvPr/>
        </p:nvSpPr>
        <p:spPr>
          <a:xfrm>
            <a:off x="101977" y="2938773"/>
            <a:ext cx="1923053" cy="830997"/>
          </a:xfrm>
          <a:prstGeom prst="rect">
            <a:avLst/>
          </a:prstGeom>
          <a:noFill/>
        </p:spPr>
        <p:txBody>
          <a:bodyPr wrap="square">
            <a:spAutoFit/>
          </a:bodyPr>
          <a:lstStyle/>
          <a:p>
            <a:pPr algn="ctr"/>
            <a:r>
              <a:rPr lang="fr-FR" sz="2400" b="1" i="0" dirty="0" err="1">
                <a:solidFill>
                  <a:schemeClr val="accent1">
                    <a:lumMod val="75000"/>
                  </a:schemeClr>
                </a:solidFill>
                <a:effectLst/>
                <a:latin typeface="Aharoni" panose="02010803020104030203" pitchFamily="2" charset="-79"/>
                <a:cs typeface="Aharoni" panose="02010803020104030203" pitchFamily="2" charset="-79"/>
              </a:rPr>
              <a:t>Behavioral</a:t>
            </a:r>
            <a:r>
              <a:rPr lang="fr-FR" sz="2400" b="1" i="0" dirty="0">
                <a:solidFill>
                  <a:schemeClr val="accent1">
                    <a:lumMod val="75000"/>
                  </a:schemeClr>
                </a:solidFill>
                <a:effectLst/>
                <a:latin typeface="Aharoni" panose="02010803020104030203" pitchFamily="2" charset="-79"/>
                <a:cs typeface="Aharoni" panose="02010803020104030203" pitchFamily="2" charset="-79"/>
              </a:rPr>
              <a:t> Finance</a:t>
            </a:r>
            <a:endParaRPr lang="fr-FR" sz="2400" dirty="0">
              <a:solidFill>
                <a:schemeClr val="accent1">
                  <a:lumMod val="75000"/>
                </a:schemeClr>
              </a:solidFill>
              <a:latin typeface="Aharoni" panose="02010803020104030203" pitchFamily="2" charset="-79"/>
              <a:cs typeface="Aharoni" panose="02010803020104030203" pitchFamily="2" charset="-79"/>
            </a:endParaRPr>
          </a:p>
        </p:txBody>
      </p:sp>
      <p:sp>
        <p:nvSpPr>
          <p:cNvPr id="5" name="TextBox 4">
            <a:extLst>
              <a:ext uri="{FF2B5EF4-FFF2-40B4-BE49-F238E27FC236}">
                <a16:creationId xmlns:a16="http://schemas.microsoft.com/office/drawing/2014/main" id="{4F98A91A-4D97-E9E4-3760-7D78BEC428C6}"/>
              </a:ext>
            </a:extLst>
          </p:cNvPr>
          <p:cNvSpPr txBox="1"/>
          <p:nvPr/>
        </p:nvSpPr>
        <p:spPr>
          <a:xfrm>
            <a:off x="4765871" y="2579511"/>
            <a:ext cx="7620096" cy="769441"/>
          </a:xfrm>
          <a:prstGeom prst="rect">
            <a:avLst/>
          </a:prstGeom>
          <a:noFill/>
        </p:spPr>
        <p:txBody>
          <a:bodyPr wrap="square">
            <a:spAutoFit/>
          </a:bodyPr>
          <a:lstStyle/>
          <a:p>
            <a:r>
              <a:rPr lang="fr-FR" sz="4400" b="1" i="0" dirty="0">
                <a:solidFill>
                  <a:schemeClr val="accent1">
                    <a:lumMod val="75000"/>
                  </a:schemeClr>
                </a:solidFill>
                <a:effectLst/>
              </a:rPr>
              <a:t>1979</a:t>
            </a:r>
            <a:endParaRPr lang="fr-FR" sz="4400" dirty="0">
              <a:solidFill>
                <a:schemeClr val="accent1">
                  <a:lumMod val="75000"/>
                </a:schemeClr>
              </a:solidFill>
            </a:endParaRPr>
          </a:p>
        </p:txBody>
      </p:sp>
      <p:sp>
        <p:nvSpPr>
          <p:cNvPr id="6" name="TextBox 5">
            <a:extLst>
              <a:ext uri="{FF2B5EF4-FFF2-40B4-BE49-F238E27FC236}">
                <a16:creationId xmlns:a16="http://schemas.microsoft.com/office/drawing/2014/main" id="{235F1AA3-7305-76A8-B2AD-DB2C545B08BF}"/>
              </a:ext>
            </a:extLst>
          </p:cNvPr>
          <p:cNvSpPr txBox="1"/>
          <p:nvPr/>
        </p:nvSpPr>
        <p:spPr>
          <a:xfrm>
            <a:off x="5204615" y="3696008"/>
            <a:ext cx="6499909" cy="2677656"/>
          </a:xfrm>
          <a:prstGeom prst="rect">
            <a:avLst/>
          </a:prstGeom>
          <a:noFill/>
        </p:spPr>
        <p:txBody>
          <a:bodyPr wrap="square">
            <a:spAutoFit/>
          </a:bodyPr>
          <a:lstStyle/>
          <a:p>
            <a:r>
              <a:rPr lang="en-US" sz="2800" b="0" i="0" dirty="0">
                <a:solidFill>
                  <a:schemeClr val="accent1">
                    <a:lumMod val="75000"/>
                  </a:schemeClr>
                </a:solidFill>
                <a:effectLst/>
              </a:rPr>
              <a:t>Daniel Kahneman and Amos Tversky published their seminal paper on Prospect Theory, which describes how people choose between probabilistic alternatives that involve risk, where the probabilities of outcomes are known.</a:t>
            </a:r>
            <a:endParaRPr lang="fr-FR" sz="2800" dirty="0">
              <a:solidFill>
                <a:schemeClr val="accent1">
                  <a:lumMod val="75000"/>
                </a:schemeClr>
              </a:solidFill>
            </a:endParaRPr>
          </a:p>
        </p:txBody>
      </p:sp>
    </p:spTree>
    <p:extLst>
      <p:ext uri="{BB962C8B-B14F-4D97-AF65-F5344CB8AC3E}">
        <p14:creationId xmlns:p14="http://schemas.microsoft.com/office/powerpoint/2010/main" val="4098641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D35BDA18-863E-DE00-7340-BCC2FEEC2269}"/>
              </a:ext>
            </a:extLst>
          </p:cNvPr>
          <p:cNvCxnSpPr/>
          <p:nvPr/>
        </p:nvCxnSpPr>
        <p:spPr>
          <a:xfrm>
            <a:off x="3741682" y="3317198"/>
            <a:ext cx="8177049" cy="0"/>
          </a:xfrm>
          <a:prstGeom prst="line">
            <a:avLst/>
          </a:prstGeom>
          <a:ln w="34925"/>
        </p:spPr>
        <p:style>
          <a:lnRef idx="2">
            <a:schemeClr val="accent1"/>
          </a:lnRef>
          <a:fillRef idx="0">
            <a:schemeClr val="accent1"/>
          </a:fillRef>
          <a:effectRef idx="1">
            <a:schemeClr val="accent1"/>
          </a:effectRef>
          <a:fontRef idx="minor">
            <a:schemeClr val="tx1"/>
          </a:fontRef>
        </p:style>
      </p:cxnSp>
      <p:grpSp>
        <p:nvGrpSpPr>
          <p:cNvPr id="24" name="Group 23">
            <a:extLst>
              <a:ext uri="{FF2B5EF4-FFF2-40B4-BE49-F238E27FC236}">
                <a16:creationId xmlns:a16="http://schemas.microsoft.com/office/drawing/2014/main" id="{60B3035C-809F-9DCB-684B-EFEE3E77A5E0}"/>
              </a:ext>
            </a:extLst>
          </p:cNvPr>
          <p:cNvGrpSpPr/>
          <p:nvPr/>
        </p:nvGrpSpPr>
        <p:grpSpPr>
          <a:xfrm rot="14522574">
            <a:off x="-1707445" y="384825"/>
            <a:ext cx="6102048" cy="5947064"/>
            <a:chOff x="2852765" y="1255677"/>
            <a:chExt cx="6102048" cy="5947064"/>
          </a:xfrm>
        </p:grpSpPr>
        <p:pic>
          <p:nvPicPr>
            <p:cNvPr id="18" name="Picture 17">
              <a:extLst>
                <a:ext uri="{FF2B5EF4-FFF2-40B4-BE49-F238E27FC236}">
                  <a16:creationId xmlns:a16="http://schemas.microsoft.com/office/drawing/2014/main" id="{0912A2B5-40EC-4BCB-D83D-1034DB550B64}"/>
                </a:ext>
              </a:extLst>
            </p:cNvPr>
            <p:cNvPicPr>
              <a:picLocks noChangeAspect="1"/>
            </p:cNvPicPr>
            <p:nvPr/>
          </p:nvPicPr>
          <p:blipFill>
            <a:blip r:embed="rId2"/>
            <a:srcRect l="1229" t="3544" r="62513" b="3203"/>
            <a:stretch>
              <a:fillRect/>
            </a:stretch>
          </p:blipFill>
          <p:spPr>
            <a:xfrm rot="3728769">
              <a:off x="6050231" y="3940789"/>
              <a:ext cx="1829322" cy="2922913"/>
            </a:xfrm>
            <a:custGeom>
              <a:avLst/>
              <a:gdLst>
                <a:gd name="connsiteX0" fmla="*/ 76262 w 1829322"/>
                <a:gd name="connsiteY0" fmla="*/ 999950 h 2922913"/>
                <a:gd name="connsiteX1" fmla="*/ 1489084 w 1829322"/>
                <a:gd name="connsiteY1" fmla="*/ 0 h 2922913"/>
                <a:gd name="connsiteX2" fmla="*/ 1438200 w 1829322"/>
                <a:gd name="connsiteY2" fmla="*/ 2922913 h 2922913"/>
                <a:gd name="connsiteX3" fmla="*/ 0 w 1829322"/>
                <a:gd name="connsiteY3" fmla="*/ 2162908 h 2922913"/>
                <a:gd name="connsiteX4" fmla="*/ 23269 w 1829322"/>
                <a:gd name="connsiteY4" fmla="*/ 2119674 h 2922913"/>
                <a:gd name="connsiteX5" fmla="*/ 108577 w 1829322"/>
                <a:gd name="connsiteY5" fmla="*/ 1095644 h 2922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322" h="2922913">
                  <a:moveTo>
                    <a:pt x="76262" y="999950"/>
                  </a:moveTo>
                  <a:lnTo>
                    <a:pt x="1489084" y="0"/>
                  </a:lnTo>
                  <a:cubicBezTo>
                    <a:pt x="1960280" y="857448"/>
                    <a:pt x="1940883" y="1971656"/>
                    <a:pt x="1438200" y="2922913"/>
                  </a:cubicBezTo>
                  <a:lnTo>
                    <a:pt x="0" y="2162908"/>
                  </a:lnTo>
                  <a:lnTo>
                    <a:pt x="23269" y="2119674"/>
                  </a:lnTo>
                  <a:cubicBezTo>
                    <a:pt x="170019" y="1811465"/>
                    <a:pt x="204396" y="1446977"/>
                    <a:pt x="108577" y="1095644"/>
                  </a:cubicBezTo>
                  <a:close/>
                </a:path>
              </a:pathLst>
            </a:custGeom>
          </p:spPr>
        </p:pic>
        <p:pic>
          <p:nvPicPr>
            <p:cNvPr id="16" name="Picture 15">
              <a:extLst>
                <a:ext uri="{FF2B5EF4-FFF2-40B4-BE49-F238E27FC236}">
                  <a16:creationId xmlns:a16="http://schemas.microsoft.com/office/drawing/2014/main" id="{48083F7E-CEF5-C17D-30AE-C42431543FB6}"/>
                </a:ext>
              </a:extLst>
            </p:cNvPr>
            <p:cNvPicPr>
              <a:picLocks noChangeAspect="1"/>
            </p:cNvPicPr>
            <p:nvPr/>
          </p:nvPicPr>
          <p:blipFill>
            <a:blip r:embed="rId3"/>
            <a:srcRect l="13405" t="20093" r="28774" b="24634"/>
            <a:stretch>
              <a:fillRect/>
            </a:stretch>
          </p:blipFill>
          <p:spPr>
            <a:xfrm rot="12656313">
              <a:off x="3015530" y="5314960"/>
              <a:ext cx="2915940" cy="1887781"/>
            </a:xfrm>
            <a:custGeom>
              <a:avLst/>
              <a:gdLst>
                <a:gd name="connsiteX0" fmla="*/ 1980316 w 2915940"/>
                <a:gd name="connsiteY0" fmla="*/ 1755893 h 1887781"/>
                <a:gd name="connsiteX1" fmla="*/ 1775777 w 2915940"/>
                <a:gd name="connsiteY1" fmla="*/ 1700416 h 1887781"/>
                <a:gd name="connsiteX2" fmla="*/ 844708 w 2915940"/>
                <a:gd name="connsiteY2" fmla="*/ 1887781 h 1887781"/>
                <a:gd name="connsiteX3" fmla="*/ 0 w 2915940"/>
                <a:gd name="connsiteY3" fmla="*/ 478530 h 1887781"/>
                <a:gd name="connsiteX4" fmla="*/ 2915940 w 2915940"/>
                <a:gd name="connsiteY4" fmla="*/ 270431 h 188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5940" h="1887781">
                  <a:moveTo>
                    <a:pt x="1980316" y="1755893"/>
                  </a:moveTo>
                  <a:lnTo>
                    <a:pt x="1775777" y="1700416"/>
                  </a:lnTo>
                  <a:cubicBezTo>
                    <a:pt x="1478329" y="1649657"/>
                    <a:pt x="1144472" y="1708102"/>
                    <a:pt x="844708" y="1887781"/>
                  </a:cubicBezTo>
                  <a:lnTo>
                    <a:pt x="0" y="478530"/>
                  </a:lnTo>
                  <a:cubicBezTo>
                    <a:pt x="922828" y="-74614"/>
                    <a:pt x="2034379" y="-153941"/>
                    <a:pt x="2915940" y="270431"/>
                  </a:cubicBezTo>
                  <a:close/>
                </a:path>
              </a:pathLst>
            </a:custGeom>
          </p:spPr>
        </p:pic>
        <p:pic>
          <p:nvPicPr>
            <p:cNvPr id="14" name="Picture 13">
              <a:extLst>
                <a:ext uri="{FF2B5EF4-FFF2-40B4-BE49-F238E27FC236}">
                  <a16:creationId xmlns:a16="http://schemas.microsoft.com/office/drawing/2014/main" id="{9A65C82C-B718-B2A4-DF7D-D791EB68B99C}"/>
                </a:ext>
              </a:extLst>
            </p:cNvPr>
            <p:cNvPicPr>
              <a:picLocks noChangeAspect="1"/>
            </p:cNvPicPr>
            <p:nvPr/>
          </p:nvPicPr>
          <p:blipFill>
            <a:blip r:embed="rId4"/>
            <a:srcRect l="5869" t="10855" r="51183" b="8205"/>
            <a:stretch>
              <a:fillRect/>
            </a:stretch>
          </p:blipFill>
          <p:spPr>
            <a:xfrm rot="10800000">
              <a:off x="2852765" y="2519418"/>
              <a:ext cx="1953110" cy="2641295"/>
            </a:xfrm>
            <a:custGeom>
              <a:avLst/>
              <a:gdLst>
                <a:gd name="connsiteX0" fmla="*/ 1549643 w 1953110"/>
                <a:gd name="connsiteY0" fmla="*/ 2641295 h 2641295"/>
                <a:gd name="connsiteX1" fmla="*/ 69139 w 1953110"/>
                <a:gd name="connsiteY1" fmla="*/ 1891606 h 2641295"/>
                <a:gd name="connsiteX2" fmla="*/ 107754 w 1953110"/>
                <a:gd name="connsiteY2" fmla="*/ 1830581 h 2641295"/>
                <a:gd name="connsiteX3" fmla="*/ 207212 w 1953110"/>
                <a:gd name="connsiteY3" fmla="*/ 1408005 h 2641295"/>
                <a:gd name="connsiteX4" fmla="*/ 82409 w 1953110"/>
                <a:gd name="connsiteY4" fmla="*/ 937338 h 2641295"/>
                <a:gd name="connsiteX5" fmla="*/ 32829 w 1953110"/>
                <a:gd name="connsiteY5" fmla="*/ 863346 h 2641295"/>
                <a:gd name="connsiteX6" fmla="*/ 0 w 1953110"/>
                <a:gd name="connsiteY6" fmla="*/ 784700 h 2641295"/>
                <a:gd name="connsiteX7" fmla="*/ 1549643 w 1953110"/>
                <a:gd name="connsiteY7" fmla="*/ 0 h 2641295"/>
                <a:gd name="connsiteX8" fmla="*/ 1549643 w 1953110"/>
                <a:gd name="connsiteY8" fmla="*/ 2641295 h 26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3110" h="2641295">
                  <a:moveTo>
                    <a:pt x="1549643" y="2641295"/>
                  </a:moveTo>
                  <a:lnTo>
                    <a:pt x="69139" y="1891606"/>
                  </a:lnTo>
                  <a:lnTo>
                    <a:pt x="107754" y="1830581"/>
                  </a:lnTo>
                  <a:cubicBezTo>
                    <a:pt x="171797" y="1700698"/>
                    <a:pt x="207212" y="1557899"/>
                    <a:pt x="207212" y="1408005"/>
                  </a:cubicBezTo>
                  <a:cubicBezTo>
                    <a:pt x="207213" y="1239373"/>
                    <a:pt x="162391" y="1079722"/>
                    <a:pt x="82409" y="937338"/>
                  </a:cubicBezTo>
                  <a:lnTo>
                    <a:pt x="32829" y="863346"/>
                  </a:lnTo>
                  <a:lnTo>
                    <a:pt x="0" y="784700"/>
                  </a:lnTo>
                  <a:lnTo>
                    <a:pt x="1549643" y="0"/>
                  </a:lnTo>
                  <a:cubicBezTo>
                    <a:pt x="2087599" y="817219"/>
                    <a:pt x="2087599" y="1824076"/>
                    <a:pt x="1549643" y="2641295"/>
                  </a:cubicBezTo>
                  <a:close/>
                </a:path>
              </a:pathLst>
            </a:custGeom>
          </p:spPr>
        </p:pic>
        <p:pic>
          <p:nvPicPr>
            <p:cNvPr id="12" name="Picture 11">
              <a:extLst>
                <a:ext uri="{FF2B5EF4-FFF2-40B4-BE49-F238E27FC236}">
                  <a16:creationId xmlns:a16="http://schemas.microsoft.com/office/drawing/2014/main" id="{6E7DF549-F674-90F4-E448-4608BF68092B}"/>
                </a:ext>
              </a:extLst>
            </p:cNvPr>
            <p:cNvPicPr>
              <a:picLocks noChangeAspect="1"/>
            </p:cNvPicPr>
            <p:nvPr/>
          </p:nvPicPr>
          <p:blipFill>
            <a:blip r:embed="rId5"/>
            <a:srcRect l="1516" t="11335" r="3500" b="10766"/>
            <a:stretch>
              <a:fillRect/>
            </a:stretch>
          </p:blipFill>
          <p:spPr>
            <a:xfrm rot="19649717">
              <a:off x="3431547" y="1255677"/>
              <a:ext cx="2909162" cy="1764098"/>
            </a:xfrm>
            <a:custGeom>
              <a:avLst/>
              <a:gdLst>
                <a:gd name="connsiteX0" fmla="*/ 2909162 w 2909162"/>
                <a:gd name="connsiteY0" fmla="*/ 525805 h 1764098"/>
                <a:gd name="connsiteX1" fmla="*/ 2120139 w 2909162"/>
                <a:gd name="connsiteY1" fmla="*/ 1764098 h 1764098"/>
                <a:gd name="connsiteX2" fmla="*/ 876302 w 2909162"/>
                <a:gd name="connsiteY2" fmla="*/ 1645233 h 1764098"/>
                <a:gd name="connsiteX3" fmla="*/ 843787 w 2909162"/>
                <a:gd name="connsiteY3" fmla="*/ 1662651 h 1764098"/>
                <a:gd name="connsiteX4" fmla="*/ 0 w 2909162"/>
                <a:gd name="connsiteY4" fmla="*/ 238087 h 1764098"/>
                <a:gd name="connsiteX5" fmla="*/ 2909162 w 2909162"/>
                <a:gd name="connsiteY5" fmla="*/ 525805 h 1764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9162" h="1764098">
                  <a:moveTo>
                    <a:pt x="2909162" y="525805"/>
                  </a:moveTo>
                  <a:lnTo>
                    <a:pt x="2120139" y="1764098"/>
                  </a:lnTo>
                  <a:cubicBezTo>
                    <a:pt x="1714871" y="1505867"/>
                    <a:pt x="1238902" y="1474997"/>
                    <a:pt x="876302" y="1645233"/>
                  </a:cubicBezTo>
                  <a:lnTo>
                    <a:pt x="843787" y="1662651"/>
                  </a:lnTo>
                  <a:lnTo>
                    <a:pt x="0" y="238087"/>
                  </a:lnTo>
                  <a:cubicBezTo>
                    <a:pt x="892831" y="-162032"/>
                    <a:pt x="2001797" y="-52355"/>
                    <a:pt x="2909162" y="525805"/>
                  </a:cubicBezTo>
                  <a:close/>
                </a:path>
              </a:pathLst>
            </a:custGeom>
          </p:spPr>
        </p:pic>
        <p:pic>
          <p:nvPicPr>
            <p:cNvPr id="9" name="Picture 8">
              <a:extLst>
                <a:ext uri="{FF2B5EF4-FFF2-40B4-BE49-F238E27FC236}">
                  <a16:creationId xmlns:a16="http://schemas.microsoft.com/office/drawing/2014/main" id="{94B3DFC0-3B69-D757-3AA5-0B3150673A09}"/>
                </a:ext>
              </a:extLst>
            </p:cNvPr>
            <p:cNvPicPr>
              <a:picLocks noChangeAspect="1"/>
            </p:cNvPicPr>
            <p:nvPr/>
          </p:nvPicPr>
          <p:blipFill>
            <a:blip r:embed="rId6"/>
            <a:srcRect l="6409" t="11537" r="3203" b="18783"/>
            <a:stretch>
              <a:fillRect/>
            </a:stretch>
          </p:blipFill>
          <p:spPr>
            <a:xfrm rot="1423558">
              <a:off x="5576523" y="1361163"/>
              <a:ext cx="2918993" cy="1725366"/>
            </a:xfrm>
            <a:custGeom>
              <a:avLst/>
              <a:gdLst>
                <a:gd name="connsiteX0" fmla="*/ 0 w 2918993"/>
                <a:gd name="connsiteY0" fmla="*/ 286623 h 1725366"/>
                <a:gd name="connsiteX1" fmla="*/ 2918993 w 2918993"/>
                <a:gd name="connsiteY1" fmla="*/ 446270 h 1725366"/>
                <a:gd name="connsiteX2" fmla="*/ 1867676 w 2918993"/>
                <a:gd name="connsiteY2" fmla="*/ 1725366 h 1725366"/>
                <a:gd name="connsiteX3" fmla="*/ 1838199 w 2918993"/>
                <a:gd name="connsiteY3" fmla="*/ 1703190 h 1725366"/>
                <a:gd name="connsiteX4" fmla="*/ 590792 w 2918993"/>
                <a:gd name="connsiteY4" fmla="*/ 1630829 h 1725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993" h="1725366">
                  <a:moveTo>
                    <a:pt x="0" y="286623"/>
                  </a:moveTo>
                  <a:cubicBezTo>
                    <a:pt x="984973" y="-146282"/>
                    <a:pt x="2097688" y="-85425"/>
                    <a:pt x="2918993" y="446270"/>
                  </a:cubicBezTo>
                  <a:lnTo>
                    <a:pt x="1867676" y="1725366"/>
                  </a:lnTo>
                  <a:lnTo>
                    <a:pt x="1838199" y="1703190"/>
                  </a:lnTo>
                  <a:cubicBezTo>
                    <a:pt x="1505829" y="1479608"/>
                    <a:pt x="1030725" y="1437475"/>
                    <a:pt x="590792" y="1630829"/>
                  </a:cubicBezTo>
                  <a:close/>
                </a:path>
              </a:pathLst>
            </a:custGeom>
          </p:spPr>
        </p:pic>
        <p:pic>
          <p:nvPicPr>
            <p:cNvPr id="4" name="Picture 3">
              <a:extLst>
                <a:ext uri="{FF2B5EF4-FFF2-40B4-BE49-F238E27FC236}">
                  <a16:creationId xmlns:a16="http://schemas.microsoft.com/office/drawing/2014/main" id="{CD446709-1ECE-9A57-BECD-28C401BC4CDD}"/>
                </a:ext>
              </a:extLst>
            </p:cNvPr>
            <p:cNvPicPr>
              <a:picLocks noChangeAspect="1"/>
            </p:cNvPicPr>
            <p:nvPr/>
          </p:nvPicPr>
          <p:blipFill>
            <a:blip r:embed="rId7"/>
            <a:srcRect l="2811" t="4079" r="26410" b="1620"/>
            <a:stretch>
              <a:fillRect/>
            </a:stretch>
          </p:blipFill>
          <p:spPr>
            <a:xfrm>
              <a:off x="6985140" y="2551874"/>
              <a:ext cx="1969673" cy="2591628"/>
            </a:xfrm>
            <a:custGeom>
              <a:avLst/>
              <a:gdLst>
                <a:gd name="connsiteX0" fmla="*/ 1566206 w 1969673"/>
                <a:gd name="connsiteY0" fmla="*/ 0 h 2591628"/>
                <a:gd name="connsiteX1" fmla="*/ 1566206 w 1969673"/>
                <a:gd name="connsiteY1" fmla="*/ 2591628 h 2591628"/>
                <a:gd name="connsiteX2" fmla="*/ 0 w 1969673"/>
                <a:gd name="connsiteY2" fmla="*/ 1813454 h 2591628"/>
                <a:gd name="connsiteX3" fmla="*/ 7629 w 1969673"/>
                <a:gd name="connsiteY3" fmla="*/ 1805673 h 2591628"/>
                <a:gd name="connsiteX4" fmla="*/ 223776 w 1969673"/>
                <a:gd name="connsiteY4" fmla="*/ 1210100 h 2591628"/>
                <a:gd name="connsiteX5" fmla="*/ 124317 w 1969673"/>
                <a:gd name="connsiteY5" fmla="*/ 795470 h 2591628"/>
                <a:gd name="connsiteX6" fmla="*/ 85703 w 1969673"/>
                <a:gd name="connsiteY6" fmla="*/ 735593 h 2591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673" h="2591628">
                  <a:moveTo>
                    <a:pt x="1566206" y="0"/>
                  </a:moveTo>
                  <a:cubicBezTo>
                    <a:pt x="2104162" y="801852"/>
                    <a:pt x="2104162" y="1789776"/>
                    <a:pt x="1566206" y="2591628"/>
                  </a:cubicBezTo>
                  <a:lnTo>
                    <a:pt x="0" y="1813454"/>
                  </a:lnTo>
                  <a:lnTo>
                    <a:pt x="7629" y="1805673"/>
                  </a:lnTo>
                  <a:cubicBezTo>
                    <a:pt x="144093" y="1635664"/>
                    <a:pt x="223776" y="1430714"/>
                    <a:pt x="223776" y="1210100"/>
                  </a:cubicBezTo>
                  <a:cubicBezTo>
                    <a:pt x="223776" y="1063024"/>
                    <a:pt x="188361" y="922910"/>
                    <a:pt x="124317" y="795470"/>
                  </a:cubicBezTo>
                  <a:lnTo>
                    <a:pt x="85703" y="735593"/>
                  </a:lnTo>
                  <a:close/>
                </a:path>
              </a:pathLst>
            </a:custGeom>
          </p:spPr>
        </p:pic>
      </p:grpSp>
      <p:sp>
        <p:nvSpPr>
          <p:cNvPr id="110" name="TextBox 109">
            <a:extLst>
              <a:ext uri="{FF2B5EF4-FFF2-40B4-BE49-F238E27FC236}">
                <a16:creationId xmlns:a16="http://schemas.microsoft.com/office/drawing/2014/main" id="{785D8C92-0609-8302-F801-6E87F461065E}"/>
              </a:ext>
            </a:extLst>
          </p:cNvPr>
          <p:cNvSpPr txBox="1"/>
          <p:nvPr/>
        </p:nvSpPr>
        <p:spPr>
          <a:xfrm>
            <a:off x="101977" y="2938773"/>
            <a:ext cx="1923053" cy="830997"/>
          </a:xfrm>
          <a:prstGeom prst="rect">
            <a:avLst/>
          </a:prstGeom>
          <a:noFill/>
        </p:spPr>
        <p:txBody>
          <a:bodyPr wrap="square">
            <a:spAutoFit/>
          </a:bodyPr>
          <a:lstStyle/>
          <a:p>
            <a:pPr algn="ctr"/>
            <a:r>
              <a:rPr lang="fr-FR" sz="2400" b="1" i="0" dirty="0" err="1">
                <a:solidFill>
                  <a:schemeClr val="accent1">
                    <a:lumMod val="75000"/>
                  </a:schemeClr>
                </a:solidFill>
                <a:effectLst/>
                <a:latin typeface="Aharoni" panose="02010803020104030203" pitchFamily="2" charset="-79"/>
                <a:cs typeface="Aharoni" panose="02010803020104030203" pitchFamily="2" charset="-79"/>
              </a:rPr>
              <a:t>Behavioral</a:t>
            </a:r>
            <a:r>
              <a:rPr lang="fr-FR" sz="2400" b="1" i="0" dirty="0">
                <a:solidFill>
                  <a:schemeClr val="accent1">
                    <a:lumMod val="75000"/>
                  </a:schemeClr>
                </a:solidFill>
                <a:effectLst/>
                <a:latin typeface="Aharoni" panose="02010803020104030203" pitchFamily="2" charset="-79"/>
                <a:cs typeface="Aharoni" panose="02010803020104030203" pitchFamily="2" charset="-79"/>
              </a:rPr>
              <a:t> Finance</a:t>
            </a:r>
            <a:endParaRPr lang="fr-FR" sz="2400" dirty="0">
              <a:solidFill>
                <a:schemeClr val="accent1">
                  <a:lumMod val="75000"/>
                </a:schemeClr>
              </a:solidFill>
              <a:latin typeface="Aharoni" panose="02010803020104030203" pitchFamily="2" charset="-79"/>
              <a:cs typeface="Aharoni" panose="02010803020104030203" pitchFamily="2" charset="-79"/>
            </a:endParaRPr>
          </a:p>
        </p:txBody>
      </p:sp>
      <p:sp>
        <p:nvSpPr>
          <p:cNvPr id="5" name="TextBox 4">
            <a:extLst>
              <a:ext uri="{FF2B5EF4-FFF2-40B4-BE49-F238E27FC236}">
                <a16:creationId xmlns:a16="http://schemas.microsoft.com/office/drawing/2014/main" id="{4F98A91A-4D97-E9E4-3760-7D78BEC428C6}"/>
              </a:ext>
            </a:extLst>
          </p:cNvPr>
          <p:cNvSpPr txBox="1"/>
          <p:nvPr/>
        </p:nvSpPr>
        <p:spPr>
          <a:xfrm>
            <a:off x="4749359" y="2528953"/>
            <a:ext cx="7620096" cy="769441"/>
          </a:xfrm>
          <a:prstGeom prst="rect">
            <a:avLst/>
          </a:prstGeom>
          <a:noFill/>
        </p:spPr>
        <p:txBody>
          <a:bodyPr wrap="square">
            <a:spAutoFit/>
          </a:bodyPr>
          <a:lstStyle/>
          <a:p>
            <a:r>
              <a:rPr lang="fr-FR" sz="4400" b="1" i="0" dirty="0">
                <a:solidFill>
                  <a:schemeClr val="accent1">
                    <a:lumMod val="75000"/>
                  </a:schemeClr>
                </a:solidFill>
                <a:effectLst/>
              </a:rPr>
              <a:t>1980 - 1990</a:t>
            </a:r>
            <a:endParaRPr lang="fr-FR" sz="4400" dirty="0">
              <a:solidFill>
                <a:schemeClr val="accent1">
                  <a:lumMod val="75000"/>
                </a:schemeClr>
              </a:solidFill>
            </a:endParaRPr>
          </a:p>
        </p:txBody>
      </p:sp>
      <p:sp>
        <p:nvSpPr>
          <p:cNvPr id="6" name="TextBox 5">
            <a:extLst>
              <a:ext uri="{FF2B5EF4-FFF2-40B4-BE49-F238E27FC236}">
                <a16:creationId xmlns:a16="http://schemas.microsoft.com/office/drawing/2014/main" id="{7991A186-8DB3-AAA3-66EE-90F781E8C08A}"/>
              </a:ext>
            </a:extLst>
          </p:cNvPr>
          <p:cNvSpPr txBox="1"/>
          <p:nvPr/>
        </p:nvSpPr>
        <p:spPr>
          <a:xfrm>
            <a:off x="5007363" y="3405589"/>
            <a:ext cx="6836602" cy="3108543"/>
          </a:xfrm>
          <a:prstGeom prst="rect">
            <a:avLst/>
          </a:prstGeom>
          <a:noFill/>
        </p:spPr>
        <p:txBody>
          <a:bodyPr wrap="square">
            <a:spAutoFit/>
          </a:bodyPr>
          <a:lstStyle/>
          <a:p>
            <a:r>
              <a:rPr lang="en-US" sz="2800" b="0" i="0" dirty="0">
                <a:solidFill>
                  <a:schemeClr val="accent1">
                    <a:lumMod val="75000"/>
                  </a:schemeClr>
                </a:solidFill>
                <a:effectLst/>
              </a:rPr>
              <a:t>Researchers like Richard Thaler began applying psychological insights to economics, further developing the concept of behavioral economics. Thaler's work on mental accounting, the endowment effect, and other biases played a crucial role in shaping the field.</a:t>
            </a:r>
            <a:endParaRPr lang="fr-FR" sz="2800" dirty="0">
              <a:solidFill>
                <a:schemeClr val="accent1">
                  <a:lumMod val="75000"/>
                </a:schemeClr>
              </a:solidFill>
            </a:endParaRPr>
          </a:p>
        </p:txBody>
      </p:sp>
    </p:spTree>
    <p:extLst>
      <p:ext uri="{BB962C8B-B14F-4D97-AF65-F5344CB8AC3E}">
        <p14:creationId xmlns:p14="http://schemas.microsoft.com/office/powerpoint/2010/main" val="785255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D35BDA18-863E-DE00-7340-BCC2FEEC2269}"/>
              </a:ext>
            </a:extLst>
          </p:cNvPr>
          <p:cNvCxnSpPr/>
          <p:nvPr/>
        </p:nvCxnSpPr>
        <p:spPr>
          <a:xfrm>
            <a:off x="3741682" y="3317198"/>
            <a:ext cx="8177049" cy="0"/>
          </a:xfrm>
          <a:prstGeom prst="line">
            <a:avLst/>
          </a:prstGeom>
          <a:ln w="34925"/>
        </p:spPr>
        <p:style>
          <a:lnRef idx="2">
            <a:schemeClr val="accent1"/>
          </a:lnRef>
          <a:fillRef idx="0">
            <a:schemeClr val="accent1"/>
          </a:fillRef>
          <a:effectRef idx="1">
            <a:schemeClr val="accent1"/>
          </a:effectRef>
          <a:fontRef idx="minor">
            <a:schemeClr val="tx1"/>
          </a:fontRef>
        </p:style>
      </p:cxnSp>
      <p:grpSp>
        <p:nvGrpSpPr>
          <p:cNvPr id="24" name="Group 23">
            <a:extLst>
              <a:ext uri="{FF2B5EF4-FFF2-40B4-BE49-F238E27FC236}">
                <a16:creationId xmlns:a16="http://schemas.microsoft.com/office/drawing/2014/main" id="{60B3035C-809F-9DCB-684B-EFEE3E77A5E0}"/>
              </a:ext>
            </a:extLst>
          </p:cNvPr>
          <p:cNvGrpSpPr/>
          <p:nvPr/>
        </p:nvGrpSpPr>
        <p:grpSpPr>
          <a:xfrm rot="17592372">
            <a:off x="-1852590" y="851858"/>
            <a:ext cx="6102048" cy="5598591"/>
            <a:chOff x="2852765" y="1255677"/>
            <a:chExt cx="6102048" cy="5598591"/>
          </a:xfrm>
        </p:grpSpPr>
        <p:pic>
          <p:nvPicPr>
            <p:cNvPr id="18" name="Picture 17">
              <a:extLst>
                <a:ext uri="{FF2B5EF4-FFF2-40B4-BE49-F238E27FC236}">
                  <a16:creationId xmlns:a16="http://schemas.microsoft.com/office/drawing/2014/main" id="{0912A2B5-40EC-4BCB-D83D-1034DB550B64}"/>
                </a:ext>
              </a:extLst>
            </p:cNvPr>
            <p:cNvPicPr>
              <a:picLocks noChangeAspect="1"/>
            </p:cNvPicPr>
            <p:nvPr/>
          </p:nvPicPr>
          <p:blipFill>
            <a:blip r:embed="rId2"/>
            <a:srcRect l="1229" t="3544" r="62513" b="3203"/>
            <a:stretch>
              <a:fillRect/>
            </a:stretch>
          </p:blipFill>
          <p:spPr>
            <a:xfrm rot="3728769">
              <a:off x="6351019" y="4478150"/>
              <a:ext cx="1829322" cy="2922913"/>
            </a:xfrm>
            <a:custGeom>
              <a:avLst/>
              <a:gdLst>
                <a:gd name="connsiteX0" fmla="*/ 76262 w 1829322"/>
                <a:gd name="connsiteY0" fmla="*/ 999950 h 2922913"/>
                <a:gd name="connsiteX1" fmla="*/ 1489084 w 1829322"/>
                <a:gd name="connsiteY1" fmla="*/ 0 h 2922913"/>
                <a:gd name="connsiteX2" fmla="*/ 1438200 w 1829322"/>
                <a:gd name="connsiteY2" fmla="*/ 2922913 h 2922913"/>
                <a:gd name="connsiteX3" fmla="*/ 0 w 1829322"/>
                <a:gd name="connsiteY3" fmla="*/ 2162908 h 2922913"/>
                <a:gd name="connsiteX4" fmla="*/ 23269 w 1829322"/>
                <a:gd name="connsiteY4" fmla="*/ 2119674 h 2922913"/>
                <a:gd name="connsiteX5" fmla="*/ 108577 w 1829322"/>
                <a:gd name="connsiteY5" fmla="*/ 1095644 h 2922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322" h="2922913">
                  <a:moveTo>
                    <a:pt x="76262" y="999950"/>
                  </a:moveTo>
                  <a:lnTo>
                    <a:pt x="1489084" y="0"/>
                  </a:lnTo>
                  <a:cubicBezTo>
                    <a:pt x="1960280" y="857448"/>
                    <a:pt x="1940883" y="1971656"/>
                    <a:pt x="1438200" y="2922913"/>
                  </a:cubicBezTo>
                  <a:lnTo>
                    <a:pt x="0" y="2162908"/>
                  </a:lnTo>
                  <a:lnTo>
                    <a:pt x="23269" y="2119674"/>
                  </a:lnTo>
                  <a:cubicBezTo>
                    <a:pt x="170019" y="1811465"/>
                    <a:pt x="204396" y="1446977"/>
                    <a:pt x="108577" y="1095644"/>
                  </a:cubicBezTo>
                  <a:close/>
                </a:path>
              </a:pathLst>
            </a:custGeom>
          </p:spPr>
        </p:pic>
        <p:pic>
          <p:nvPicPr>
            <p:cNvPr id="16" name="Picture 15">
              <a:extLst>
                <a:ext uri="{FF2B5EF4-FFF2-40B4-BE49-F238E27FC236}">
                  <a16:creationId xmlns:a16="http://schemas.microsoft.com/office/drawing/2014/main" id="{48083F7E-CEF5-C17D-30AE-C42431543FB6}"/>
                </a:ext>
              </a:extLst>
            </p:cNvPr>
            <p:cNvPicPr>
              <a:picLocks noChangeAspect="1"/>
            </p:cNvPicPr>
            <p:nvPr/>
          </p:nvPicPr>
          <p:blipFill>
            <a:blip r:embed="rId3"/>
            <a:srcRect l="13405" t="20093" r="28774" b="24634"/>
            <a:stretch>
              <a:fillRect/>
            </a:stretch>
          </p:blipFill>
          <p:spPr>
            <a:xfrm rot="12656313">
              <a:off x="3389482" y="4477152"/>
              <a:ext cx="2915940" cy="1887781"/>
            </a:xfrm>
            <a:custGeom>
              <a:avLst/>
              <a:gdLst>
                <a:gd name="connsiteX0" fmla="*/ 1980316 w 2915940"/>
                <a:gd name="connsiteY0" fmla="*/ 1755893 h 1887781"/>
                <a:gd name="connsiteX1" fmla="*/ 1775777 w 2915940"/>
                <a:gd name="connsiteY1" fmla="*/ 1700416 h 1887781"/>
                <a:gd name="connsiteX2" fmla="*/ 844708 w 2915940"/>
                <a:gd name="connsiteY2" fmla="*/ 1887781 h 1887781"/>
                <a:gd name="connsiteX3" fmla="*/ 0 w 2915940"/>
                <a:gd name="connsiteY3" fmla="*/ 478530 h 1887781"/>
                <a:gd name="connsiteX4" fmla="*/ 2915940 w 2915940"/>
                <a:gd name="connsiteY4" fmla="*/ 270431 h 188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5940" h="1887781">
                  <a:moveTo>
                    <a:pt x="1980316" y="1755893"/>
                  </a:moveTo>
                  <a:lnTo>
                    <a:pt x="1775777" y="1700416"/>
                  </a:lnTo>
                  <a:cubicBezTo>
                    <a:pt x="1478329" y="1649657"/>
                    <a:pt x="1144472" y="1708102"/>
                    <a:pt x="844708" y="1887781"/>
                  </a:cubicBezTo>
                  <a:lnTo>
                    <a:pt x="0" y="478530"/>
                  </a:lnTo>
                  <a:cubicBezTo>
                    <a:pt x="922828" y="-74614"/>
                    <a:pt x="2034379" y="-153941"/>
                    <a:pt x="2915940" y="270431"/>
                  </a:cubicBezTo>
                  <a:close/>
                </a:path>
              </a:pathLst>
            </a:custGeom>
          </p:spPr>
        </p:pic>
        <p:pic>
          <p:nvPicPr>
            <p:cNvPr id="14" name="Picture 13">
              <a:extLst>
                <a:ext uri="{FF2B5EF4-FFF2-40B4-BE49-F238E27FC236}">
                  <a16:creationId xmlns:a16="http://schemas.microsoft.com/office/drawing/2014/main" id="{9A65C82C-B718-B2A4-DF7D-D791EB68B99C}"/>
                </a:ext>
              </a:extLst>
            </p:cNvPr>
            <p:cNvPicPr>
              <a:picLocks noChangeAspect="1"/>
            </p:cNvPicPr>
            <p:nvPr/>
          </p:nvPicPr>
          <p:blipFill>
            <a:blip r:embed="rId4"/>
            <a:srcRect l="5869" t="10855" r="51183" b="8205"/>
            <a:stretch>
              <a:fillRect/>
            </a:stretch>
          </p:blipFill>
          <p:spPr>
            <a:xfrm rot="10800000">
              <a:off x="2852765" y="2519418"/>
              <a:ext cx="1953110" cy="2641295"/>
            </a:xfrm>
            <a:custGeom>
              <a:avLst/>
              <a:gdLst>
                <a:gd name="connsiteX0" fmla="*/ 1549643 w 1953110"/>
                <a:gd name="connsiteY0" fmla="*/ 2641295 h 2641295"/>
                <a:gd name="connsiteX1" fmla="*/ 69139 w 1953110"/>
                <a:gd name="connsiteY1" fmla="*/ 1891606 h 2641295"/>
                <a:gd name="connsiteX2" fmla="*/ 107754 w 1953110"/>
                <a:gd name="connsiteY2" fmla="*/ 1830581 h 2641295"/>
                <a:gd name="connsiteX3" fmla="*/ 207212 w 1953110"/>
                <a:gd name="connsiteY3" fmla="*/ 1408005 h 2641295"/>
                <a:gd name="connsiteX4" fmla="*/ 82409 w 1953110"/>
                <a:gd name="connsiteY4" fmla="*/ 937338 h 2641295"/>
                <a:gd name="connsiteX5" fmla="*/ 32829 w 1953110"/>
                <a:gd name="connsiteY5" fmla="*/ 863346 h 2641295"/>
                <a:gd name="connsiteX6" fmla="*/ 0 w 1953110"/>
                <a:gd name="connsiteY6" fmla="*/ 784700 h 2641295"/>
                <a:gd name="connsiteX7" fmla="*/ 1549643 w 1953110"/>
                <a:gd name="connsiteY7" fmla="*/ 0 h 2641295"/>
                <a:gd name="connsiteX8" fmla="*/ 1549643 w 1953110"/>
                <a:gd name="connsiteY8" fmla="*/ 2641295 h 26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3110" h="2641295">
                  <a:moveTo>
                    <a:pt x="1549643" y="2641295"/>
                  </a:moveTo>
                  <a:lnTo>
                    <a:pt x="69139" y="1891606"/>
                  </a:lnTo>
                  <a:lnTo>
                    <a:pt x="107754" y="1830581"/>
                  </a:lnTo>
                  <a:cubicBezTo>
                    <a:pt x="171797" y="1700698"/>
                    <a:pt x="207212" y="1557899"/>
                    <a:pt x="207212" y="1408005"/>
                  </a:cubicBezTo>
                  <a:cubicBezTo>
                    <a:pt x="207213" y="1239373"/>
                    <a:pt x="162391" y="1079722"/>
                    <a:pt x="82409" y="937338"/>
                  </a:cubicBezTo>
                  <a:lnTo>
                    <a:pt x="32829" y="863346"/>
                  </a:lnTo>
                  <a:lnTo>
                    <a:pt x="0" y="784700"/>
                  </a:lnTo>
                  <a:lnTo>
                    <a:pt x="1549643" y="0"/>
                  </a:lnTo>
                  <a:cubicBezTo>
                    <a:pt x="2087599" y="817219"/>
                    <a:pt x="2087599" y="1824076"/>
                    <a:pt x="1549643" y="2641295"/>
                  </a:cubicBezTo>
                  <a:close/>
                </a:path>
              </a:pathLst>
            </a:custGeom>
          </p:spPr>
        </p:pic>
        <p:pic>
          <p:nvPicPr>
            <p:cNvPr id="12" name="Picture 11">
              <a:extLst>
                <a:ext uri="{FF2B5EF4-FFF2-40B4-BE49-F238E27FC236}">
                  <a16:creationId xmlns:a16="http://schemas.microsoft.com/office/drawing/2014/main" id="{6E7DF549-F674-90F4-E448-4608BF68092B}"/>
                </a:ext>
              </a:extLst>
            </p:cNvPr>
            <p:cNvPicPr>
              <a:picLocks noChangeAspect="1"/>
            </p:cNvPicPr>
            <p:nvPr/>
          </p:nvPicPr>
          <p:blipFill>
            <a:blip r:embed="rId5"/>
            <a:srcRect l="1516" t="11335" r="3500" b="10766"/>
            <a:stretch>
              <a:fillRect/>
            </a:stretch>
          </p:blipFill>
          <p:spPr>
            <a:xfrm rot="19649717">
              <a:off x="3431547" y="1255677"/>
              <a:ext cx="2909162" cy="1764098"/>
            </a:xfrm>
            <a:custGeom>
              <a:avLst/>
              <a:gdLst>
                <a:gd name="connsiteX0" fmla="*/ 2909162 w 2909162"/>
                <a:gd name="connsiteY0" fmla="*/ 525805 h 1764098"/>
                <a:gd name="connsiteX1" fmla="*/ 2120139 w 2909162"/>
                <a:gd name="connsiteY1" fmla="*/ 1764098 h 1764098"/>
                <a:gd name="connsiteX2" fmla="*/ 876302 w 2909162"/>
                <a:gd name="connsiteY2" fmla="*/ 1645233 h 1764098"/>
                <a:gd name="connsiteX3" fmla="*/ 843787 w 2909162"/>
                <a:gd name="connsiteY3" fmla="*/ 1662651 h 1764098"/>
                <a:gd name="connsiteX4" fmla="*/ 0 w 2909162"/>
                <a:gd name="connsiteY4" fmla="*/ 238087 h 1764098"/>
                <a:gd name="connsiteX5" fmla="*/ 2909162 w 2909162"/>
                <a:gd name="connsiteY5" fmla="*/ 525805 h 1764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9162" h="1764098">
                  <a:moveTo>
                    <a:pt x="2909162" y="525805"/>
                  </a:moveTo>
                  <a:lnTo>
                    <a:pt x="2120139" y="1764098"/>
                  </a:lnTo>
                  <a:cubicBezTo>
                    <a:pt x="1714871" y="1505867"/>
                    <a:pt x="1238902" y="1474997"/>
                    <a:pt x="876302" y="1645233"/>
                  </a:cubicBezTo>
                  <a:lnTo>
                    <a:pt x="843787" y="1662651"/>
                  </a:lnTo>
                  <a:lnTo>
                    <a:pt x="0" y="238087"/>
                  </a:lnTo>
                  <a:cubicBezTo>
                    <a:pt x="892831" y="-162032"/>
                    <a:pt x="2001797" y="-52355"/>
                    <a:pt x="2909162" y="525805"/>
                  </a:cubicBezTo>
                  <a:close/>
                </a:path>
              </a:pathLst>
            </a:custGeom>
          </p:spPr>
        </p:pic>
        <p:pic>
          <p:nvPicPr>
            <p:cNvPr id="9" name="Picture 8">
              <a:extLst>
                <a:ext uri="{FF2B5EF4-FFF2-40B4-BE49-F238E27FC236}">
                  <a16:creationId xmlns:a16="http://schemas.microsoft.com/office/drawing/2014/main" id="{94B3DFC0-3B69-D757-3AA5-0B3150673A09}"/>
                </a:ext>
              </a:extLst>
            </p:cNvPr>
            <p:cNvPicPr>
              <a:picLocks noChangeAspect="1"/>
            </p:cNvPicPr>
            <p:nvPr/>
          </p:nvPicPr>
          <p:blipFill>
            <a:blip r:embed="rId6"/>
            <a:srcRect l="6409" t="11537" r="3203" b="18783"/>
            <a:stretch>
              <a:fillRect/>
            </a:stretch>
          </p:blipFill>
          <p:spPr>
            <a:xfrm rot="1423558">
              <a:off x="5576523" y="1361163"/>
              <a:ext cx="2918993" cy="1725366"/>
            </a:xfrm>
            <a:custGeom>
              <a:avLst/>
              <a:gdLst>
                <a:gd name="connsiteX0" fmla="*/ 0 w 2918993"/>
                <a:gd name="connsiteY0" fmla="*/ 286623 h 1725366"/>
                <a:gd name="connsiteX1" fmla="*/ 2918993 w 2918993"/>
                <a:gd name="connsiteY1" fmla="*/ 446270 h 1725366"/>
                <a:gd name="connsiteX2" fmla="*/ 1867676 w 2918993"/>
                <a:gd name="connsiteY2" fmla="*/ 1725366 h 1725366"/>
                <a:gd name="connsiteX3" fmla="*/ 1838199 w 2918993"/>
                <a:gd name="connsiteY3" fmla="*/ 1703190 h 1725366"/>
                <a:gd name="connsiteX4" fmla="*/ 590792 w 2918993"/>
                <a:gd name="connsiteY4" fmla="*/ 1630829 h 1725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993" h="1725366">
                  <a:moveTo>
                    <a:pt x="0" y="286623"/>
                  </a:moveTo>
                  <a:cubicBezTo>
                    <a:pt x="984973" y="-146282"/>
                    <a:pt x="2097688" y="-85425"/>
                    <a:pt x="2918993" y="446270"/>
                  </a:cubicBezTo>
                  <a:lnTo>
                    <a:pt x="1867676" y="1725366"/>
                  </a:lnTo>
                  <a:lnTo>
                    <a:pt x="1838199" y="1703190"/>
                  </a:lnTo>
                  <a:cubicBezTo>
                    <a:pt x="1505829" y="1479608"/>
                    <a:pt x="1030725" y="1437475"/>
                    <a:pt x="590792" y="1630829"/>
                  </a:cubicBezTo>
                  <a:close/>
                </a:path>
              </a:pathLst>
            </a:custGeom>
          </p:spPr>
        </p:pic>
        <p:pic>
          <p:nvPicPr>
            <p:cNvPr id="4" name="Picture 3">
              <a:extLst>
                <a:ext uri="{FF2B5EF4-FFF2-40B4-BE49-F238E27FC236}">
                  <a16:creationId xmlns:a16="http://schemas.microsoft.com/office/drawing/2014/main" id="{CD446709-1ECE-9A57-BECD-28C401BC4CDD}"/>
                </a:ext>
              </a:extLst>
            </p:cNvPr>
            <p:cNvPicPr>
              <a:picLocks noChangeAspect="1"/>
            </p:cNvPicPr>
            <p:nvPr/>
          </p:nvPicPr>
          <p:blipFill>
            <a:blip r:embed="rId7"/>
            <a:srcRect l="2811" t="4079" r="26410" b="1620"/>
            <a:stretch>
              <a:fillRect/>
            </a:stretch>
          </p:blipFill>
          <p:spPr>
            <a:xfrm>
              <a:off x="6985140" y="2551874"/>
              <a:ext cx="1969673" cy="2591628"/>
            </a:xfrm>
            <a:custGeom>
              <a:avLst/>
              <a:gdLst>
                <a:gd name="connsiteX0" fmla="*/ 1566206 w 1969673"/>
                <a:gd name="connsiteY0" fmla="*/ 0 h 2591628"/>
                <a:gd name="connsiteX1" fmla="*/ 1566206 w 1969673"/>
                <a:gd name="connsiteY1" fmla="*/ 2591628 h 2591628"/>
                <a:gd name="connsiteX2" fmla="*/ 0 w 1969673"/>
                <a:gd name="connsiteY2" fmla="*/ 1813454 h 2591628"/>
                <a:gd name="connsiteX3" fmla="*/ 7629 w 1969673"/>
                <a:gd name="connsiteY3" fmla="*/ 1805673 h 2591628"/>
                <a:gd name="connsiteX4" fmla="*/ 223776 w 1969673"/>
                <a:gd name="connsiteY4" fmla="*/ 1210100 h 2591628"/>
                <a:gd name="connsiteX5" fmla="*/ 124317 w 1969673"/>
                <a:gd name="connsiteY5" fmla="*/ 795470 h 2591628"/>
                <a:gd name="connsiteX6" fmla="*/ 85703 w 1969673"/>
                <a:gd name="connsiteY6" fmla="*/ 735593 h 2591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673" h="2591628">
                  <a:moveTo>
                    <a:pt x="1566206" y="0"/>
                  </a:moveTo>
                  <a:cubicBezTo>
                    <a:pt x="2104162" y="801852"/>
                    <a:pt x="2104162" y="1789776"/>
                    <a:pt x="1566206" y="2591628"/>
                  </a:cubicBezTo>
                  <a:lnTo>
                    <a:pt x="0" y="1813454"/>
                  </a:lnTo>
                  <a:lnTo>
                    <a:pt x="7629" y="1805673"/>
                  </a:lnTo>
                  <a:cubicBezTo>
                    <a:pt x="144093" y="1635664"/>
                    <a:pt x="223776" y="1430714"/>
                    <a:pt x="223776" y="1210100"/>
                  </a:cubicBezTo>
                  <a:cubicBezTo>
                    <a:pt x="223776" y="1063024"/>
                    <a:pt x="188361" y="922910"/>
                    <a:pt x="124317" y="795470"/>
                  </a:cubicBezTo>
                  <a:lnTo>
                    <a:pt x="85703" y="735593"/>
                  </a:lnTo>
                  <a:close/>
                </a:path>
              </a:pathLst>
            </a:custGeom>
          </p:spPr>
        </p:pic>
      </p:grpSp>
      <p:sp>
        <p:nvSpPr>
          <p:cNvPr id="110" name="TextBox 109">
            <a:extLst>
              <a:ext uri="{FF2B5EF4-FFF2-40B4-BE49-F238E27FC236}">
                <a16:creationId xmlns:a16="http://schemas.microsoft.com/office/drawing/2014/main" id="{785D8C92-0609-8302-F801-6E87F461065E}"/>
              </a:ext>
            </a:extLst>
          </p:cNvPr>
          <p:cNvSpPr txBox="1"/>
          <p:nvPr/>
        </p:nvSpPr>
        <p:spPr>
          <a:xfrm>
            <a:off x="101977" y="2938773"/>
            <a:ext cx="1923053" cy="830997"/>
          </a:xfrm>
          <a:prstGeom prst="rect">
            <a:avLst/>
          </a:prstGeom>
          <a:noFill/>
        </p:spPr>
        <p:txBody>
          <a:bodyPr wrap="square">
            <a:spAutoFit/>
          </a:bodyPr>
          <a:lstStyle/>
          <a:p>
            <a:pPr algn="ctr"/>
            <a:r>
              <a:rPr lang="fr-FR" sz="2400" b="1" i="0" dirty="0" err="1">
                <a:solidFill>
                  <a:schemeClr val="accent1">
                    <a:lumMod val="75000"/>
                  </a:schemeClr>
                </a:solidFill>
                <a:effectLst/>
                <a:latin typeface="Aharoni" panose="02010803020104030203" pitchFamily="2" charset="-79"/>
                <a:cs typeface="Aharoni" panose="02010803020104030203" pitchFamily="2" charset="-79"/>
              </a:rPr>
              <a:t>Behavioral</a:t>
            </a:r>
            <a:r>
              <a:rPr lang="fr-FR" sz="2400" b="1" i="0" dirty="0">
                <a:solidFill>
                  <a:schemeClr val="accent1">
                    <a:lumMod val="75000"/>
                  </a:schemeClr>
                </a:solidFill>
                <a:effectLst/>
                <a:latin typeface="Aharoni" panose="02010803020104030203" pitchFamily="2" charset="-79"/>
                <a:cs typeface="Aharoni" panose="02010803020104030203" pitchFamily="2" charset="-79"/>
              </a:rPr>
              <a:t> Finance</a:t>
            </a:r>
            <a:endParaRPr lang="fr-FR" sz="2400" dirty="0">
              <a:solidFill>
                <a:schemeClr val="accent1">
                  <a:lumMod val="75000"/>
                </a:schemeClr>
              </a:solidFill>
              <a:latin typeface="Aharoni" panose="02010803020104030203" pitchFamily="2" charset="-79"/>
              <a:cs typeface="Aharoni" panose="02010803020104030203" pitchFamily="2" charset="-79"/>
            </a:endParaRPr>
          </a:p>
        </p:txBody>
      </p:sp>
      <p:sp>
        <p:nvSpPr>
          <p:cNvPr id="5" name="TextBox 4">
            <a:extLst>
              <a:ext uri="{FF2B5EF4-FFF2-40B4-BE49-F238E27FC236}">
                <a16:creationId xmlns:a16="http://schemas.microsoft.com/office/drawing/2014/main" id="{4F98A91A-4D97-E9E4-3760-7D78BEC428C6}"/>
              </a:ext>
            </a:extLst>
          </p:cNvPr>
          <p:cNvSpPr txBox="1"/>
          <p:nvPr/>
        </p:nvSpPr>
        <p:spPr>
          <a:xfrm>
            <a:off x="4749359" y="2528953"/>
            <a:ext cx="7620096" cy="769441"/>
          </a:xfrm>
          <a:prstGeom prst="rect">
            <a:avLst/>
          </a:prstGeom>
          <a:noFill/>
        </p:spPr>
        <p:txBody>
          <a:bodyPr wrap="square">
            <a:spAutoFit/>
          </a:bodyPr>
          <a:lstStyle/>
          <a:p>
            <a:r>
              <a:rPr lang="fr-FR" sz="4400" b="1" i="0" dirty="0">
                <a:solidFill>
                  <a:schemeClr val="accent1">
                    <a:lumMod val="75000"/>
                  </a:schemeClr>
                </a:solidFill>
                <a:effectLst/>
              </a:rPr>
              <a:t>2002</a:t>
            </a:r>
            <a:endParaRPr lang="fr-FR" sz="4400" dirty="0">
              <a:solidFill>
                <a:schemeClr val="accent1">
                  <a:lumMod val="75000"/>
                </a:schemeClr>
              </a:solidFill>
            </a:endParaRPr>
          </a:p>
        </p:txBody>
      </p:sp>
      <p:sp>
        <p:nvSpPr>
          <p:cNvPr id="6" name="TextBox 5">
            <a:extLst>
              <a:ext uri="{FF2B5EF4-FFF2-40B4-BE49-F238E27FC236}">
                <a16:creationId xmlns:a16="http://schemas.microsoft.com/office/drawing/2014/main" id="{28588BAE-B62D-862F-7E7F-FF5041EAE90E}"/>
              </a:ext>
            </a:extLst>
          </p:cNvPr>
          <p:cNvSpPr txBox="1"/>
          <p:nvPr/>
        </p:nvSpPr>
        <p:spPr>
          <a:xfrm>
            <a:off x="4824835" y="3769770"/>
            <a:ext cx="6766362" cy="2246769"/>
          </a:xfrm>
          <a:prstGeom prst="rect">
            <a:avLst/>
          </a:prstGeom>
          <a:noFill/>
        </p:spPr>
        <p:txBody>
          <a:bodyPr wrap="square">
            <a:spAutoFit/>
          </a:bodyPr>
          <a:lstStyle/>
          <a:p>
            <a:r>
              <a:rPr lang="en-US" sz="2800" b="0" i="0" dirty="0">
                <a:solidFill>
                  <a:schemeClr val="accent1">
                    <a:lumMod val="75000"/>
                  </a:schemeClr>
                </a:solidFill>
                <a:effectLst/>
              </a:rPr>
              <a:t>Daniel Kahneman was awarded the Nobel Prize in Economic Sciences for his work on Prospect Theory, marking a significant milestone in the recognition of behavioral finance.</a:t>
            </a:r>
            <a:endParaRPr lang="fr-FR" sz="2800" dirty="0">
              <a:solidFill>
                <a:schemeClr val="accent1">
                  <a:lumMod val="75000"/>
                </a:schemeClr>
              </a:solidFill>
            </a:endParaRPr>
          </a:p>
        </p:txBody>
      </p:sp>
    </p:spTree>
    <p:extLst>
      <p:ext uri="{BB962C8B-B14F-4D97-AF65-F5344CB8AC3E}">
        <p14:creationId xmlns:p14="http://schemas.microsoft.com/office/powerpoint/2010/main" val="1327135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60B3035C-809F-9DCB-684B-EFEE3E77A5E0}"/>
              </a:ext>
            </a:extLst>
          </p:cNvPr>
          <p:cNvGrpSpPr/>
          <p:nvPr/>
        </p:nvGrpSpPr>
        <p:grpSpPr>
          <a:xfrm rot="7069552">
            <a:off x="-2108995" y="1030354"/>
            <a:ext cx="6123946" cy="5039495"/>
            <a:chOff x="2830867" y="1303623"/>
            <a:chExt cx="6123946" cy="5039495"/>
          </a:xfrm>
        </p:grpSpPr>
        <p:pic>
          <p:nvPicPr>
            <p:cNvPr id="18" name="Picture 17">
              <a:extLst>
                <a:ext uri="{FF2B5EF4-FFF2-40B4-BE49-F238E27FC236}">
                  <a16:creationId xmlns:a16="http://schemas.microsoft.com/office/drawing/2014/main" id="{0912A2B5-40EC-4BCB-D83D-1034DB550B64}"/>
                </a:ext>
              </a:extLst>
            </p:cNvPr>
            <p:cNvPicPr>
              <a:picLocks noChangeAspect="1"/>
            </p:cNvPicPr>
            <p:nvPr/>
          </p:nvPicPr>
          <p:blipFill>
            <a:blip r:embed="rId2"/>
            <a:srcRect l="1229" t="3544" r="62513" b="3203"/>
            <a:stretch>
              <a:fillRect/>
            </a:stretch>
          </p:blipFill>
          <p:spPr>
            <a:xfrm rot="3728769">
              <a:off x="6050231" y="3940789"/>
              <a:ext cx="1829322" cy="2922913"/>
            </a:xfrm>
            <a:custGeom>
              <a:avLst/>
              <a:gdLst>
                <a:gd name="connsiteX0" fmla="*/ 76262 w 1829322"/>
                <a:gd name="connsiteY0" fmla="*/ 999950 h 2922913"/>
                <a:gd name="connsiteX1" fmla="*/ 1489084 w 1829322"/>
                <a:gd name="connsiteY1" fmla="*/ 0 h 2922913"/>
                <a:gd name="connsiteX2" fmla="*/ 1438200 w 1829322"/>
                <a:gd name="connsiteY2" fmla="*/ 2922913 h 2922913"/>
                <a:gd name="connsiteX3" fmla="*/ 0 w 1829322"/>
                <a:gd name="connsiteY3" fmla="*/ 2162908 h 2922913"/>
                <a:gd name="connsiteX4" fmla="*/ 23269 w 1829322"/>
                <a:gd name="connsiteY4" fmla="*/ 2119674 h 2922913"/>
                <a:gd name="connsiteX5" fmla="*/ 108577 w 1829322"/>
                <a:gd name="connsiteY5" fmla="*/ 1095644 h 2922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322" h="2922913">
                  <a:moveTo>
                    <a:pt x="76262" y="999950"/>
                  </a:moveTo>
                  <a:lnTo>
                    <a:pt x="1489084" y="0"/>
                  </a:lnTo>
                  <a:cubicBezTo>
                    <a:pt x="1960280" y="857448"/>
                    <a:pt x="1940883" y="1971656"/>
                    <a:pt x="1438200" y="2922913"/>
                  </a:cubicBezTo>
                  <a:lnTo>
                    <a:pt x="0" y="2162908"/>
                  </a:lnTo>
                  <a:lnTo>
                    <a:pt x="23269" y="2119674"/>
                  </a:lnTo>
                  <a:cubicBezTo>
                    <a:pt x="170019" y="1811465"/>
                    <a:pt x="204396" y="1446977"/>
                    <a:pt x="108577" y="1095644"/>
                  </a:cubicBezTo>
                  <a:close/>
                </a:path>
              </a:pathLst>
            </a:custGeom>
          </p:spPr>
        </p:pic>
        <p:pic>
          <p:nvPicPr>
            <p:cNvPr id="16" name="Picture 15">
              <a:extLst>
                <a:ext uri="{FF2B5EF4-FFF2-40B4-BE49-F238E27FC236}">
                  <a16:creationId xmlns:a16="http://schemas.microsoft.com/office/drawing/2014/main" id="{48083F7E-CEF5-C17D-30AE-C42431543FB6}"/>
                </a:ext>
              </a:extLst>
            </p:cNvPr>
            <p:cNvPicPr>
              <a:picLocks noChangeAspect="1"/>
            </p:cNvPicPr>
            <p:nvPr/>
          </p:nvPicPr>
          <p:blipFill>
            <a:blip r:embed="rId3"/>
            <a:srcRect l="13405" t="20093" r="28774" b="24634"/>
            <a:stretch>
              <a:fillRect/>
            </a:stretch>
          </p:blipFill>
          <p:spPr>
            <a:xfrm rot="12656313">
              <a:off x="3383178" y="4455337"/>
              <a:ext cx="2915940" cy="1887781"/>
            </a:xfrm>
            <a:custGeom>
              <a:avLst/>
              <a:gdLst>
                <a:gd name="connsiteX0" fmla="*/ 1980316 w 2915940"/>
                <a:gd name="connsiteY0" fmla="*/ 1755893 h 1887781"/>
                <a:gd name="connsiteX1" fmla="*/ 1775777 w 2915940"/>
                <a:gd name="connsiteY1" fmla="*/ 1700416 h 1887781"/>
                <a:gd name="connsiteX2" fmla="*/ 844708 w 2915940"/>
                <a:gd name="connsiteY2" fmla="*/ 1887781 h 1887781"/>
                <a:gd name="connsiteX3" fmla="*/ 0 w 2915940"/>
                <a:gd name="connsiteY3" fmla="*/ 478530 h 1887781"/>
                <a:gd name="connsiteX4" fmla="*/ 2915940 w 2915940"/>
                <a:gd name="connsiteY4" fmla="*/ 270431 h 188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5940" h="1887781">
                  <a:moveTo>
                    <a:pt x="1980316" y="1755893"/>
                  </a:moveTo>
                  <a:lnTo>
                    <a:pt x="1775777" y="1700416"/>
                  </a:lnTo>
                  <a:cubicBezTo>
                    <a:pt x="1478329" y="1649657"/>
                    <a:pt x="1144472" y="1708102"/>
                    <a:pt x="844708" y="1887781"/>
                  </a:cubicBezTo>
                  <a:lnTo>
                    <a:pt x="0" y="478530"/>
                  </a:lnTo>
                  <a:cubicBezTo>
                    <a:pt x="922828" y="-74614"/>
                    <a:pt x="2034379" y="-153941"/>
                    <a:pt x="2915940" y="270431"/>
                  </a:cubicBezTo>
                  <a:close/>
                </a:path>
              </a:pathLst>
            </a:custGeom>
          </p:spPr>
        </p:pic>
        <p:pic>
          <p:nvPicPr>
            <p:cNvPr id="14" name="Picture 13">
              <a:extLst>
                <a:ext uri="{FF2B5EF4-FFF2-40B4-BE49-F238E27FC236}">
                  <a16:creationId xmlns:a16="http://schemas.microsoft.com/office/drawing/2014/main" id="{9A65C82C-B718-B2A4-DF7D-D791EB68B99C}"/>
                </a:ext>
              </a:extLst>
            </p:cNvPr>
            <p:cNvPicPr>
              <a:picLocks noChangeAspect="1"/>
            </p:cNvPicPr>
            <p:nvPr/>
          </p:nvPicPr>
          <p:blipFill>
            <a:blip r:embed="rId4"/>
            <a:srcRect l="5869" t="10855" r="51183" b="8205"/>
            <a:stretch>
              <a:fillRect/>
            </a:stretch>
          </p:blipFill>
          <p:spPr>
            <a:xfrm rot="10800000">
              <a:off x="2830867" y="2502206"/>
              <a:ext cx="1953110" cy="2641295"/>
            </a:xfrm>
            <a:custGeom>
              <a:avLst/>
              <a:gdLst>
                <a:gd name="connsiteX0" fmla="*/ 1549643 w 1953110"/>
                <a:gd name="connsiteY0" fmla="*/ 2641295 h 2641295"/>
                <a:gd name="connsiteX1" fmla="*/ 69139 w 1953110"/>
                <a:gd name="connsiteY1" fmla="*/ 1891606 h 2641295"/>
                <a:gd name="connsiteX2" fmla="*/ 107754 w 1953110"/>
                <a:gd name="connsiteY2" fmla="*/ 1830581 h 2641295"/>
                <a:gd name="connsiteX3" fmla="*/ 207212 w 1953110"/>
                <a:gd name="connsiteY3" fmla="*/ 1408005 h 2641295"/>
                <a:gd name="connsiteX4" fmla="*/ 82409 w 1953110"/>
                <a:gd name="connsiteY4" fmla="*/ 937338 h 2641295"/>
                <a:gd name="connsiteX5" fmla="*/ 32829 w 1953110"/>
                <a:gd name="connsiteY5" fmla="*/ 863346 h 2641295"/>
                <a:gd name="connsiteX6" fmla="*/ 0 w 1953110"/>
                <a:gd name="connsiteY6" fmla="*/ 784700 h 2641295"/>
                <a:gd name="connsiteX7" fmla="*/ 1549643 w 1953110"/>
                <a:gd name="connsiteY7" fmla="*/ 0 h 2641295"/>
                <a:gd name="connsiteX8" fmla="*/ 1549643 w 1953110"/>
                <a:gd name="connsiteY8" fmla="*/ 2641295 h 26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3110" h="2641295">
                  <a:moveTo>
                    <a:pt x="1549643" y="2641295"/>
                  </a:moveTo>
                  <a:lnTo>
                    <a:pt x="69139" y="1891606"/>
                  </a:lnTo>
                  <a:lnTo>
                    <a:pt x="107754" y="1830581"/>
                  </a:lnTo>
                  <a:cubicBezTo>
                    <a:pt x="171797" y="1700698"/>
                    <a:pt x="207212" y="1557899"/>
                    <a:pt x="207212" y="1408005"/>
                  </a:cubicBezTo>
                  <a:cubicBezTo>
                    <a:pt x="207213" y="1239373"/>
                    <a:pt x="162391" y="1079722"/>
                    <a:pt x="82409" y="937338"/>
                  </a:cubicBezTo>
                  <a:lnTo>
                    <a:pt x="32829" y="863346"/>
                  </a:lnTo>
                  <a:lnTo>
                    <a:pt x="0" y="784700"/>
                  </a:lnTo>
                  <a:lnTo>
                    <a:pt x="1549643" y="0"/>
                  </a:lnTo>
                  <a:cubicBezTo>
                    <a:pt x="2087599" y="817219"/>
                    <a:pt x="2087599" y="1824076"/>
                    <a:pt x="1549643" y="2641295"/>
                  </a:cubicBezTo>
                  <a:close/>
                </a:path>
              </a:pathLst>
            </a:custGeom>
          </p:spPr>
        </p:pic>
        <p:pic>
          <p:nvPicPr>
            <p:cNvPr id="12" name="Picture 11">
              <a:extLst>
                <a:ext uri="{FF2B5EF4-FFF2-40B4-BE49-F238E27FC236}">
                  <a16:creationId xmlns:a16="http://schemas.microsoft.com/office/drawing/2014/main" id="{6E7DF549-F674-90F4-E448-4608BF68092B}"/>
                </a:ext>
              </a:extLst>
            </p:cNvPr>
            <p:cNvPicPr>
              <a:picLocks noChangeAspect="1"/>
            </p:cNvPicPr>
            <p:nvPr/>
          </p:nvPicPr>
          <p:blipFill>
            <a:blip r:embed="rId5"/>
            <a:srcRect l="1516" t="11335" r="3500" b="10766"/>
            <a:stretch>
              <a:fillRect/>
            </a:stretch>
          </p:blipFill>
          <p:spPr>
            <a:xfrm rot="19649717">
              <a:off x="3362563" y="1303623"/>
              <a:ext cx="2909162" cy="1764098"/>
            </a:xfrm>
            <a:custGeom>
              <a:avLst/>
              <a:gdLst>
                <a:gd name="connsiteX0" fmla="*/ 2909162 w 2909162"/>
                <a:gd name="connsiteY0" fmla="*/ 525805 h 1764098"/>
                <a:gd name="connsiteX1" fmla="*/ 2120139 w 2909162"/>
                <a:gd name="connsiteY1" fmla="*/ 1764098 h 1764098"/>
                <a:gd name="connsiteX2" fmla="*/ 876302 w 2909162"/>
                <a:gd name="connsiteY2" fmla="*/ 1645233 h 1764098"/>
                <a:gd name="connsiteX3" fmla="*/ 843787 w 2909162"/>
                <a:gd name="connsiteY3" fmla="*/ 1662651 h 1764098"/>
                <a:gd name="connsiteX4" fmla="*/ 0 w 2909162"/>
                <a:gd name="connsiteY4" fmla="*/ 238087 h 1764098"/>
                <a:gd name="connsiteX5" fmla="*/ 2909162 w 2909162"/>
                <a:gd name="connsiteY5" fmla="*/ 525805 h 1764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9162" h="1764098">
                  <a:moveTo>
                    <a:pt x="2909162" y="525805"/>
                  </a:moveTo>
                  <a:lnTo>
                    <a:pt x="2120139" y="1764098"/>
                  </a:lnTo>
                  <a:cubicBezTo>
                    <a:pt x="1714871" y="1505867"/>
                    <a:pt x="1238902" y="1474997"/>
                    <a:pt x="876302" y="1645233"/>
                  </a:cubicBezTo>
                  <a:lnTo>
                    <a:pt x="843787" y="1662651"/>
                  </a:lnTo>
                  <a:lnTo>
                    <a:pt x="0" y="238087"/>
                  </a:lnTo>
                  <a:cubicBezTo>
                    <a:pt x="892831" y="-162032"/>
                    <a:pt x="2001797" y="-52355"/>
                    <a:pt x="2909162" y="525805"/>
                  </a:cubicBezTo>
                  <a:close/>
                </a:path>
              </a:pathLst>
            </a:custGeom>
          </p:spPr>
        </p:pic>
        <p:pic>
          <p:nvPicPr>
            <p:cNvPr id="9" name="Picture 8">
              <a:extLst>
                <a:ext uri="{FF2B5EF4-FFF2-40B4-BE49-F238E27FC236}">
                  <a16:creationId xmlns:a16="http://schemas.microsoft.com/office/drawing/2014/main" id="{94B3DFC0-3B69-D757-3AA5-0B3150673A09}"/>
                </a:ext>
              </a:extLst>
            </p:cNvPr>
            <p:cNvPicPr>
              <a:picLocks noChangeAspect="1"/>
            </p:cNvPicPr>
            <p:nvPr/>
          </p:nvPicPr>
          <p:blipFill>
            <a:blip r:embed="rId6"/>
            <a:srcRect l="6409" t="11537" r="3203" b="18783"/>
            <a:stretch>
              <a:fillRect/>
            </a:stretch>
          </p:blipFill>
          <p:spPr>
            <a:xfrm rot="1423558">
              <a:off x="5562222" y="1355523"/>
              <a:ext cx="2918993" cy="1725366"/>
            </a:xfrm>
            <a:custGeom>
              <a:avLst/>
              <a:gdLst>
                <a:gd name="connsiteX0" fmla="*/ 0 w 2918993"/>
                <a:gd name="connsiteY0" fmla="*/ 286623 h 1725366"/>
                <a:gd name="connsiteX1" fmla="*/ 2918993 w 2918993"/>
                <a:gd name="connsiteY1" fmla="*/ 446270 h 1725366"/>
                <a:gd name="connsiteX2" fmla="*/ 1867676 w 2918993"/>
                <a:gd name="connsiteY2" fmla="*/ 1725366 h 1725366"/>
                <a:gd name="connsiteX3" fmla="*/ 1838199 w 2918993"/>
                <a:gd name="connsiteY3" fmla="*/ 1703190 h 1725366"/>
                <a:gd name="connsiteX4" fmla="*/ 590792 w 2918993"/>
                <a:gd name="connsiteY4" fmla="*/ 1630829 h 1725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993" h="1725366">
                  <a:moveTo>
                    <a:pt x="0" y="286623"/>
                  </a:moveTo>
                  <a:cubicBezTo>
                    <a:pt x="984973" y="-146282"/>
                    <a:pt x="2097688" y="-85425"/>
                    <a:pt x="2918993" y="446270"/>
                  </a:cubicBezTo>
                  <a:lnTo>
                    <a:pt x="1867676" y="1725366"/>
                  </a:lnTo>
                  <a:lnTo>
                    <a:pt x="1838199" y="1703190"/>
                  </a:lnTo>
                  <a:cubicBezTo>
                    <a:pt x="1505829" y="1479608"/>
                    <a:pt x="1030725" y="1437475"/>
                    <a:pt x="590792" y="1630829"/>
                  </a:cubicBezTo>
                  <a:close/>
                </a:path>
              </a:pathLst>
            </a:custGeom>
          </p:spPr>
        </p:pic>
        <p:pic>
          <p:nvPicPr>
            <p:cNvPr id="4" name="Picture 3">
              <a:extLst>
                <a:ext uri="{FF2B5EF4-FFF2-40B4-BE49-F238E27FC236}">
                  <a16:creationId xmlns:a16="http://schemas.microsoft.com/office/drawing/2014/main" id="{CD446709-1ECE-9A57-BECD-28C401BC4CDD}"/>
                </a:ext>
              </a:extLst>
            </p:cNvPr>
            <p:cNvPicPr>
              <a:picLocks noChangeAspect="1"/>
            </p:cNvPicPr>
            <p:nvPr/>
          </p:nvPicPr>
          <p:blipFill>
            <a:blip r:embed="rId7"/>
            <a:srcRect l="2811" t="4079" r="26410" b="1620"/>
            <a:stretch>
              <a:fillRect/>
            </a:stretch>
          </p:blipFill>
          <p:spPr>
            <a:xfrm>
              <a:off x="6985140" y="2551874"/>
              <a:ext cx="1969673" cy="2591628"/>
            </a:xfrm>
            <a:custGeom>
              <a:avLst/>
              <a:gdLst>
                <a:gd name="connsiteX0" fmla="*/ 1566206 w 1969673"/>
                <a:gd name="connsiteY0" fmla="*/ 0 h 2591628"/>
                <a:gd name="connsiteX1" fmla="*/ 1566206 w 1969673"/>
                <a:gd name="connsiteY1" fmla="*/ 2591628 h 2591628"/>
                <a:gd name="connsiteX2" fmla="*/ 0 w 1969673"/>
                <a:gd name="connsiteY2" fmla="*/ 1813454 h 2591628"/>
                <a:gd name="connsiteX3" fmla="*/ 7629 w 1969673"/>
                <a:gd name="connsiteY3" fmla="*/ 1805673 h 2591628"/>
                <a:gd name="connsiteX4" fmla="*/ 223776 w 1969673"/>
                <a:gd name="connsiteY4" fmla="*/ 1210100 h 2591628"/>
                <a:gd name="connsiteX5" fmla="*/ 124317 w 1969673"/>
                <a:gd name="connsiteY5" fmla="*/ 795470 h 2591628"/>
                <a:gd name="connsiteX6" fmla="*/ 85703 w 1969673"/>
                <a:gd name="connsiteY6" fmla="*/ 735593 h 2591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673" h="2591628">
                  <a:moveTo>
                    <a:pt x="1566206" y="0"/>
                  </a:moveTo>
                  <a:cubicBezTo>
                    <a:pt x="2104162" y="801852"/>
                    <a:pt x="2104162" y="1789776"/>
                    <a:pt x="1566206" y="2591628"/>
                  </a:cubicBezTo>
                  <a:lnTo>
                    <a:pt x="0" y="1813454"/>
                  </a:lnTo>
                  <a:lnTo>
                    <a:pt x="7629" y="1805673"/>
                  </a:lnTo>
                  <a:cubicBezTo>
                    <a:pt x="144093" y="1635664"/>
                    <a:pt x="223776" y="1430714"/>
                    <a:pt x="223776" y="1210100"/>
                  </a:cubicBezTo>
                  <a:cubicBezTo>
                    <a:pt x="223776" y="1063024"/>
                    <a:pt x="188361" y="922910"/>
                    <a:pt x="124317" y="795470"/>
                  </a:cubicBezTo>
                  <a:lnTo>
                    <a:pt x="85703" y="735593"/>
                  </a:lnTo>
                  <a:close/>
                </a:path>
              </a:pathLst>
            </a:custGeom>
          </p:spPr>
        </p:pic>
      </p:grpSp>
      <p:sp>
        <p:nvSpPr>
          <p:cNvPr id="110" name="TextBox 109">
            <a:extLst>
              <a:ext uri="{FF2B5EF4-FFF2-40B4-BE49-F238E27FC236}">
                <a16:creationId xmlns:a16="http://schemas.microsoft.com/office/drawing/2014/main" id="{785D8C92-0609-8302-F801-6E87F461065E}"/>
              </a:ext>
            </a:extLst>
          </p:cNvPr>
          <p:cNvSpPr txBox="1"/>
          <p:nvPr/>
        </p:nvSpPr>
        <p:spPr>
          <a:xfrm>
            <a:off x="101977" y="2938773"/>
            <a:ext cx="1923053" cy="830997"/>
          </a:xfrm>
          <a:prstGeom prst="rect">
            <a:avLst/>
          </a:prstGeom>
          <a:noFill/>
        </p:spPr>
        <p:txBody>
          <a:bodyPr wrap="square">
            <a:spAutoFit/>
          </a:bodyPr>
          <a:lstStyle/>
          <a:p>
            <a:pPr algn="ctr"/>
            <a:r>
              <a:rPr lang="fr-FR" sz="2400" b="1" i="0" dirty="0" err="1">
                <a:solidFill>
                  <a:schemeClr val="accent1">
                    <a:lumMod val="75000"/>
                  </a:schemeClr>
                </a:solidFill>
                <a:effectLst/>
                <a:latin typeface="Aharoni" panose="02010803020104030203" pitchFamily="2" charset="-79"/>
                <a:cs typeface="Aharoni" panose="02010803020104030203" pitchFamily="2" charset="-79"/>
              </a:rPr>
              <a:t>Behavioral</a:t>
            </a:r>
            <a:r>
              <a:rPr lang="fr-FR" sz="2400" b="1" i="0" dirty="0">
                <a:solidFill>
                  <a:schemeClr val="accent1">
                    <a:lumMod val="75000"/>
                  </a:schemeClr>
                </a:solidFill>
                <a:effectLst/>
                <a:latin typeface="Aharoni" panose="02010803020104030203" pitchFamily="2" charset="-79"/>
                <a:cs typeface="Aharoni" panose="02010803020104030203" pitchFamily="2" charset="-79"/>
              </a:rPr>
              <a:t> Finance</a:t>
            </a:r>
            <a:endParaRPr lang="fr-FR" sz="2400" dirty="0">
              <a:solidFill>
                <a:schemeClr val="accent1">
                  <a:lumMod val="75000"/>
                </a:schemeClr>
              </a:solidFill>
              <a:latin typeface="Aharoni" panose="02010803020104030203" pitchFamily="2" charset="-79"/>
              <a:cs typeface="Aharoni" panose="02010803020104030203" pitchFamily="2" charset="-79"/>
            </a:endParaRPr>
          </a:p>
        </p:txBody>
      </p:sp>
      <p:cxnSp>
        <p:nvCxnSpPr>
          <p:cNvPr id="3" name="Straight Connector 2">
            <a:extLst>
              <a:ext uri="{FF2B5EF4-FFF2-40B4-BE49-F238E27FC236}">
                <a16:creationId xmlns:a16="http://schemas.microsoft.com/office/drawing/2014/main" id="{880CC979-C4E4-54DA-0441-9D6C14B8E234}"/>
              </a:ext>
            </a:extLst>
          </p:cNvPr>
          <p:cNvCxnSpPr>
            <a:cxnSpLocks/>
          </p:cNvCxnSpPr>
          <p:nvPr/>
        </p:nvCxnSpPr>
        <p:spPr>
          <a:xfrm>
            <a:off x="3736258" y="3392625"/>
            <a:ext cx="8455742" cy="0"/>
          </a:xfrm>
          <a:prstGeom prst="line">
            <a:avLst/>
          </a:prstGeom>
          <a:ln w="34925"/>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014D2D20-802C-7686-B004-F7BFE1C583B7}"/>
              </a:ext>
            </a:extLst>
          </p:cNvPr>
          <p:cNvSpPr txBox="1"/>
          <p:nvPr/>
        </p:nvSpPr>
        <p:spPr>
          <a:xfrm>
            <a:off x="3921128" y="2349065"/>
            <a:ext cx="8270872" cy="769441"/>
          </a:xfrm>
          <a:prstGeom prst="rect">
            <a:avLst/>
          </a:prstGeom>
          <a:noFill/>
        </p:spPr>
        <p:txBody>
          <a:bodyPr wrap="square">
            <a:spAutoFit/>
          </a:bodyPr>
          <a:lstStyle/>
          <a:p>
            <a:r>
              <a:rPr lang="fr-FR" sz="4400" i="0" dirty="0">
                <a:solidFill>
                  <a:schemeClr val="accent1">
                    <a:lumMod val="75000"/>
                  </a:schemeClr>
                </a:solidFill>
                <a:effectLst/>
              </a:rPr>
              <a:t>Importance of </a:t>
            </a:r>
            <a:r>
              <a:rPr lang="fr-FR" sz="4400" i="0" dirty="0" err="1">
                <a:solidFill>
                  <a:schemeClr val="accent1">
                    <a:lumMod val="75000"/>
                  </a:schemeClr>
                </a:solidFill>
                <a:effectLst/>
              </a:rPr>
              <a:t>Behavioral</a:t>
            </a:r>
            <a:r>
              <a:rPr lang="fr-FR" sz="4400" i="0" dirty="0">
                <a:solidFill>
                  <a:schemeClr val="accent1">
                    <a:lumMod val="75000"/>
                  </a:schemeClr>
                </a:solidFill>
                <a:effectLst/>
              </a:rPr>
              <a:t> Finance</a:t>
            </a:r>
            <a:endParaRPr lang="fr-FR" sz="4400" dirty="0">
              <a:solidFill>
                <a:schemeClr val="accent1">
                  <a:lumMod val="75000"/>
                </a:schemeClr>
              </a:solidFill>
            </a:endParaRPr>
          </a:p>
        </p:txBody>
      </p:sp>
      <p:sp>
        <p:nvSpPr>
          <p:cNvPr id="10" name="TextBox 9">
            <a:extLst>
              <a:ext uri="{FF2B5EF4-FFF2-40B4-BE49-F238E27FC236}">
                <a16:creationId xmlns:a16="http://schemas.microsoft.com/office/drawing/2014/main" id="{22D67B8B-126B-F5A6-0C9B-67B68EA76D89}"/>
              </a:ext>
            </a:extLst>
          </p:cNvPr>
          <p:cNvSpPr txBox="1"/>
          <p:nvPr/>
        </p:nvSpPr>
        <p:spPr>
          <a:xfrm>
            <a:off x="4088527" y="3637467"/>
            <a:ext cx="8177048" cy="1323439"/>
          </a:xfrm>
          <a:prstGeom prst="rect">
            <a:avLst/>
          </a:prstGeom>
          <a:noFill/>
        </p:spPr>
        <p:txBody>
          <a:bodyPr wrap="square">
            <a:spAutoFit/>
          </a:bodyPr>
          <a:lstStyle/>
          <a:p>
            <a:r>
              <a:rPr lang="en-US" sz="2000" b="0" i="0" dirty="0">
                <a:solidFill>
                  <a:schemeClr val="accent1">
                    <a:lumMod val="75000"/>
                  </a:schemeClr>
                </a:solidFill>
                <a:effectLst/>
              </a:rPr>
              <a:t>Behavioral finance is essential for understanding market dynamics and investor behavior because it addresses the psychological factors that influence decision-making processes. Key reasons for its importance include:</a:t>
            </a:r>
            <a:endParaRPr lang="fr-FR" sz="2000" dirty="0">
              <a:solidFill>
                <a:schemeClr val="accent1">
                  <a:lumMod val="75000"/>
                </a:schemeClr>
              </a:solidFill>
            </a:endParaRPr>
          </a:p>
        </p:txBody>
      </p:sp>
    </p:spTree>
    <p:extLst>
      <p:ext uri="{BB962C8B-B14F-4D97-AF65-F5344CB8AC3E}">
        <p14:creationId xmlns:p14="http://schemas.microsoft.com/office/powerpoint/2010/main" val="338956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D35BDA18-863E-DE00-7340-BCC2FEEC2269}"/>
              </a:ext>
            </a:extLst>
          </p:cNvPr>
          <p:cNvCxnSpPr/>
          <p:nvPr/>
        </p:nvCxnSpPr>
        <p:spPr>
          <a:xfrm>
            <a:off x="4014951" y="3392625"/>
            <a:ext cx="8177049" cy="0"/>
          </a:xfrm>
          <a:prstGeom prst="line">
            <a:avLst/>
          </a:prstGeom>
          <a:ln w="34925"/>
        </p:spPr>
        <p:style>
          <a:lnRef idx="2">
            <a:schemeClr val="accent1"/>
          </a:lnRef>
          <a:fillRef idx="0">
            <a:schemeClr val="accent1"/>
          </a:fillRef>
          <a:effectRef idx="1">
            <a:schemeClr val="accent1"/>
          </a:effectRef>
          <a:fontRef idx="minor">
            <a:schemeClr val="tx1"/>
          </a:fontRef>
        </p:style>
      </p:cxnSp>
      <p:grpSp>
        <p:nvGrpSpPr>
          <p:cNvPr id="24" name="Group 23">
            <a:extLst>
              <a:ext uri="{FF2B5EF4-FFF2-40B4-BE49-F238E27FC236}">
                <a16:creationId xmlns:a16="http://schemas.microsoft.com/office/drawing/2014/main" id="{60B3035C-809F-9DCB-684B-EFEE3E77A5E0}"/>
              </a:ext>
            </a:extLst>
          </p:cNvPr>
          <p:cNvGrpSpPr/>
          <p:nvPr/>
        </p:nvGrpSpPr>
        <p:grpSpPr>
          <a:xfrm rot="6840808">
            <a:off x="-1714417" y="774178"/>
            <a:ext cx="6123946" cy="5903425"/>
            <a:chOff x="2830867" y="439693"/>
            <a:chExt cx="6123946" cy="5903425"/>
          </a:xfrm>
        </p:grpSpPr>
        <p:pic>
          <p:nvPicPr>
            <p:cNvPr id="18" name="Picture 17">
              <a:extLst>
                <a:ext uri="{FF2B5EF4-FFF2-40B4-BE49-F238E27FC236}">
                  <a16:creationId xmlns:a16="http://schemas.microsoft.com/office/drawing/2014/main" id="{0912A2B5-40EC-4BCB-D83D-1034DB550B64}"/>
                </a:ext>
              </a:extLst>
            </p:cNvPr>
            <p:cNvPicPr>
              <a:picLocks noChangeAspect="1"/>
            </p:cNvPicPr>
            <p:nvPr/>
          </p:nvPicPr>
          <p:blipFill>
            <a:blip r:embed="rId2"/>
            <a:srcRect l="1229" t="3544" r="62513" b="3203"/>
            <a:stretch>
              <a:fillRect/>
            </a:stretch>
          </p:blipFill>
          <p:spPr>
            <a:xfrm rot="3728769">
              <a:off x="6050231" y="3940789"/>
              <a:ext cx="1829322" cy="2922913"/>
            </a:xfrm>
            <a:custGeom>
              <a:avLst/>
              <a:gdLst>
                <a:gd name="connsiteX0" fmla="*/ 76262 w 1829322"/>
                <a:gd name="connsiteY0" fmla="*/ 999950 h 2922913"/>
                <a:gd name="connsiteX1" fmla="*/ 1489084 w 1829322"/>
                <a:gd name="connsiteY1" fmla="*/ 0 h 2922913"/>
                <a:gd name="connsiteX2" fmla="*/ 1438200 w 1829322"/>
                <a:gd name="connsiteY2" fmla="*/ 2922913 h 2922913"/>
                <a:gd name="connsiteX3" fmla="*/ 0 w 1829322"/>
                <a:gd name="connsiteY3" fmla="*/ 2162908 h 2922913"/>
                <a:gd name="connsiteX4" fmla="*/ 23269 w 1829322"/>
                <a:gd name="connsiteY4" fmla="*/ 2119674 h 2922913"/>
                <a:gd name="connsiteX5" fmla="*/ 108577 w 1829322"/>
                <a:gd name="connsiteY5" fmla="*/ 1095644 h 2922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322" h="2922913">
                  <a:moveTo>
                    <a:pt x="76262" y="999950"/>
                  </a:moveTo>
                  <a:lnTo>
                    <a:pt x="1489084" y="0"/>
                  </a:lnTo>
                  <a:cubicBezTo>
                    <a:pt x="1960280" y="857448"/>
                    <a:pt x="1940883" y="1971656"/>
                    <a:pt x="1438200" y="2922913"/>
                  </a:cubicBezTo>
                  <a:lnTo>
                    <a:pt x="0" y="2162908"/>
                  </a:lnTo>
                  <a:lnTo>
                    <a:pt x="23269" y="2119674"/>
                  </a:lnTo>
                  <a:cubicBezTo>
                    <a:pt x="170019" y="1811465"/>
                    <a:pt x="204396" y="1446977"/>
                    <a:pt x="108577" y="1095644"/>
                  </a:cubicBezTo>
                  <a:close/>
                </a:path>
              </a:pathLst>
            </a:custGeom>
          </p:spPr>
        </p:pic>
        <p:pic>
          <p:nvPicPr>
            <p:cNvPr id="16" name="Picture 15">
              <a:extLst>
                <a:ext uri="{FF2B5EF4-FFF2-40B4-BE49-F238E27FC236}">
                  <a16:creationId xmlns:a16="http://schemas.microsoft.com/office/drawing/2014/main" id="{48083F7E-CEF5-C17D-30AE-C42431543FB6}"/>
                </a:ext>
              </a:extLst>
            </p:cNvPr>
            <p:cNvPicPr>
              <a:picLocks noChangeAspect="1"/>
            </p:cNvPicPr>
            <p:nvPr/>
          </p:nvPicPr>
          <p:blipFill>
            <a:blip r:embed="rId3"/>
            <a:srcRect l="13405" t="20093" r="28774" b="24634"/>
            <a:stretch>
              <a:fillRect/>
            </a:stretch>
          </p:blipFill>
          <p:spPr>
            <a:xfrm rot="12656313">
              <a:off x="3383178" y="4455337"/>
              <a:ext cx="2915940" cy="1887781"/>
            </a:xfrm>
            <a:custGeom>
              <a:avLst/>
              <a:gdLst>
                <a:gd name="connsiteX0" fmla="*/ 1980316 w 2915940"/>
                <a:gd name="connsiteY0" fmla="*/ 1755893 h 1887781"/>
                <a:gd name="connsiteX1" fmla="*/ 1775777 w 2915940"/>
                <a:gd name="connsiteY1" fmla="*/ 1700416 h 1887781"/>
                <a:gd name="connsiteX2" fmla="*/ 844708 w 2915940"/>
                <a:gd name="connsiteY2" fmla="*/ 1887781 h 1887781"/>
                <a:gd name="connsiteX3" fmla="*/ 0 w 2915940"/>
                <a:gd name="connsiteY3" fmla="*/ 478530 h 1887781"/>
                <a:gd name="connsiteX4" fmla="*/ 2915940 w 2915940"/>
                <a:gd name="connsiteY4" fmla="*/ 270431 h 188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5940" h="1887781">
                  <a:moveTo>
                    <a:pt x="1980316" y="1755893"/>
                  </a:moveTo>
                  <a:lnTo>
                    <a:pt x="1775777" y="1700416"/>
                  </a:lnTo>
                  <a:cubicBezTo>
                    <a:pt x="1478329" y="1649657"/>
                    <a:pt x="1144472" y="1708102"/>
                    <a:pt x="844708" y="1887781"/>
                  </a:cubicBezTo>
                  <a:lnTo>
                    <a:pt x="0" y="478530"/>
                  </a:lnTo>
                  <a:cubicBezTo>
                    <a:pt x="922828" y="-74614"/>
                    <a:pt x="2034379" y="-153941"/>
                    <a:pt x="2915940" y="270431"/>
                  </a:cubicBezTo>
                  <a:close/>
                </a:path>
              </a:pathLst>
            </a:custGeom>
          </p:spPr>
        </p:pic>
        <p:pic>
          <p:nvPicPr>
            <p:cNvPr id="14" name="Picture 13">
              <a:extLst>
                <a:ext uri="{FF2B5EF4-FFF2-40B4-BE49-F238E27FC236}">
                  <a16:creationId xmlns:a16="http://schemas.microsoft.com/office/drawing/2014/main" id="{9A65C82C-B718-B2A4-DF7D-D791EB68B99C}"/>
                </a:ext>
              </a:extLst>
            </p:cNvPr>
            <p:cNvPicPr>
              <a:picLocks noChangeAspect="1"/>
            </p:cNvPicPr>
            <p:nvPr/>
          </p:nvPicPr>
          <p:blipFill>
            <a:blip r:embed="rId4"/>
            <a:srcRect l="5869" t="10855" r="51183" b="8205"/>
            <a:stretch>
              <a:fillRect/>
            </a:stretch>
          </p:blipFill>
          <p:spPr>
            <a:xfrm rot="10800000">
              <a:off x="2830867" y="2502206"/>
              <a:ext cx="1953110" cy="2641295"/>
            </a:xfrm>
            <a:custGeom>
              <a:avLst/>
              <a:gdLst>
                <a:gd name="connsiteX0" fmla="*/ 1549643 w 1953110"/>
                <a:gd name="connsiteY0" fmla="*/ 2641295 h 2641295"/>
                <a:gd name="connsiteX1" fmla="*/ 69139 w 1953110"/>
                <a:gd name="connsiteY1" fmla="*/ 1891606 h 2641295"/>
                <a:gd name="connsiteX2" fmla="*/ 107754 w 1953110"/>
                <a:gd name="connsiteY2" fmla="*/ 1830581 h 2641295"/>
                <a:gd name="connsiteX3" fmla="*/ 207212 w 1953110"/>
                <a:gd name="connsiteY3" fmla="*/ 1408005 h 2641295"/>
                <a:gd name="connsiteX4" fmla="*/ 82409 w 1953110"/>
                <a:gd name="connsiteY4" fmla="*/ 937338 h 2641295"/>
                <a:gd name="connsiteX5" fmla="*/ 32829 w 1953110"/>
                <a:gd name="connsiteY5" fmla="*/ 863346 h 2641295"/>
                <a:gd name="connsiteX6" fmla="*/ 0 w 1953110"/>
                <a:gd name="connsiteY6" fmla="*/ 784700 h 2641295"/>
                <a:gd name="connsiteX7" fmla="*/ 1549643 w 1953110"/>
                <a:gd name="connsiteY7" fmla="*/ 0 h 2641295"/>
                <a:gd name="connsiteX8" fmla="*/ 1549643 w 1953110"/>
                <a:gd name="connsiteY8" fmla="*/ 2641295 h 26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3110" h="2641295">
                  <a:moveTo>
                    <a:pt x="1549643" y="2641295"/>
                  </a:moveTo>
                  <a:lnTo>
                    <a:pt x="69139" y="1891606"/>
                  </a:lnTo>
                  <a:lnTo>
                    <a:pt x="107754" y="1830581"/>
                  </a:lnTo>
                  <a:cubicBezTo>
                    <a:pt x="171797" y="1700698"/>
                    <a:pt x="207212" y="1557899"/>
                    <a:pt x="207212" y="1408005"/>
                  </a:cubicBezTo>
                  <a:cubicBezTo>
                    <a:pt x="207213" y="1239373"/>
                    <a:pt x="162391" y="1079722"/>
                    <a:pt x="82409" y="937338"/>
                  </a:cubicBezTo>
                  <a:lnTo>
                    <a:pt x="32829" y="863346"/>
                  </a:lnTo>
                  <a:lnTo>
                    <a:pt x="0" y="784700"/>
                  </a:lnTo>
                  <a:lnTo>
                    <a:pt x="1549643" y="0"/>
                  </a:lnTo>
                  <a:cubicBezTo>
                    <a:pt x="2087599" y="817219"/>
                    <a:pt x="2087599" y="1824076"/>
                    <a:pt x="1549643" y="2641295"/>
                  </a:cubicBezTo>
                  <a:close/>
                </a:path>
              </a:pathLst>
            </a:custGeom>
          </p:spPr>
        </p:pic>
        <p:pic>
          <p:nvPicPr>
            <p:cNvPr id="12" name="Picture 11">
              <a:extLst>
                <a:ext uri="{FF2B5EF4-FFF2-40B4-BE49-F238E27FC236}">
                  <a16:creationId xmlns:a16="http://schemas.microsoft.com/office/drawing/2014/main" id="{6E7DF549-F674-90F4-E448-4608BF68092B}"/>
                </a:ext>
              </a:extLst>
            </p:cNvPr>
            <p:cNvPicPr>
              <a:picLocks noChangeAspect="1"/>
            </p:cNvPicPr>
            <p:nvPr/>
          </p:nvPicPr>
          <p:blipFill>
            <a:blip r:embed="rId5"/>
            <a:srcRect l="1516" t="11335" r="3500" b="10766"/>
            <a:stretch>
              <a:fillRect/>
            </a:stretch>
          </p:blipFill>
          <p:spPr>
            <a:xfrm rot="19649717">
              <a:off x="3068017" y="439693"/>
              <a:ext cx="2909162" cy="1764098"/>
            </a:xfrm>
            <a:custGeom>
              <a:avLst/>
              <a:gdLst>
                <a:gd name="connsiteX0" fmla="*/ 2909162 w 2909162"/>
                <a:gd name="connsiteY0" fmla="*/ 525805 h 1764098"/>
                <a:gd name="connsiteX1" fmla="*/ 2120139 w 2909162"/>
                <a:gd name="connsiteY1" fmla="*/ 1764098 h 1764098"/>
                <a:gd name="connsiteX2" fmla="*/ 876302 w 2909162"/>
                <a:gd name="connsiteY2" fmla="*/ 1645233 h 1764098"/>
                <a:gd name="connsiteX3" fmla="*/ 843787 w 2909162"/>
                <a:gd name="connsiteY3" fmla="*/ 1662651 h 1764098"/>
                <a:gd name="connsiteX4" fmla="*/ 0 w 2909162"/>
                <a:gd name="connsiteY4" fmla="*/ 238087 h 1764098"/>
                <a:gd name="connsiteX5" fmla="*/ 2909162 w 2909162"/>
                <a:gd name="connsiteY5" fmla="*/ 525805 h 1764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9162" h="1764098">
                  <a:moveTo>
                    <a:pt x="2909162" y="525805"/>
                  </a:moveTo>
                  <a:lnTo>
                    <a:pt x="2120139" y="1764098"/>
                  </a:lnTo>
                  <a:cubicBezTo>
                    <a:pt x="1714871" y="1505867"/>
                    <a:pt x="1238902" y="1474997"/>
                    <a:pt x="876302" y="1645233"/>
                  </a:cubicBezTo>
                  <a:lnTo>
                    <a:pt x="843787" y="1662651"/>
                  </a:lnTo>
                  <a:lnTo>
                    <a:pt x="0" y="238087"/>
                  </a:lnTo>
                  <a:cubicBezTo>
                    <a:pt x="892831" y="-162032"/>
                    <a:pt x="2001797" y="-52355"/>
                    <a:pt x="2909162" y="525805"/>
                  </a:cubicBezTo>
                  <a:close/>
                </a:path>
              </a:pathLst>
            </a:custGeom>
          </p:spPr>
        </p:pic>
        <p:pic>
          <p:nvPicPr>
            <p:cNvPr id="9" name="Picture 8">
              <a:extLst>
                <a:ext uri="{FF2B5EF4-FFF2-40B4-BE49-F238E27FC236}">
                  <a16:creationId xmlns:a16="http://schemas.microsoft.com/office/drawing/2014/main" id="{94B3DFC0-3B69-D757-3AA5-0B3150673A09}"/>
                </a:ext>
              </a:extLst>
            </p:cNvPr>
            <p:cNvPicPr>
              <a:picLocks noChangeAspect="1"/>
            </p:cNvPicPr>
            <p:nvPr/>
          </p:nvPicPr>
          <p:blipFill>
            <a:blip r:embed="rId6"/>
            <a:srcRect l="6409" t="11537" r="3203" b="18783"/>
            <a:stretch>
              <a:fillRect/>
            </a:stretch>
          </p:blipFill>
          <p:spPr>
            <a:xfrm rot="1423558">
              <a:off x="5576523" y="1361163"/>
              <a:ext cx="2918993" cy="1725366"/>
            </a:xfrm>
            <a:custGeom>
              <a:avLst/>
              <a:gdLst>
                <a:gd name="connsiteX0" fmla="*/ 0 w 2918993"/>
                <a:gd name="connsiteY0" fmla="*/ 286623 h 1725366"/>
                <a:gd name="connsiteX1" fmla="*/ 2918993 w 2918993"/>
                <a:gd name="connsiteY1" fmla="*/ 446270 h 1725366"/>
                <a:gd name="connsiteX2" fmla="*/ 1867676 w 2918993"/>
                <a:gd name="connsiteY2" fmla="*/ 1725366 h 1725366"/>
                <a:gd name="connsiteX3" fmla="*/ 1838199 w 2918993"/>
                <a:gd name="connsiteY3" fmla="*/ 1703190 h 1725366"/>
                <a:gd name="connsiteX4" fmla="*/ 590792 w 2918993"/>
                <a:gd name="connsiteY4" fmla="*/ 1630829 h 1725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993" h="1725366">
                  <a:moveTo>
                    <a:pt x="0" y="286623"/>
                  </a:moveTo>
                  <a:cubicBezTo>
                    <a:pt x="984973" y="-146282"/>
                    <a:pt x="2097688" y="-85425"/>
                    <a:pt x="2918993" y="446270"/>
                  </a:cubicBezTo>
                  <a:lnTo>
                    <a:pt x="1867676" y="1725366"/>
                  </a:lnTo>
                  <a:lnTo>
                    <a:pt x="1838199" y="1703190"/>
                  </a:lnTo>
                  <a:cubicBezTo>
                    <a:pt x="1505829" y="1479608"/>
                    <a:pt x="1030725" y="1437475"/>
                    <a:pt x="590792" y="1630829"/>
                  </a:cubicBezTo>
                  <a:close/>
                </a:path>
              </a:pathLst>
            </a:custGeom>
          </p:spPr>
        </p:pic>
        <p:pic>
          <p:nvPicPr>
            <p:cNvPr id="4" name="Picture 3">
              <a:extLst>
                <a:ext uri="{FF2B5EF4-FFF2-40B4-BE49-F238E27FC236}">
                  <a16:creationId xmlns:a16="http://schemas.microsoft.com/office/drawing/2014/main" id="{CD446709-1ECE-9A57-BECD-28C401BC4CDD}"/>
                </a:ext>
              </a:extLst>
            </p:cNvPr>
            <p:cNvPicPr>
              <a:picLocks noChangeAspect="1"/>
            </p:cNvPicPr>
            <p:nvPr/>
          </p:nvPicPr>
          <p:blipFill>
            <a:blip r:embed="rId7"/>
            <a:srcRect l="2811" t="4079" r="26410" b="1620"/>
            <a:stretch>
              <a:fillRect/>
            </a:stretch>
          </p:blipFill>
          <p:spPr>
            <a:xfrm>
              <a:off x="6985140" y="2551874"/>
              <a:ext cx="1969673" cy="2591628"/>
            </a:xfrm>
            <a:custGeom>
              <a:avLst/>
              <a:gdLst>
                <a:gd name="connsiteX0" fmla="*/ 1566206 w 1969673"/>
                <a:gd name="connsiteY0" fmla="*/ 0 h 2591628"/>
                <a:gd name="connsiteX1" fmla="*/ 1566206 w 1969673"/>
                <a:gd name="connsiteY1" fmla="*/ 2591628 h 2591628"/>
                <a:gd name="connsiteX2" fmla="*/ 0 w 1969673"/>
                <a:gd name="connsiteY2" fmla="*/ 1813454 h 2591628"/>
                <a:gd name="connsiteX3" fmla="*/ 7629 w 1969673"/>
                <a:gd name="connsiteY3" fmla="*/ 1805673 h 2591628"/>
                <a:gd name="connsiteX4" fmla="*/ 223776 w 1969673"/>
                <a:gd name="connsiteY4" fmla="*/ 1210100 h 2591628"/>
                <a:gd name="connsiteX5" fmla="*/ 124317 w 1969673"/>
                <a:gd name="connsiteY5" fmla="*/ 795470 h 2591628"/>
                <a:gd name="connsiteX6" fmla="*/ 85703 w 1969673"/>
                <a:gd name="connsiteY6" fmla="*/ 735593 h 2591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673" h="2591628">
                  <a:moveTo>
                    <a:pt x="1566206" y="0"/>
                  </a:moveTo>
                  <a:cubicBezTo>
                    <a:pt x="2104162" y="801852"/>
                    <a:pt x="2104162" y="1789776"/>
                    <a:pt x="1566206" y="2591628"/>
                  </a:cubicBezTo>
                  <a:lnTo>
                    <a:pt x="0" y="1813454"/>
                  </a:lnTo>
                  <a:lnTo>
                    <a:pt x="7629" y="1805673"/>
                  </a:lnTo>
                  <a:cubicBezTo>
                    <a:pt x="144093" y="1635664"/>
                    <a:pt x="223776" y="1430714"/>
                    <a:pt x="223776" y="1210100"/>
                  </a:cubicBezTo>
                  <a:cubicBezTo>
                    <a:pt x="223776" y="1063024"/>
                    <a:pt x="188361" y="922910"/>
                    <a:pt x="124317" y="795470"/>
                  </a:cubicBezTo>
                  <a:lnTo>
                    <a:pt x="85703" y="735593"/>
                  </a:lnTo>
                  <a:close/>
                </a:path>
              </a:pathLst>
            </a:custGeom>
          </p:spPr>
        </p:pic>
      </p:grpSp>
      <p:sp>
        <p:nvSpPr>
          <p:cNvPr id="110" name="TextBox 109">
            <a:extLst>
              <a:ext uri="{FF2B5EF4-FFF2-40B4-BE49-F238E27FC236}">
                <a16:creationId xmlns:a16="http://schemas.microsoft.com/office/drawing/2014/main" id="{785D8C92-0609-8302-F801-6E87F461065E}"/>
              </a:ext>
            </a:extLst>
          </p:cNvPr>
          <p:cNvSpPr txBox="1"/>
          <p:nvPr/>
        </p:nvSpPr>
        <p:spPr>
          <a:xfrm>
            <a:off x="101977" y="2938773"/>
            <a:ext cx="1923053" cy="830997"/>
          </a:xfrm>
          <a:prstGeom prst="rect">
            <a:avLst/>
          </a:prstGeom>
          <a:noFill/>
        </p:spPr>
        <p:txBody>
          <a:bodyPr wrap="square">
            <a:spAutoFit/>
          </a:bodyPr>
          <a:lstStyle/>
          <a:p>
            <a:pPr algn="ctr"/>
            <a:r>
              <a:rPr lang="fr-FR" sz="2400" b="1" i="0" dirty="0" err="1">
                <a:solidFill>
                  <a:schemeClr val="accent1">
                    <a:lumMod val="75000"/>
                  </a:schemeClr>
                </a:solidFill>
                <a:effectLst/>
                <a:latin typeface="Aharoni" panose="02010803020104030203" pitchFamily="2" charset="-79"/>
                <a:cs typeface="Aharoni" panose="02010803020104030203" pitchFamily="2" charset="-79"/>
              </a:rPr>
              <a:t>Behavioral</a:t>
            </a:r>
            <a:r>
              <a:rPr lang="fr-FR" sz="2400" b="1" i="0" dirty="0">
                <a:solidFill>
                  <a:schemeClr val="accent1">
                    <a:lumMod val="75000"/>
                  </a:schemeClr>
                </a:solidFill>
                <a:effectLst/>
                <a:latin typeface="Aharoni" panose="02010803020104030203" pitchFamily="2" charset="-79"/>
                <a:cs typeface="Aharoni" panose="02010803020104030203" pitchFamily="2" charset="-79"/>
              </a:rPr>
              <a:t> Finance</a:t>
            </a:r>
            <a:endParaRPr lang="fr-FR" sz="2400" dirty="0">
              <a:solidFill>
                <a:schemeClr val="accent1">
                  <a:lumMod val="75000"/>
                </a:schemeClr>
              </a:solidFill>
              <a:latin typeface="Aharoni" panose="02010803020104030203" pitchFamily="2" charset="-79"/>
              <a:cs typeface="Aharoni" panose="02010803020104030203" pitchFamily="2" charset="-79"/>
            </a:endParaRPr>
          </a:p>
        </p:txBody>
      </p:sp>
      <p:sp>
        <p:nvSpPr>
          <p:cNvPr id="5" name="TextBox 4">
            <a:extLst>
              <a:ext uri="{FF2B5EF4-FFF2-40B4-BE49-F238E27FC236}">
                <a16:creationId xmlns:a16="http://schemas.microsoft.com/office/drawing/2014/main" id="{4F98A91A-4D97-E9E4-3760-7D78BEC428C6}"/>
              </a:ext>
            </a:extLst>
          </p:cNvPr>
          <p:cNvSpPr txBox="1"/>
          <p:nvPr/>
        </p:nvSpPr>
        <p:spPr>
          <a:xfrm>
            <a:off x="4765871" y="2579511"/>
            <a:ext cx="7620096" cy="769441"/>
          </a:xfrm>
          <a:prstGeom prst="rect">
            <a:avLst/>
          </a:prstGeom>
          <a:noFill/>
        </p:spPr>
        <p:txBody>
          <a:bodyPr wrap="square">
            <a:spAutoFit/>
          </a:bodyPr>
          <a:lstStyle/>
          <a:p>
            <a:r>
              <a:rPr lang="fr-FR" sz="4400" b="1" i="0" dirty="0" err="1">
                <a:solidFill>
                  <a:schemeClr val="accent1">
                    <a:lumMod val="75000"/>
                  </a:schemeClr>
                </a:solidFill>
                <a:effectLst/>
              </a:rPr>
              <a:t>Explaining</a:t>
            </a:r>
            <a:r>
              <a:rPr lang="fr-FR" sz="4400" b="1" i="0" dirty="0">
                <a:solidFill>
                  <a:schemeClr val="accent1">
                    <a:lumMod val="75000"/>
                  </a:schemeClr>
                </a:solidFill>
                <a:effectLst/>
              </a:rPr>
              <a:t> </a:t>
            </a:r>
            <a:r>
              <a:rPr lang="fr-FR" sz="4400" b="1" i="0" dirty="0" err="1">
                <a:solidFill>
                  <a:schemeClr val="accent1">
                    <a:lumMod val="75000"/>
                  </a:schemeClr>
                </a:solidFill>
                <a:effectLst/>
              </a:rPr>
              <a:t>Market</a:t>
            </a:r>
            <a:r>
              <a:rPr lang="fr-FR" sz="4400" b="1" i="0" dirty="0">
                <a:solidFill>
                  <a:schemeClr val="accent1">
                    <a:lumMod val="75000"/>
                  </a:schemeClr>
                </a:solidFill>
                <a:effectLst/>
              </a:rPr>
              <a:t> Anomalies</a:t>
            </a:r>
            <a:endParaRPr lang="fr-FR" sz="4400" dirty="0">
              <a:solidFill>
                <a:schemeClr val="accent1">
                  <a:lumMod val="75000"/>
                </a:schemeClr>
              </a:solidFill>
            </a:endParaRPr>
          </a:p>
        </p:txBody>
      </p:sp>
      <p:sp>
        <p:nvSpPr>
          <p:cNvPr id="6" name="TextBox 5">
            <a:extLst>
              <a:ext uri="{FF2B5EF4-FFF2-40B4-BE49-F238E27FC236}">
                <a16:creationId xmlns:a16="http://schemas.microsoft.com/office/drawing/2014/main" id="{CCFBB67A-CF56-E85E-6BE9-54451133A7EA}"/>
              </a:ext>
            </a:extLst>
          </p:cNvPr>
          <p:cNvSpPr txBox="1"/>
          <p:nvPr/>
        </p:nvSpPr>
        <p:spPr>
          <a:xfrm>
            <a:off x="5004077" y="3753754"/>
            <a:ext cx="6198796" cy="2677656"/>
          </a:xfrm>
          <a:prstGeom prst="rect">
            <a:avLst/>
          </a:prstGeom>
          <a:noFill/>
        </p:spPr>
        <p:txBody>
          <a:bodyPr wrap="square">
            <a:spAutoFit/>
          </a:bodyPr>
          <a:lstStyle/>
          <a:p>
            <a:r>
              <a:rPr lang="en-US" sz="2800" b="0" i="0" dirty="0">
                <a:solidFill>
                  <a:schemeClr val="accent1">
                    <a:lumMod val="75000"/>
                  </a:schemeClr>
                </a:solidFill>
                <a:effectLst/>
              </a:rPr>
              <a:t>Traditional financial theories often fail to explain anomalies such as market bubbles and crashes. Behavioral finance provides insights into the psychological factors that lead to such phenomena.</a:t>
            </a:r>
            <a:endParaRPr lang="fr-FR" sz="2800" dirty="0">
              <a:solidFill>
                <a:schemeClr val="accent1">
                  <a:lumMod val="75000"/>
                </a:schemeClr>
              </a:solidFill>
            </a:endParaRPr>
          </a:p>
        </p:txBody>
      </p:sp>
    </p:spTree>
    <p:extLst>
      <p:ext uri="{BB962C8B-B14F-4D97-AF65-F5344CB8AC3E}">
        <p14:creationId xmlns:p14="http://schemas.microsoft.com/office/powerpoint/2010/main" val="3800348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D35BDA18-863E-DE00-7340-BCC2FEEC2269}"/>
              </a:ext>
            </a:extLst>
          </p:cNvPr>
          <p:cNvCxnSpPr/>
          <p:nvPr/>
        </p:nvCxnSpPr>
        <p:spPr>
          <a:xfrm>
            <a:off x="4014951" y="3392625"/>
            <a:ext cx="8177049" cy="0"/>
          </a:xfrm>
          <a:prstGeom prst="line">
            <a:avLst/>
          </a:prstGeom>
          <a:ln w="34925"/>
        </p:spPr>
        <p:style>
          <a:lnRef idx="2">
            <a:schemeClr val="accent1"/>
          </a:lnRef>
          <a:fillRef idx="0">
            <a:schemeClr val="accent1"/>
          </a:fillRef>
          <a:effectRef idx="1">
            <a:schemeClr val="accent1"/>
          </a:effectRef>
          <a:fontRef idx="minor">
            <a:schemeClr val="tx1"/>
          </a:fontRef>
        </p:style>
      </p:cxnSp>
      <p:grpSp>
        <p:nvGrpSpPr>
          <p:cNvPr id="24" name="Group 23">
            <a:extLst>
              <a:ext uri="{FF2B5EF4-FFF2-40B4-BE49-F238E27FC236}">
                <a16:creationId xmlns:a16="http://schemas.microsoft.com/office/drawing/2014/main" id="{60B3035C-809F-9DCB-684B-EFEE3E77A5E0}"/>
              </a:ext>
            </a:extLst>
          </p:cNvPr>
          <p:cNvGrpSpPr/>
          <p:nvPr/>
        </p:nvGrpSpPr>
        <p:grpSpPr>
          <a:xfrm rot="10800000">
            <a:off x="-2087097" y="1016137"/>
            <a:ext cx="6818399" cy="5087441"/>
            <a:chOff x="2136414" y="1255677"/>
            <a:chExt cx="6818399" cy="5087441"/>
          </a:xfrm>
        </p:grpSpPr>
        <p:pic>
          <p:nvPicPr>
            <p:cNvPr id="18" name="Picture 17">
              <a:extLst>
                <a:ext uri="{FF2B5EF4-FFF2-40B4-BE49-F238E27FC236}">
                  <a16:creationId xmlns:a16="http://schemas.microsoft.com/office/drawing/2014/main" id="{0912A2B5-40EC-4BCB-D83D-1034DB550B64}"/>
                </a:ext>
              </a:extLst>
            </p:cNvPr>
            <p:cNvPicPr>
              <a:picLocks noChangeAspect="1"/>
            </p:cNvPicPr>
            <p:nvPr/>
          </p:nvPicPr>
          <p:blipFill>
            <a:blip r:embed="rId2"/>
            <a:srcRect l="1229" t="3544" r="62513" b="3203"/>
            <a:stretch>
              <a:fillRect/>
            </a:stretch>
          </p:blipFill>
          <p:spPr>
            <a:xfrm rot="3728769">
              <a:off x="6050231" y="3940789"/>
              <a:ext cx="1829322" cy="2922913"/>
            </a:xfrm>
            <a:custGeom>
              <a:avLst/>
              <a:gdLst>
                <a:gd name="connsiteX0" fmla="*/ 76262 w 1829322"/>
                <a:gd name="connsiteY0" fmla="*/ 999950 h 2922913"/>
                <a:gd name="connsiteX1" fmla="*/ 1489084 w 1829322"/>
                <a:gd name="connsiteY1" fmla="*/ 0 h 2922913"/>
                <a:gd name="connsiteX2" fmla="*/ 1438200 w 1829322"/>
                <a:gd name="connsiteY2" fmla="*/ 2922913 h 2922913"/>
                <a:gd name="connsiteX3" fmla="*/ 0 w 1829322"/>
                <a:gd name="connsiteY3" fmla="*/ 2162908 h 2922913"/>
                <a:gd name="connsiteX4" fmla="*/ 23269 w 1829322"/>
                <a:gd name="connsiteY4" fmla="*/ 2119674 h 2922913"/>
                <a:gd name="connsiteX5" fmla="*/ 108577 w 1829322"/>
                <a:gd name="connsiteY5" fmla="*/ 1095644 h 2922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322" h="2922913">
                  <a:moveTo>
                    <a:pt x="76262" y="999950"/>
                  </a:moveTo>
                  <a:lnTo>
                    <a:pt x="1489084" y="0"/>
                  </a:lnTo>
                  <a:cubicBezTo>
                    <a:pt x="1960280" y="857448"/>
                    <a:pt x="1940883" y="1971656"/>
                    <a:pt x="1438200" y="2922913"/>
                  </a:cubicBezTo>
                  <a:lnTo>
                    <a:pt x="0" y="2162908"/>
                  </a:lnTo>
                  <a:lnTo>
                    <a:pt x="23269" y="2119674"/>
                  </a:lnTo>
                  <a:cubicBezTo>
                    <a:pt x="170019" y="1811465"/>
                    <a:pt x="204396" y="1446977"/>
                    <a:pt x="108577" y="1095644"/>
                  </a:cubicBezTo>
                  <a:close/>
                </a:path>
              </a:pathLst>
            </a:custGeom>
          </p:spPr>
        </p:pic>
        <p:pic>
          <p:nvPicPr>
            <p:cNvPr id="16" name="Picture 15">
              <a:extLst>
                <a:ext uri="{FF2B5EF4-FFF2-40B4-BE49-F238E27FC236}">
                  <a16:creationId xmlns:a16="http://schemas.microsoft.com/office/drawing/2014/main" id="{48083F7E-CEF5-C17D-30AE-C42431543FB6}"/>
                </a:ext>
              </a:extLst>
            </p:cNvPr>
            <p:cNvPicPr>
              <a:picLocks noChangeAspect="1"/>
            </p:cNvPicPr>
            <p:nvPr/>
          </p:nvPicPr>
          <p:blipFill>
            <a:blip r:embed="rId3"/>
            <a:srcRect l="13405" t="20093" r="28774" b="24634"/>
            <a:stretch>
              <a:fillRect/>
            </a:stretch>
          </p:blipFill>
          <p:spPr>
            <a:xfrm rot="12656313">
              <a:off x="3383178" y="4455337"/>
              <a:ext cx="2915940" cy="1887781"/>
            </a:xfrm>
            <a:custGeom>
              <a:avLst/>
              <a:gdLst>
                <a:gd name="connsiteX0" fmla="*/ 1980316 w 2915940"/>
                <a:gd name="connsiteY0" fmla="*/ 1755893 h 1887781"/>
                <a:gd name="connsiteX1" fmla="*/ 1775777 w 2915940"/>
                <a:gd name="connsiteY1" fmla="*/ 1700416 h 1887781"/>
                <a:gd name="connsiteX2" fmla="*/ 844708 w 2915940"/>
                <a:gd name="connsiteY2" fmla="*/ 1887781 h 1887781"/>
                <a:gd name="connsiteX3" fmla="*/ 0 w 2915940"/>
                <a:gd name="connsiteY3" fmla="*/ 478530 h 1887781"/>
                <a:gd name="connsiteX4" fmla="*/ 2915940 w 2915940"/>
                <a:gd name="connsiteY4" fmla="*/ 270431 h 188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5940" h="1887781">
                  <a:moveTo>
                    <a:pt x="1980316" y="1755893"/>
                  </a:moveTo>
                  <a:lnTo>
                    <a:pt x="1775777" y="1700416"/>
                  </a:lnTo>
                  <a:cubicBezTo>
                    <a:pt x="1478329" y="1649657"/>
                    <a:pt x="1144472" y="1708102"/>
                    <a:pt x="844708" y="1887781"/>
                  </a:cubicBezTo>
                  <a:lnTo>
                    <a:pt x="0" y="478530"/>
                  </a:lnTo>
                  <a:cubicBezTo>
                    <a:pt x="922828" y="-74614"/>
                    <a:pt x="2034379" y="-153941"/>
                    <a:pt x="2915940" y="270431"/>
                  </a:cubicBezTo>
                  <a:close/>
                </a:path>
              </a:pathLst>
            </a:custGeom>
          </p:spPr>
        </p:pic>
        <p:pic>
          <p:nvPicPr>
            <p:cNvPr id="14" name="Picture 13">
              <a:extLst>
                <a:ext uri="{FF2B5EF4-FFF2-40B4-BE49-F238E27FC236}">
                  <a16:creationId xmlns:a16="http://schemas.microsoft.com/office/drawing/2014/main" id="{9A65C82C-B718-B2A4-DF7D-D791EB68B99C}"/>
                </a:ext>
              </a:extLst>
            </p:cNvPr>
            <p:cNvPicPr>
              <a:picLocks noChangeAspect="1"/>
            </p:cNvPicPr>
            <p:nvPr/>
          </p:nvPicPr>
          <p:blipFill>
            <a:blip r:embed="rId4"/>
            <a:srcRect l="5869" t="10855" r="51183" b="8205"/>
            <a:stretch>
              <a:fillRect/>
            </a:stretch>
          </p:blipFill>
          <p:spPr>
            <a:xfrm rot="10800000">
              <a:off x="2136414" y="2490998"/>
              <a:ext cx="1953110" cy="2641295"/>
            </a:xfrm>
            <a:custGeom>
              <a:avLst/>
              <a:gdLst>
                <a:gd name="connsiteX0" fmla="*/ 1549643 w 1953110"/>
                <a:gd name="connsiteY0" fmla="*/ 2641295 h 2641295"/>
                <a:gd name="connsiteX1" fmla="*/ 69139 w 1953110"/>
                <a:gd name="connsiteY1" fmla="*/ 1891606 h 2641295"/>
                <a:gd name="connsiteX2" fmla="*/ 107754 w 1953110"/>
                <a:gd name="connsiteY2" fmla="*/ 1830581 h 2641295"/>
                <a:gd name="connsiteX3" fmla="*/ 207212 w 1953110"/>
                <a:gd name="connsiteY3" fmla="*/ 1408005 h 2641295"/>
                <a:gd name="connsiteX4" fmla="*/ 82409 w 1953110"/>
                <a:gd name="connsiteY4" fmla="*/ 937338 h 2641295"/>
                <a:gd name="connsiteX5" fmla="*/ 32829 w 1953110"/>
                <a:gd name="connsiteY5" fmla="*/ 863346 h 2641295"/>
                <a:gd name="connsiteX6" fmla="*/ 0 w 1953110"/>
                <a:gd name="connsiteY6" fmla="*/ 784700 h 2641295"/>
                <a:gd name="connsiteX7" fmla="*/ 1549643 w 1953110"/>
                <a:gd name="connsiteY7" fmla="*/ 0 h 2641295"/>
                <a:gd name="connsiteX8" fmla="*/ 1549643 w 1953110"/>
                <a:gd name="connsiteY8" fmla="*/ 2641295 h 26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3110" h="2641295">
                  <a:moveTo>
                    <a:pt x="1549643" y="2641295"/>
                  </a:moveTo>
                  <a:lnTo>
                    <a:pt x="69139" y="1891606"/>
                  </a:lnTo>
                  <a:lnTo>
                    <a:pt x="107754" y="1830581"/>
                  </a:lnTo>
                  <a:cubicBezTo>
                    <a:pt x="171797" y="1700698"/>
                    <a:pt x="207212" y="1557899"/>
                    <a:pt x="207212" y="1408005"/>
                  </a:cubicBezTo>
                  <a:cubicBezTo>
                    <a:pt x="207213" y="1239373"/>
                    <a:pt x="162391" y="1079722"/>
                    <a:pt x="82409" y="937338"/>
                  </a:cubicBezTo>
                  <a:lnTo>
                    <a:pt x="32829" y="863346"/>
                  </a:lnTo>
                  <a:lnTo>
                    <a:pt x="0" y="784700"/>
                  </a:lnTo>
                  <a:lnTo>
                    <a:pt x="1549643" y="0"/>
                  </a:lnTo>
                  <a:cubicBezTo>
                    <a:pt x="2087599" y="817219"/>
                    <a:pt x="2087599" y="1824076"/>
                    <a:pt x="1549643" y="2641295"/>
                  </a:cubicBezTo>
                  <a:close/>
                </a:path>
              </a:pathLst>
            </a:custGeom>
          </p:spPr>
        </p:pic>
        <p:pic>
          <p:nvPicPr>
            <p:cNvPr id="12" name="Picture 11">
              <a:extLst>
                <a:ext uri="{FF2B5EF4-FFF2-40B4-BE49-F238E27FC236}">
                  <a16:creationId xmlns:a16="http://schemas.microsoft.com/office/drawing/2014/main" id="{6E7DF549-F674-90F4-E448-4608BF68092B}"/>
                </a:ext>
              </a:extLst>
            </p:cNvPr>
            <p:cNvPicPr>
              <a:picLocks noChangeAspect="1"/>
            </p:cNvPicPr>
            <p:nvPr/>
          </p:nvPicPr>
          <p:blipFill>
            <a:blip r:embed="rId5"/>
            <a:srcRect l="1516" t="11335" r="3500" b="10766"/>
            <a:stretch>
              <a:fillRect/>
            </a:stretch>
          </p:blipFill>
          <p:spPr>
            <a:xfrm rot="19649717">
              <a:off x="3431547" y="1255677"/>
              <a:ext cx="2909162" cy="1764098"/>
            </a:xfrm>
            <a:custGeom>
              <a:avLst/>
              <a:gdLst>
                <a:gd name="connsiteX0" fmla="*/ 2909162 w 2909162"/>
                <a:gd name="connsiteY0" fmla="*/ 525805 h 1764098"/>
                <a:gd name="connsiteX1" fmla="*/ 2120139 w 2909162"/>
                <a:gd name="connsiteY1" fmla="*/ 1764098 h 1764098"/>
                <a:gd name="connsiteX2" fmla="*/ 876302 w 2909162"/>
                <a:gd name="connsiteY2" fmla="*/ 1645233 h 1764098"/>
                <a:gd name="connsiteX3" fmla="*/ 843787 w 2909162"/>
                <a:gd name="connsiteY3" fmla="*/ 1662651 h 1764098"/>
                <a:gd name="connsiteX4" fmla="*/ 0 w 2909162"/>
                <a:gd name="connsiteY4" fmla="*/ 238087 h 1764098"/>
                <a:gd name="connsiteX5" fmla="*/ 2909162 w 2909162"/>
                <a:gd name="connsiteY5" fmla="*/ 525805 h 1764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9162" h="1764098">
                  <a:moveTo>
                    <a:pt x="2909162" y="525805"/>
                  </a:moveTo>
                  <a:lnTo>
                    <a:pt x="2120139" y="1764098"/>
                  </a:lnTo>
                  <a:cubicBezTo>
                    <a:pt x="1714871" y="1505867"/>
                    <a:pt x="1238902" y="1474997"/>
                    <a:pt x="876302" y="1645233"/>
                  </a:cubicBezTo>
                  <a:lnTo>
                    <a:pt x="843787" y="1662651"/>
                  </a:lnTo>
                  <a:lnTo>
                    <a:pt x="0" y="238087"/>
                  </a:lnTo>
                  <a:cubicBezTo>
                    <a:pt x="892831" y="-162032"/>
                    <a:pt x="2001797" y="-52355"/>
                    <a:pt x="2909162" y="525805"/>
                  </a:cubicBezTo>
                  <a:close/>
                </a:path>
              </a:pathLst>
            </a:custGeom>
          </p:spPr>
        </p:pic>
        <p:pic>
          <p:nvPicPr>
            <p:cNvPr id="9" name="Picture 8">
              <a:extLst>
                <a:ext uri="{FF2B5EF4-FFF2-40B4-BE49-F238E27FC236}">
                  <a16:creationId xmlns:a16="http://schemas.microsoft.com/office/drawing/2014/main" id="{94B3DFC0-3B69-D757-3AA5-0B3150673A09}"/>
                </a:ext>
              </a:extLst>
            </p:cNvPr>
            <p:cNvPicPr>
              <a:picLocks noChangeAspect="1"/>
            </p:cNvPicPr>
            <p:nvPr/>
          </p:nvPicPr>
          <p:blipFill>
            <a:blip r:embed="rId6"/>
            <a:srcRect l="6409" t="11537" r="3203" b="18783"/>
            <a:stretch>
              <a:fillRect/>
            </a:stretch>
          </p:blipFill>
          <p:spPr>
            <a:xfrm rot="1423558">
              <a:off x="5576523" y="1361163"/>
              <a:ext cx="2918993" cy="1725366"/>
            </a:xfrm>
            <a:custGeom>
              <a:avLst/>
              <a:gdLst>
                <a:gd name="connsiteX0" fmla="*/ 0 w 2918993"/>
                <a:gd name="connsiteY0" fmla="*/ 286623 h 1725366"/>
                <a:gd name="connsiteX1" fmla="*/ 2918993 w 2918993"/>
                <a:gd name="connsiteY1" fmla="*/ 446270 h 1725366"/>
                <a:gd name="connsiteX2" fmla="*/ 1867676 w 2918993"/>
                <a:gd name="connsiteY2" fmla="*/ 1725366 h 1725366"/>
                <a:gd name="connsiteX3" fmla="*/ 1838199 w 2918993"/>
                <a:gd name="connsiteY3" fmla="*/ 1703190 h 1725366"/>
                <a:gd name="connsiteX4" fmla="*/ 590792 w 2918993"/>
                <a:gd name="connsiteY4" fmla="*/ 1630829 h 1725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993" h="1725366">
                  <a:moveTo>
                    <a:pt x="0" y="286623"/>
                  </a:moveTo>
                  <a:cubicBezTo>
                    <a:pt x="984973" y="-146282"/>
                    <a:pt x="2097688" y="-85425"/>
                    <a:pt x="2918993" y="446270"/>
                  </a:cubicBezTo>
                  <a:lnTo>
                    <a:pt x="1867676" y="1725366"/>
                  </a:lnTo>
                  <a:lnTo>
                    <a:pt x="1838199" y="1703190"/>
                  </a:lnTo>
                  <a:cubicBezTo>
                    <a:pt x="1505829" y="1479608"/>
                    <a:pt x="1030725" y="1437475"/>
                    <a:pt x="590792" y="1630829"/>
                  </a:cubicBezTo>
                  <a:close/>
                </a:path>
              </a:pathLst>
            </a:custGeom>
          </p:spPr>
        </p:pic>
        <p:pic>
          <p:nvPicPr>
            <p:cNvPr id="4" name="Picture 3">
              <a:extLst>
                <a:ext uri="{FF2B5EF4-FFF2-40B4-BE49-F238E27FC236}">
                  <a16:creationId xmlns:a16="http://schemas.microsoft.com/office/drawing/2014/main" id="{CD446709-1ECE-9A57-BECD-28C401BC4CDD}"/>
                </a:ext>
              </a:extLst>
            </p:cNvPr>
            <p:cNvPicPr>
              <a:picLocks noChangeAspect="1"/>
            </p:cNvPicPr>
            <p:nvPr/>
          </p:nvPicPr>
          <p:blipFill>
            <a:blip r:embed="rId7"/>
            <a:srcRect l="2811" t="4079" r="26410" b="1620"/>
            <a:stretch>
              <a:fillRect/>
            </a:stretch>
          </p:blipFill>
          <p:spPr>
            <a:xfrm>
              <a:off x="6985140" y="2551874"/>
              <a:ext cx="1969673" cy="2591628"/>
            </a:xfrm>
            <a:custGeom>
              <a:avLst/>
              <a:gdLst>
                <a:gd name="connsiteX0" fmla="*/ 1566206 w 1969673"/>
                <a:gd name="connsiteY0" fmla="*/ 0 h 2591628"/>
                <a:gd name="connsiteX1" fmla="*/ 1566206 w 1969673"/>
                <a:gd name="connsiteY1" fmla="*/ 2591628 h 2591628"/>
                <a:gd name="connsiteX2" fmla="*/ 0 w 1969673"/>
                <a:gd name="connsiteY2" fmla="*/ 1813454 h 2591628"/>
                <a:gd name="connsiteX3" fmla="*/ 7629 w 1969673"/>
                <a:gd name="connsiteY3" fmla="*/ 1805673 h 2591628"/>
                <a:gd name="connsiteX4" fmla="*/ 223776 w 1969673"/>
                <a:gd name="connsiteY4" fmla="*/ 1210100 h 2591628"/>
                <a:gd name="connsiteX5" fmla="*/ 124317 w 1969673"/>
                <a:gd name="connsiteY5" fmla="*/ 795470 h 2591628"/>
                <a:gd name="connsiteX6" fmla="*/ 85703 w 1969673"/>
                <a:gd name="connsiteY6" fmla="*/ 735593 h 2591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673" h="2591628">
                  <a:moveTo>
                    <a:pt x="1566206" y="0"/>
                  </a:moveTo>
                  <a:cubicBezTo>
                    <a:pt x="2104162" y="801852"/>
                    <a:pt x="2104162" y="1789776"/>
                    <a:pt x="1566206" y="2591628"/>
                  </a:cubicBezTo>
                  <a:lnTo>
                    <a:pt x="0" y="1813454"/>
                  </a:lnTo>
                  <a:lnTo>
                    <a:pt x="7629" y="1805673"/>
                  </a:lnTo>
                  <a:cubicBezTo>
                    <a:pt x="144093" y="1635664"/>
                    <a:pt x="223776" y="1430714"/>
                    <a:pt x="223776" y="1210100"/>
                  </a:cubicBezTo>
                  <a:cubicBezTo>
                    <a:pt x="223776" y="1063024"/>
                    <a:pt x="188361" y="922910"/>
                    <a:pt x="124317" y="795470"/>
                  </a:cubicBezTo>
                  <a:lnTo>
                    <a:pt x="85703" y="735593"/>
                  </a:lnTo>
                  <a:close/>
                </a:path>
              </a:pathLst>
            </a:custGeom>
          </p:spPr>
        </p:pic>
      </p:grpSp>
      <p:sp>
        <p:nvSpPr>
          <p:cNvPr id="110" name="TextBox 109">
            <a:extLst>
              <a:ext uri="{FF2B5EF4-FFF2-40B4-BE49-F238E27FC236}">
                <a16:creationId xmlns:a16="http://schemas.microsoft.com/office/drawing/2014/main" id="{785D8C92-0609-8302-F801-6E87F461065E}"/>
              </a:ext>
            </a:extLst>
          </p:cNvPr>
          <p:cNvSpPr txBox="1"/>
          <p:nvPr/>
        </p:nvSpPr>
        <p:spPr>
          <a:xfrm>
            <a:off x="101977" y="2938773"/>
            <a:ext cx="1923053" cy="830997"/>
          </a:xfrm>
          <a:prstGeom prst="rect">
            <a:avLst/>
          </a:prstGeom>
          <a:noFill/>
        </p:spPr>
        <p:txBody>
          <a:bodyPr wrap="square">
            <a:spAutoFit/>
          </a:bodyPr>
          <a:lstStyle/>
          <a:p>
            <a:pPr algn="ctr"/>
            <a:r>
              <a:rPr lang="fr-FR" sz="2400" b="1" i="0" dirty="0" err="1">
                <a:solidFill>
                  <a:schemeClr val="accent1">
                    <a:lumMod val="75000"/>
                  </a:schemeClr>
                </a:solidFill>
                <a:effectLst/>
                <a:latin typeface="Aharoni" panose="02010803020104030203" pitchFamily="2" charset="-79"/>
                <a:cs typeface="Aharoni" panose="02010803020104030203" pitchFamily="2" charset="-79"/>
              </a:rPr>
              <a:t>Behavioral</a:t>
            </a:r>
            <a:r>
              <a:rPr lang="fr-FR" sz="2400" b="1" i="0" dirty="0">
                <a:solidFill>
                  <a:schemeClr val="accent1">
                    <a:lumMod val="75000"/>
                  </a:schemeClr>
                </a:solidFill>
                <a:effectLst/>
                <a:latin typeface="Aharoni" panose="02010803020104030203" pitchFamily="2" charset="-79"/>
                <a:cs typeface="Aharoni" panose="02010803020104030203" pitchFamily="2" charset="-79"/>
              </a:rPr>
              <a:t> Finance</a:t>
            </a:r>
            <a:endParaRPr lang="fr-FR" sz="2400" dirty="0">
              <a:solidFill>
                <a:schemeClr val="accent1">
                  <a:lumMod val="75000"/>
                </a:schemeClr>
              </a:solidFill>
              <a:latin typeface="Aharoni" panose="02010803020104030203" pitchFamily="2" charset="-79"/>
              <a:cs typeface="Aharoni" panose="02010803020104030203" pitchFamily="2" charset="-79"/>
            </a:endParaRPr>
          </a:p>
        </p:txBody>
      </p:sp>
      <p:sp>
        <p:nvSpPr>
          <p:cNvPr id="5" name="TextBox 4">
            <a:extLst>
              <a:ext uri="{FF2B5EF4-FFF2-40B4-BE49-F238E27FC236}">
                <a16:creationId xmlns:a16="http://schemas.microsoft.com/office/drawing/2014/main" id="{4F98A91A-4D97-E9E4-3760-7D78BEC428C6}"/>
              </a:ext>
            </a:extLst>
          </p:cNvPr>
          <p:cNvSpPr txBox="1"/>
          <p:nvPr/>
        </p:nvSpPr>
        <p:spPr>
          <a:xfrm>
            <a:off x="4765871" y="2579511"/>
            <a:ext cx="7620096" cy="769441"/>
          </a:xfrm>
          <a:prstGeom prst="rect">
            <a:avLst/>
          </a:prstGeom>
          <a:noFill/>
        </p:spPr>
        <p:txBody>
          <a:bodyPr wrap="square">
            <a:spAutoFit/>
          </a:bodyPr>
          <a:lstStyle/>
          <a:p>
            <a:r>
              <a:rPr lang="fr-FR" sz="4400" b="1" i="0" dirty="0">
                <a:solidFill>
                  <a:schemeClr val="accent1">
                    <a:lumMod val="75000"/>
                  </a:schemeClr>
                </a:solidFill>
                <a:effectLst/>
              </a:rPr>
              <a:t>Policy Formulation</a:t>
            </a:r>
            <a:endParaRPr lang="fr-FR" sz="4400" dirty="0">
              <a:solidFill>
                <a:schemeClr val="accent1">
                  <a:lumMod val="75000"/>
                </a:schemeClr>
              </a:solidFill>
            </a:endParaRPr>
          </a:p>
        </p:txBody>
      </p:sp>
      <p:sp>
        <p:nvSpPr>
          <p:cNvPr id="7" name="TextBox 6">
            <a:extLst>
              <a:ext uri="{FF2B5EF4-FFF2-40B4-BE49-F238E27FC236}">
                <a16:creationId xmlns:a16="http://schemas.microsoft.com/office/drawing/2014/main" id="{A7BFA68A-8810-9978-7C58-2FEE8E9A9BE8}"/>
              </a:ext>
            </a:extLst>
          </p:cNvPr>
          <p:cNvSpPr txBox="1"/>
          <p:nvPr/>
        </p:nvSpPr>
        <p:spPr>
          <a:xfrm>
            <a:off x="4945534" y="3702905"/>
            <a:ext cx="7144489" cy="2677656"/>
          </a:xfrm>
          <a:prstGeom prst="rect">
            <a:avLst/>
          </a:prstGeom>
          <a:noFill/>
        </p:spPr>
        <p:txBody>
          <a:bodyPr wrap="square">
            <a:spAutoFit/>
          </a:bodyPr>
          <a:lstStyle/>
          <a:p>
            <a:r>
              <a:rPr lang="en-US" sz="2800" b="0" i="0" dirty="0">
                <a:solidFill>
                  <a:schemeClr val="accent1">
                    <a:lumMod val="75000"/>
                  </a:schemeClr>
                </a:solidFill>
                <a:effectLst/>
              </a:rPr>
              <a:t>Behavioral finance informs regulatory policies and interventions designed to protect investors and maintain market stability. For example, recognizing how investors are influenced by framing effects can lead to better disclosure practices.</a:t>
            </a:r>
            <a:endParaRPr lang="fr-FR" sz="2800" dirty="0">
              <a:solidFill>
                <a:schemeClr val="accent1">
                  <a:lumMod val="75000"/>
                </a:schemeClr>
              </a:solidFill>
            </a:endParaRPr>
          </a:p>
        </p:txBody>
      </p:sp>
    </p:spTree>
    <p:extLst>
      <p:ext uri="{BB962C8B-B14F-4D97-AF65-F5344CB8AC3E}">
        <p14:creationId xmlns:p14="http://schemas.microsoft.com/office/powerpoint/2010/main" val="698237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D35BDA18-863E-DE00-7340-BCC2FEEC2269}"/>
              </a:ext>
            </a:extLst>
          </p:cNvPr>
          <p:cNvCxnSpPr/>
          <p:nvPr/>
        </p:nvCxnSpPr>
        <p:spPr>
          <a:xfrm>
            <a:off x="3741682" y="3317198"/>
            <a:ext cx="8177049" cy="0"/>
          </a:xfrm>
          <a:prstGeom prst="line">
            <a:avLst/>
          </a:prstGeom>
          <a:ln w="34925"/>
        </p:spPr>
        <p:style>
          <a:lnRef idx="2">
            <a:schemeClr val="accent1"/>
          </a:lnRef>
          <a:fillRef idx="0">
            <a:schemeClr val="accent1"/>
          </a:fillRef>
          <a:effectRef idx="1">
            <a:schemeClr val="accent1"/>
          </a:effectRef>
          <a:fontRef idx="minor">
            <a:schemeClr val="tx1"/>
          </a:fontRef>
        </p:style>
      </p:cxnSp>
      <p:grpSp>
        <p:nvGrpSpPr>
          <p:cNvPr id="24" name="Group 23">
            <a:extLst>
              <a:ext uri="{FF2B5EF4-FFF2-40B4-BE49-F238E27FC236}">
                <a16:creationId xmlns:a16="http://schemas.microsoft.com/office/drawing/2014/main" id="{60B3035C-809F-9DCB-684B-EFEE3E77A5E0}"/>
              </a:ext>
            </a:extLst>
          </p:cNvPr>
          <p:cNvGrpSpPr/>
          <p:nvPr/>
        </p:nvGrpSpPr>
        <p:grpSpPr>
          <a:xfrm rot="14522574">
            <a:off x="-1707445" y="384825"/>
            <a:ext cx="6102048" cy="5947064"/>
            <a:chOff x="2852765" y="1255677"/>
            <a:chExt cx="6102048" cy="5947064"/>
          </a:xfrm>
        </p:grpSpPr>
        <p:pic>
          <p:nvPicPr>
            <p:cNvPr id="18" name="Picture 17">
              <a:extLst>
                <a:ext uri="{FF2B5EF4-FFF2-40B4-BE49-F238E27FC236}">
                  <a16:creationId xmlns:a16="http://schemas.microsoft.com/office/drawing/2014/main" id="{0912A2B5-40EC-4BCB-D83D-1034DB550B64}"/>
                </a:ext>
              </a:extLst>
            </p:cNvPr>
            <p:cNvPicPr>
              <a:picLocks noChangeAspect="1"/>
            </p:cNvPicPr>
            <p:nvPr/>
          </p:nvPicPr>
          <p:blipFill>
            <a:blip r:embed="rId2"/>
            <a:srcRect l="1229" t="3544" r="62513" b="3203"/>
            <a:stretch>
              <a:fillRect/>
            </a:stretch>
          </p:blipFill>
          <p:spPr>
            <a:xfrm rot="3728769">
              <a:off x="6050231" y="3940789"/>
              <a:ext cx="1829322" cy="2922913"/>
            </a:xfrm>
            <a:custGeom>
              <a:avLst/>
              <a:gdLst>
                <a:gd name="connsiteX0" fmla="*/ 76262 w 1829322"/>
                <a:gd name="connsiteY0" fmla="*/ 999950 h 2922913"/>
                <a:gd name="connsiteX1" fmla="*/ 1489084 w 1829322"/>
                <a:gd name="connsiteY1" fmla="*/ 0 h 2922913"/>
                <a:gd name="connsiteX2" fmla="*/ 1438200 w 1829322"/>
                <a:gd name="connsiteY2" fmla="*/ 2922913 h 2922913"/>
                <a:gd name="connsiteX3" fmla="*/ 0 w 1829322"/>
                <a:gd name="connsiteY3" fmla="*/ 2162908 h 2922913"/>
                <a:gd name="connsiteX4" fmla="*/ 23269 w 1829322"/>
                <a:gd name="connsiteY4" fmla="*/ 2119674 h 2922913"/>
                <a:gd name="connsiteX5" fmla="*/ 108577 w 1829322"/>
                <a:gd name="connsiteY5" fmla="*/ 1095644 h 2922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322" h="2922913">
                  <a:moveTo>
                    <a:pt x="76262" y="999950"/>
                  </a:moveTo>
                  <a:lnTo>
                    <a:pt x="1489084" y="0"/>
                  </a:lnTo>
                  <a:cubicBezTo>
                    <a:pt x="1960280" y="857448"/>
                    <a:pt x="1940883" y="1971656"/>
                    <a:pt x="1438200" y="2922913"/>
                  </a:cubicBezTo>
                  <a:lnTo>
                    <a:pt x="0" y="2162908"/>
                  </a:lnTo>
                  <a:lnTo>
                    <a:pt x="23269" y="2119674"/>
                  </a:lnTo>
                  <a:cubicBezTo>
                    <a:pt x="170019" y="1811465"/>
                    <a:pt x="204396" y="1446977"/>
                    <a:pt x="108577" y="1095644"/>
                  </a:cubicBezTo>
                  <a:close/>
                </a:path>
              </a:pathLst>
            </a:custGeom>
          </p:spPr>
        </p:pic>
        <p:pic>
          <p:nvPicPr>
            <p:cNvPr id="16" name="Picture 15">
              <a:extLst>
                <a:ext uri="{FF2B5EF4-FFF2-40B4-BE49-F238E27FC236}">
                  <a16:creationId xmlns:a16="http://schemas.microsoft.com/office/drawing/2014/main" id="{48083F7E-CEF5-C17D-30AE-C42431543FB6}"/>
                </a:ext>
              </a:extLst>
            </p:cNvPr>
            <p:cNvPicPr>
              <a:picLocks noChangeAspect="1"/>
            </p:cNvPicPr>
            <p:nvPr/>
          </p:nvPicPr>
          <p:blipFill>
            <a:blip r:embed="rId3"/>
            <a:srcRect l="13405" t="20093" r="28774" b="24634"/>
            <a:stretch>
              <a:fillRect/>
            </a:stretch>
          </p:blipFill>
          <p:spPr>
            <a:xfrm rot="12656313">
              <a:off x="3015530" y="5314960"/>
              <a:ext cx="2915940" cy="1887781"/>
            </a:xfrm>
            <a:custGeom>
              <a:avLst/>
              <a:gdLst>
                <a:gd name="connsiteX0" fmla="*/ 1980316 w 2915940"/>
                <a:gd name="connsiteY0" fmla="*/ 1755893 h 1887781"/>
                <a:gd name="connsiteX1" fmla="*/ 1775777 w 2915940"/>
                <a:gd name="connsiteY1" fmla="*/ 1700416 h 1887781"/>
                <a:gd name="connsiteX2" fmla="*/ 844708 w 2915940"/>
                <a:gd name="connsiteY2" fmla="*/ 1887781 h 1887781"/>
                <a:gd name="connsiteX3" fmla="*/ 0 w 2915940"/>
                <a:gd name="connsiteY3" fmla="*/ 478530 h 1887781"/>
                <a:gd name="connsiteX4" fmla="*/ 2915940 w 2915940"/>
                <a:gd name="connsiteY4" fmla="*/ 270431 h 188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5940" h="1887781">
                  <a:moveTo>
                    <a:pt x="1980316" y="1755893"/>
                  </a:moveTo>
                  <a:lnTo>
                    <a:pt x="1775777" y="1700416"/>
                  </a:lnTo>
                  <a:cubicBezTo>
                    <a:pt x="1478329" y="1649657"/>
                    <a:pt x="1144472" y="1708102"/>
                    <a:pt x="844708" y="1887781"/>
                  </a:cubicBezTo>
                  <a:lnTo>
                    <a:pt x="0" y="478530"/>
                  </a:lnTo>
                  <a:cubicBezTo>
                    <a:pt x="922828" y="-74614"/>
                    <a:pt x="2034379" y="-153941"/>
                    <a:pt x="2915940" y="270431"/>
                  </a:cubicBezTo>
                  <a:close/>
                </a:path>
              </a:pathLst>
            </a:custGeom>
          </p:spPr>
        </p:pic>
        <p:pic>
          <p:nvPicPr>
            <p:cNvPr id="14" name="Picture 13">
              <a:extLst>
                <a:ext uri="{FF2B5EF4-FFF2-40B4-BE49-F238E27FC236}">
                  <a16:creationId xmlns:a16="http://schemas.microsoft.com/office/drawing/2014/main" id="{9A65C82C-B718-B2A4-DF7D-D791EB68B99C}"/>
                </a:ext>
              </a:extLst>
            </p:cNvPr>
            <p:cNvPicPr>
              <a:picLocks noChangeAspect="1"/>
            </p:cNvPicPr>
            <p:nvPr/>
          </p:nvPicPr>
          <p:blipFill>
            <a:blip r:embed="rId4"/>
            <a:srcRect l="5869" t="10855" r="51183" b="8205"/>
            <a:stretch>
              <a:fillRect/>
            </a:stretch>
          </p:blipFill>
          <p:spPr>
            <a:xfrm rot="10800000">
              <a:off x="2852765" y="2519418"/>
              <a:ext cx="1953110" cy="2641295"/>
            </a:xfrm>
            <a:custGeom>
              <a:avLst/>
              <a:gdLst>
                <a:gd name="connsiteX0" fmla="*/ 1549643 w 1953110"/>
                <a:gd name="connsiteY0" fmla="*/ 2641295 h 2641295"/>
                <a:gd name="connsiteX1" fmla="*/ 69139 w 1953110"/>
                <a:gd name="connsiteY1" fmla="*/ 1891606 h 2641295"/>
                <a:gd name="connsiteX2" fmla="*/ 107754 w 1953110"/>
                <a:gd name="connsiteY2" fmla="*/ 1830581 h 2641295"/>
                <a:gd name="connsiteX3" fmla="*/ 207212 w 1953110"/>
                <a:gd name="connsiteY3" fmla="*/ 1408005 h 2641295"/>
                <a:gd name="connsiteX4" fmla="*/ 82409 w 1953110"/>
                <a:gd name="connsiteY4" fmla="*/ 937338 h 2641295"/>
                <a:gd name="connsiteX5" fmla="*/ 32829 w 1953110"/>
                <a:gd name="connsiteY5" fmla="*/ 863346 h 2641295"/>
                <a:gd name="connsiteX6" fmla="*/ 0 w 1953110"/>
                <a:gd name="connsiteY6" fmla="*/ 784700 h 2641295"/>
                <a:gd name="connsiteX7" fmla="*/ 1549643 w 1953110"/>
                <a:gd name="connsiteY7" fmla="*/ 0 h 2641295"/>
                <a:gd name="connsiteX8" fmla="*/ 1549643 w 1953110"/>
                <a:gd name="connsiteY8" fmla="*/ 2641295 h 26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3110" h="2641295">
                  <a:moveTo>
                    <a:pt x="1549643" y="2641295"/>
                  </a:moveTo>
                  <a:lnTo>
                    <a:pt x="69139" y="1891606"/>
                  </a:lnTo>
                  <a:lnTo>
                    <a:pt x="107754" y="1830581"/>
                  </a:lnTo>
                  <a:cubicBezTo>
                    <a:pt x="171797" y="1700698"/>
                    <a:pt x="207212" y="1557899"/>
                    <a:pt x="207212" y="1408005"/>
                  </a:cubicBezTo>
                  <a:cubicBezTo>
                    <a:pt x="207213" y="1239373"/>
                    <a:pt x="162391" y="1079722"/>
                    <a:pt x="82409" y="937338"/>
                  </a:cubicBezTo>
                  <a:lnTo>
                    <a:pt x="32829" y="863346"/>
                  </a:lnTo>
                  <a:lnTo>
                    <a:pt x="0" y="784700"/>
                  </a:lnTo>
                  <a:lnTo>
                    <a:pt x="1549643" y="0"/>
                  </a:lnTo>
                  <a:cubicBezTo>
                    <a:pt x="2087599" y="817219"/>
                    <a:pt x="2087599" y="1824076"/>
                    <a:pt x="1549643" y="2641295"/>
                  </a:cubicBezTo>
                  <a:close/>
                </a:path>
              </a:pathLst>
            </a:custGeom>
          </p:spPr>
        </p:pic>
        <p:pic>
          <p:nvPicPr>
            <p:cNvPr id="12" name="Picture 11">
              <a:extLst>
                <a:ext uri="{FF2B5EF4-FFF2-40B4-BE49-F238E27FC236}">
                  <a16:creationId xmlns:a16="http://schemas.microsoft.com/office/drawing/2014/main" id="{6E7DF549-F674-90F4-E448-4608BF68092B}"/>
                </a:ext>
              </a:extLst>
            </p:cNvPr>
            <p:cNvPicPr>
              <a:picLocks noChangeAspect="1"/>
            </p:cNvPicPr>
            <p:nvPr/>
          </p:nvPicPr>
          <p:blipFill>
            <a:blip r:embed="rId5"/>
            <a:srcRect l="1516" t="11335" r="3500" b="10766"/>
            <a:stretch>
              <a:fillRect/>
            </a:stretch>
          </p:blipFill>
          <p:spPr>
            <a:xfrm rot="19649717">
              <a:off x="3431547" y="1255677"/>
              <a:ext cx="2909162" cy="1764098"/>
            </a:xfrm>
            <a:custGeom>
              <a:avLst/>
              <a:gdLst>
                <a:gd name="connsiteX0" fmla="*/ 2909162 w 2909162"/>
                <a:gd name="connsiteY0" fmla="*/ 525805 h 1764098"/>
                <a:gd name="connsiteX1" fmla="*/ 2120139 w 2909162"/>
                <a:gd name="connsiteY1" fmla="*/ 1764098 h 1764098"/>
                <a:gd name="connsiteX2" fmla="*/ 876302 w 2909162"/>
                <a:gd name="connsiteY2" fmla="*/ 1645233 h 1764098"/>
                <a:gd name="connsiteX3" fmla="*/ 843787 w 2909162"/>
                <a:gd name="connsiteY3" fmla="*/ 1662651 h 1764098"/>
                <a:gd name="connsiteX4" fmla="*/ 0 w 2909162"/>
                <a:gd name="connsiteY4" fmla="*/ 238087 h 1764098"/>
                <a:gd name="connsiteX5" fmla="*/ 2909162 w 2909162"/>
                <a:gd name="connsiteY5" fmla="*/ 525805 h 1764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9162" h="1764098">
                  <a:moveTo>
                    <a:pt x="2909162" y="525805"/>
                  </a:moveTo>
                  <a:lnTo>
                    <a:pt x="2120139" y="1764098"/>
                  </a:lnTo>
                  <a:cubicBezTo>
                    <a:pt x="1714871" y="1505867"/>
                    <a:pt x="1238902" y="1474997"/>
                    <a:pt x="876302" y="1645233"/>
                  </a:cubicBezTo>
                  <a:lnTo>
                    <a:pt x="843787" y="1662651"/>
                  </a:lnTo>
                  <a:lnTo>
                    <a:pt x="0" y="238087"/>
                  </a:lnTo>
                  <a:cubicBezTo>
                    <a:pt x="892831" y="-162032"/>
                    <a:pt x="2001797" y="-52355"/>
                    <a:pt x="2909162" y="525805"/>
                  </a:cubicBezTo>
                  <a:close/>
                </a:path>
              </a:pathLst>
            </a:custGeom>
          </p:spPr>
        </p:pic>
        <p:pic>
          <p:nvPicPr>
            <p:cNvPr id="9" name="Picture 8">
              <a:extLst>
                <a:ext uri="{FF2B5EF4-FFF2-40B4-BE49-F238E27FC236}">
                  <a16:creationId xmlns:a16="http://schemas.microsoft.com/office/drawing/2014/main" id="{94B3DFC0-3B69-D757-3AA5-0B3150673A09}"/>
                </a:ext>
              </a:extLst>
            </p:cNvPr>
            <p:cNvPicPr>
              <a:picLocks noChangeAspect="1"/>
            </p:cNvPicPr>
            <p:nvPr/>
          </p:nvPicPr>
          <p:blipFill>
            <a:blip r:embed="rId6"/>
            <a:srcRect l="6409" t="11537" r="3203" b="18783"/>
            <a:stretch>
              <a:fillRect/>
            </a:stretch>
          </p:blipFill>
          <p:spPr>
            <a:xfrm rot="1423558">
              <a:off x="5576523" y="1361163"/>
              <a:ext cx="2918993" cy="1725366"/>
            </a:xfrm>
            <a:custGeom>
              <a:avLst/>
              <a:gdLst>
                <a:gd name="connsiteX0" fmla="*/ 0 w 2918993"/>
                <a:gd name="connsiteY0" fmla="*/ 286623 h 1725366"/>
                <a:gd name="connsiteX1" fmla="*/ 2918993 w 2918993"/>
                <a:gd name="connsiteY1" fmla="*/ 446270 h 1725366"/>
                <a:gd name="connsiteX2" fmla="*/ 1867676 w 2918993"/>
                <a:gd name="connsiteY2" fmla="*/ 1725366 h 1725366"/>
                <a:gd name="connsiteX3" fmla="*/ 1838199 w 2918993"/>
                <a:gd name="connsiteY3" fmla="*/ 1703190 h 1725366"/>
                <a:gd name="connsiteX4" fmla="*/ 590792 w 2918993"/>
                <a:gd name="connsiteY4" fmla="*/ 1630829 h 1725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993" h="1725366">
                  <a:moveTo>
                    <a:pt x="0" y="286623"/>
                  </a:moveTo>
                  <a:cubicBezTo>
                    <a:pt x="984973" y="-146282"/>
                    <a:pt x="2097688" y="-85425"/>
                    <a:pt x="2918993" y="446270"/>
                  </a:cubicBezTo>
                  <a:lnTo>
                    <a:pt x="1867676" y="1725366"/>
                  </a:lnTo>
                  <a:lnTo>
                    <a:pt x="1838199" y="1703190"/>
                  </a:lnTo>
                  <a:cubicBezTo>
                    <a:pt x="1505829" y="1479608"/>
                    <a:pt x="1030725" y="1437475"/>
                    <a:pt x="590792" y="1630829"/>
                  </a:cubicBezTo>
                  <a:close/>
                </a:path>
              </a:pathLst>
            </a:custGeom>
          </p:spPr>
        </p:pic>
        <p:pic>
          <p:nvPicPr>
            <p:cNvPr id="4" name="Picture 3">
              <a:extLst>
                <a:ext uri="{FF2B5EF4-FFF2-40B4-BE49-F238E27FC236}">
                  <a16:creationId xmlns:a16="http://schemas.microsoft.com/office/drawing/2014/main" id="{CD446709-1ECE-9A57-BECD-28C401BC4CDD}"/>
                </a:ext>
              </a:extLst>
            </p:cNvPr>
            <p:cNvPicPr>
              <a:picLocks noChangeAspect="1"/>
            </p:cNvPicPr>
            <p:nvPr/>
          </p:nvPicPr>
          <p:blipFill>
            <a:blip r:embed="rId7"/>
            <a:srcRect l="2811" t="4079" r="26410" b="1620"/>
            <a:stretch>
              <a:fillRect/>
            </a:stretch>
          </p:blipFill>
          <p:spPr>
            <a:xfrm>
              <a:off x="6985140" y="2551874"/>
              <a:ext cx="1969673" cy="2591628"/>
            </a:xfrm>
            <a:custGeom>
              <a:avLst/>
              <a:gdLst>
                <a:gd name="connsiteX0" fmla="*/ 1566206 w 1969673"/>
                <a:gd name="connsiteY0" fmla="*/ 0 h 2591628"/>
                <a:gd name="connsiteX1" fmla="*/ 1566206 w 1969673"/>
                <a:gd name="connsiteY1" fmla="*/ 2591628 h 2591628"/>
                <a:gd name="connsiteX2" fmla="*/ 0 w 1969673"/>
                <a:gd name="connsiteY2" fmla="*/ 1813454 h 2591628"/>
                <a:gd name="connsiteX3" fmla="*/ 7629 w 1969673"/>
                <a:gd name="connsiteY3" fmla="*/ 1805673 h 2591628"/>
                <a:gd name="connsiteX4" fmla="*/ 223776 w 1969673"/>
                <a:gd name="connsiteY4" fmla="*/ 1210100 h 2591628"/>
                <a:gd name="connsiteX5" fmla="*/ 124317 w 1969673"/>
                <a:gd name="connsiteY5" fmla="*/ 795470 h 2591628"/>
                <a:gd name="connsiteX6" fmla="*/ 85703 w 1969673"/>
                <a:gd name="connsiteY6" fmla="*/ 735593 h 2591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673" h="2591628">
                  <a:moveTo>
                    <a:pt x="1566206" y="0"/>
                  </a:moveTo>
                  <a:cubicBezTo>
                    <a:pt x="2104162" y="801852"/>
                    <a:pt x="2104162" y="1789776"/>
                    <a:pt x="1566206" y="2591628"/>
                  </a:cubicBezTo>
                  <a:lnTo>
                    <a:pt x="0" y="1813454"/>
                  </a:lnTo>
                  <a:lnTo>
                    <a:pt x="7629" y="1805673"/>
                  </a:lnTo>
                  <a:cubicBezTo>
                    <a:pt x="144093" y="1635664"/>
                    <a:pt x="223776" y="1430714"/>
                    <a:pt x="223776" y="1210100"/>
                  </a:cubicBezTo>
                  <a:cubicBezTo>
                    <a:pt x="223776" y="1063024"/>
                    <a:pt x="188361" y="922910"/>
                    <a:pt x="124317" y="795470"/>
                  </a:cubicBezTo>
                  <a:lnTo>
                    <a:pt x="85703" y="735593"/>
                  </a:lnTo>
                  <a:close/>
                </a:path>
              </a:pathLst>
            </a:custGeom>
          </p:spPr>
        </p:pic>
      </p:grpSp>
      <p:sp>
        <p:nvSpPr>
          <p:cNvPr id="110" name="TextBox 109">
            <a:extLst>
              <a:ext uri="{FF2B5EF4-FFF2-40B4-BE49-F238E27FC236}">
                <a16:creationId xmlns:a16="http://schemas.microsoft.com/office/drawing/2014/main" id="{785D8C92-0609-8302-F801-6E87F461065E}"/>
              </a:ext>
            </a:extLst>
          </p:cNvPr>
          <p:cNvSpPr txBox="1"/>
          <p:nvPr/>
        </p:nvSpPr>
        <p:spPr>
          <a:xfrm>
            <a:off x="101977" y="2938773"/>
            <a:ext cx="1923053" cy="830997"/>
          </a:xfrm>
          <a:prstGeom prst="rect">
            <a:avLst/>
          </a:prstGeom>
          <a:noFill/>
        </p:spPr>
        <p:txBody>
          <a:bodyPr wrap="square">
            <a:spAutoFit/>
          </a:bodyPr>
          <a:lstStyle/>
          <a:p>
            <a:pPr algn="ctr"/>
            <a:r>
              <a:rPr lang="fr-FR" sz="2400" b="1" i="0" dirty="0" err="1">
                <a:solidFill>
                  <a:schemeClr val="accent1">
                    <a:lumMod val="75000"/>
                  </a:schemeClr>
                </a:solidFill>
                <a:effectLst/>
                <a:latin typeface="Aharoni" panose="02010803020104030203" pitchFamily="2" charset="-79"/>
                <a:cs typeface="Aharoni" panose="02010803020104030203" pitchFamily="2" charset="-79"/>
              </a:rPr>
              <a:t>Behavioral</a:t>
            </a:r>
            <a:r>
              <a:rPr lang="fr-FR" sz="2400" b="1" i="0" dirty="0">
                <a:solidFill>
                  <a:schemeClr val="accent1">
                    <a:lumMod val="75000"/>
                  </a:schemeClr>
                </a:solidFill>
                <a:effectLst/>
                <a:latin typeface="Aharoni" panose="02010803020104030203" pitchFamily="2" charset="-79"/>
                <a:cs typeface="Aharoni" panose="02010803020104030203" pitchFamily="2" charset="-79"/>
              </a:rPr>
              <a:t> Finance</a:t>
            </a:r>
            <a:endParaRPr lang="fr-FR" sz="2400" dirty="0">
              <a:solidFill>
                <a:schemeClr val="accent1">
                  <a:lumMod val="75000"/>
                </a:schemeClr>
              </a:solidFill>
              <a:latin typeface="Aharoni" panose="02010803020104030203" pitchFamily="2" charset="-79"/>
              <a:cs typeface="Aharoni" panose="02010803020104030203" pitchFamily="2" charset="-79"/>
            </a:endParaRPr>
          </a:p>
        </p:txBody>
      </p:sp>
      <p:sp>
        <p:nvSpPr>
          <p:cNvPr id="5" name="TextBox 4">
            <a:extLst>
              <a:ext uri="{FF2B5EF4-FFF2-40B4-BE49-F238E27FC236}">
                <a16:creationId xmlns:a16="http://schemas.microsoft.com/office/drawing/2014/main" id="{4F98A91A-4D97-E9E4-3760-7D78BEC428C6}"/>
              </a:ext>
            </a:extLst>
          </p:cNvPr>
          <p:cNvSpPr txBox="1"/>
          <p:nvPr/>
        </p:nvSpPr>
        <p:spPr>
          <a:xfrm>
            <a:off x="4749359" y="2528953"/>
            <a:ext cx="7620096" cy="769441"/>
          </a:xfrm>
          <a:prstGeom prst="rect">
            <a:avLst/>
          </a:prstGeom>
          <a:noFill/>
        </p:spPr>
        <p:txBody>
          <a:bodyPr wrap="square">
            <a:spAutoFit/>
          </a:bodyPr>
          <a:lstStyle/>
          <a:p>
            <a:r>
              <a:rPr lang="fr-FR" sz="4400" b="1" i="0" dirty="0" err="1">
                <a:solidFill>
                  <a:schemeClr val="accent1">
                    <a:lumMod val="75000"/>
                  </a:schemeClr>
                </a:solidFill>
                <a:effectLst/>
              </a:rPr>
              <a:t>Investor</a:t>
            </a:r>
            <a:r>
              <a:rPr lang="fr-FR" sz="4400" b="1" i="0" dirty="0">
                <a:solidFill>
                  <a:schemeClr val="accent1">
                    <a:lumMod val="75000"/>
                  </a:schemeClr>
                </a:solidFill>
                <a:effectLst/>
              </a:rPr>
              <a:t> </a:t>
            </a:r>
            <a:r>
              <a:rPr lang="fr-FR" sz="4400" b="1" i="0" dirty="0" err="1">
                <a:solidFill>
                  <a:schemeClr val="accent1">
                    <a:lumMod val="75000"/>
                  </a:schemeClr>
                </a:solidFill>
                <a:effectLst/>
              </a:rPr>
              <a:t>Behavior</a:t>
            </a:r>
            <a:endParaRPr lang="fr-FR" sz="4400" dirty="0">
              <a:solidFill>
                <a:schemeClr val="accent1">
                  <a:lumMod val="75000"/>
                </a:schemeClr>
              </a:solidFill>
            </a:endParaRPr>
          </a:p>
        </p:txBody>
      </p:sp>
      <p:sp>
        <p:nvSpPr>
          <p:cNvPr id="6" name="TextBox 5">
            <a:extLst>
              <a:ext uri="{FF2B5EF4-FFF2-40B4-BE49-F238E27FC236}">
                <a16:creationId xmlns:a16="http://schemas.microsoft.com/office/drawing/2014/main" id="{7991A186-8DB3-AAA3-66EE-90F781E8C08A}"/>
              </a:ext>
            </a:extLst>
          </p:cNvPr>
          <p:cNvSpPr txBox="1"/>
          <p:nvPr/>
        </p:nvSpPr>
        <p:spPr>
          <a:xfrm>
            <a:off x="5007363" y="3405589"/>
            <a:ext cx="6836602" cy="2246769"/>
          </a:xfrm>
          <a:prstGeom prst="rect">
            <a:avLst/>
          </a:prstGeom>
          <a:noFill/>
        </p:spPr>
        <p:txBody>
          <a:bodyPr wrap="square">
            <a:spAutoFit/>
          </a:bodyPr>
          <a:lstStyle/>
          <a:p>
            <a:r>
              <a:rPr lang="en-US" sz="2800" b="0" i="0" dirty="0">
                <a:solidFill>
                  <a:schemeClr val="accent1">
                    <a:lumMod val="75000"/>
                  </a:schemeClr>
                </a:solidFill>
                <a:effectLst/>
              </a:rPr>
              <a:t>Understanding how cognitive biases like overconfidence, loss aversion, and herd behavior affect investors can help in predicting market trends and improving investment strategies.</a:t>
            </a:r>
            <a:endParaRPr lang="fr-FR" sz="2800" dirty="0">
              <a:solidFill>
                <a:schemeClr val="accent1">
                  <a:lumMod val="75000"/>
                </a:schemeClr>
              </a:solidFill>
            </a:endParaRPr>
          </a:p>
        </p:txBody>
      </p:sp>
    </p:spTree>
    <p:extLst>
      <p:ext uri="{BB962C8B-B14F-4D97-AF65-F5344CB8AC3E}">
        <p14:creationId xmlns:p14="http://schemas.microsoft.com/office/powerpoint/2010/main" val="2416771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D35BDA18-863E-DE00-7340-BCC2FEEC2269}"/>
              </a:ext>
            </a:extLst>
          </p:cNvPr>
          <p:cNvCxnSpPr/>
          <p:nvPr/>
        </p:nvCxnSpPr>
        <p:spPr>
          <a:xfrm>
            <a:off x="3741682" y="3317198"/>
            <a:ext cx="8177049" cy="0"/>
          </a:xfrm>
          <a:prstGeom prst="line">
            <a:avLst/>
          </a:prstGeom>
          <a:ln w="34925"/>
        </p:spPr>
        <p:style>
          <a:lnRef idx="2">
            <a:schemeClr val="accent1"/>
          </a:lnRef>
          <a:fillRef idx="0">
            <a:schemeClr val="accent1"/>
          </a:fillRef>
          <a:effectRef idx="1">
            <a:schemeClr val="accent1"/>
          </a:effectRef>
          <a:fontRef idx="minor">
            <a:schemeClr val="tx1"/>
          </a:fontRef>
        </p:style>
      </p:cxnSp>
      <p:grpSp>
        <p:nvGrpSpPr>
          <p:cNvPr id="24" name="Group 23">
            <a:extLst>
              <a:ext uri="{FF2B5EF4-FFF2-40B4-BE49-F238E27FC236}">
                <a16:creationId xmlns:a16="http://schemas.microsoft.com/office/drawing/2014/main" id="{60B3035C-809F-9DCB-684B-EFEE3E77A5E0}"/>
              </a:ext>
            </a:extLst>
          </p:cNvPr>
          <p:cNvGrpSpPr/>
          <p:nvPr/>
        </p:nvGrpSpPr>
        <p:grpSpPr>
          <a:xfrm rot="17592372">
            <a:off x="-1852590" y="851858"/>
            <a:ext cx="6102048" cy="5598591"/>
            <a:chOff x="2852765" y="1255677"/>
            <a:chExt cx="6102048" cy="5598591"/>
          </a:xfrm>
        </p:grpSpPr>
        <p:pic>
          <p:nvPicPr>
            <p:cNvPr id="18" name="Picture 17">
              <a:extLst>
                <a:ext uri="{FF2B5EF4-FFF2-40B4-BE49-F238E27FC236}">
                  <a16:creationId xmlns:a16="http://schemas.microsoft.com/office/drawing/2014/main" id="{0912A2B5-40EC-4BCB-D83D-1034DB550B64}"/>
                </a:ext>
              </a:extLst>
            </p:cNvPr>
            <p:cNvPicPr>
              <a:picLocks noChangeAspect="1"/>
            </p:cNvPicPr>
            <p:nvPr/>
          </p:nvPicPr>
          <p:blipFill>
            <a:blip r:embed="rId2"/>
            <a:srcRect l="1229" t="3544" r="62513" b="3203"/>
            <a:stretch>
              <a:fillRect/>
            </a:stretch>
          </p:blipFill>
          <p:spPr>
            <a:xfrm rot="3728769">
              <a:off x="6351019" y="4478150"/>
              <a:ext cx="1829322" cy="2922913"/>
            </a:xfrm>
            <a:custGeom>
              <a:avLst/>
              <a:gdLst>
                <a:gd name="connsiteX0" fmla="*/ 76262 w 1829322"/>
                <a:gd name="connsiteY0" fmla="*/ 999950 h 2922913"/>
                <a:gd name="connsiteX1" fmla="*/ 1489084 w 1829322"/>
                <a:gd name="connsiteY1" fmla="*/ 0 h 2922913"/>
                <a:gd name="connsiteX2" fmla="*/ 1438200 w 1829322"/>
                <a:gd name="connsiteY2" fmla="*/ 2922913 h 2922913"/>
                <a:gd name="connsiteX3" fmla="*/ 0 w 1829322"/>
                <a:gd name="connsiteY3" fmla="*/ 2162908 h 2922913"/>
                <a:gd name="connsiteX4" fmla="*/ 23269 w 1829322"/>
                <a:gd name="connsiteY4" fmla="*/ 2119674 h 2922913"/>
                <a:gd name="connsiteX5" fmla="*/ 108577 w 1829322"/>
                <a:gd name="connsiteY5" fmla="*/ 1095644 h 2922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322" h="2922913">
                  <a:moveTo>
                    <a:pt x="76262" y="999950"/>
                  </a:moveTo>
                  <a:lnTo>
                    <a:pt x="1489084" y="0"/>
                  </a:lnTo>
                  <a:cubicBezTo>
                    <a:pt x="1960280" y="857448"/>
                    <a:pt x="1940883" y="1971656"/>
                    <a:pt x="1438200" y="2922913"/>
                  </a:cubicBezTo>
                  <a:lnTo>
                    <a:pt x="0" y="2162908"/>
                  </a:lnTo>
                  <a:lnTo>
                    <a:pt x="23269" y="2119674"/>
                  </a:lnTo>
                  <a:cubicBezTo>
                    <a:pt x="170019" y="1811465"/>
                    <a:pt x="204396" y="1446977"/>
                    <a:pt x="108577" y="1095644"/>
                  </a:cubicBezTo>
                  <a:close/>
                </a:path>
              </a:pathLst>
            </a:custGeom>
          </p:spPr>
        </p:pic>
        <p:pic>
          <p:nvPicPr>
            <p:cNvPr id="16" name="Picture 15">
              <a:extLst>
                <a:ext uri="{FF2B5EF4-FFF2-40B4-BE49-F238E27FC236}">
                  <a16:creationId xmlns:a16="http://schemas.microsoft.com/office/drawing/2014/main" id="{48083F7E-CEF5-C17D-30AE-C42431543FB6}"/>
                </a:ext>
              </a:extLst>
            </p:cNvPr>
            <p:cNvPicPr>
              <a:picLocks noChangeAspect="1"/>
            </p:cNvPicPr>
            <p:nvPr/>
          </p:nvPicPr>
          <p:blipFill>
            <a:blip r:embed="rId3"/>
            <a:srcRect l="13405" t="20093" r="28774" b="24634"/>
            <a:stretch>
              <a:fillRect/>
            </a:stretch>
          </p:blipFill>
          <p:spPr>
            <a:xfrm rot="12656313">
              <a:off x="3389482" y="4477152"/>
              <a:ext cx="2915940" cy="1887781"/>
            </a:xfrm>
            <a:custGeom>
              <a:avLst/>
              <a:gdLst>
                <a:gd name="connsiteX0" fmla="*/ 1980316 w 2915940"/>
                <a:gd name="connsiteY0" fmla="*/ 1755893 h 1887781"/>
                <a:gd name="connsiteX1" fmla="*/ 1775777 w 2915940"/>
                <a:gd name="connsiteY1" fmla="*/ 1700416 h 1887781"/>
                <a:gd name="connsiteX2" fmla="*/ 844708 w 2915940"/>
                <a:gd name="connsiteY2" fmla="*/ 1887781 h 1887781"/>
                <a:gd name="connsiteX3" fmla="*/ 0 w 2915940"/>
                <a:gd name="connsiteY3" fmla="*/ 478530 h 1887781"/>
                <a:gd name="connsiteX4" fmla="*/ 2915940 w 2915940"/>
                <a:gd name="connsiteY4" fmla="*/ 270431 h 188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5940" h="1887781">
                  <a:moveTo>
                    <a:pt x="1980316" y="1755893"/>
                  </a:moveTo>
                  <a:lnTo>
                    <a:pt x="1775777" y="1700416"/>
                  </a:lnTo>
                  <a:cubicBezTo>
                    <a:pt x="1478329" y="1649657"/>
                    <a:pt x="1144472" y="1708102"/>
                    <a:pt x="844708" y="1887781"/>
                  </a:cubicBezTo>
                  <a:lnTo>
                    <a:pt x="0" y="478530"/>
                  </a:lnTo>
                  <a:cubicBezTo>
                    <a:pt x="922828" y="-74614"/>
                    <a:pt x="2034379" y="-153941"/>
                    <a:pt x="2915940" y="270431"/>
                  </a:cubicBezTo>
                  <a:close/>
                </a:path>
              </a:pathLst>
            </a:custGeom>
          </p:spPr>
        </p:pic>
        <p:pic>
          <p:nvPicPr>
            <p:cNvPr id="14" name="Picture 13">
              <a:extLst>
                <a:ext uri="{FF2B5EF4-FFF2-40B4-BE49-F238E27FC236}">
                  <a16:creationId xmlns:a16="http://schemas.microsoft.com/office/drawing/2014/main" id="{9A65C82C-B718-B2A4-DF7D-D791EB68B99C}"/>
                </a:ext>
              </a:extLst>
            </p:cNvPr>
            <p:cNvPicPr>
              <a:picLocks noChangeAspect="1"/>
            </p:cNvPicPr>
            <p:nvPr/>
          </p:nvPicPr>
          <p:blipFill>
            <a:blip r:embed="rId4"/>
            <a:srcRect l="5869" t="10855" r="51183" b="8205"/>
            <a:stretch>
              <a:fillRect/>
            </a:stretch>
          </p:blipFill>
          <p:spPr>
            <a:xfrm rot="10800000">
              <a:off x="2852765" y="2519418"/>
              <a:ext cx="1953110" cy="2641295"/>
            </a:xfrm>
            <a:custGeom>
              <a:avLst/>
              <a:gdLst>
                <a:gd name="connsiteX0" fmla="*/ 1549643 w 1953110"/>
                <a:gd name="connsiteY0" fmla="*/ 2641295 h 2641295"/>
                <a:gd name="connsiteX1" fmla="*/ 69139 w 1953110"/>
                <a:gd name="connsiteY1" fmla="*/ 1891606 h 2641295"/>
                <a:gd name="connsiteX2" fmla="*/ 107754 w 1953110"/>
                <a:gd name="connsiteY2" fmla="*/ 1830581 h 2641295"/>
                <a:gd name="connsiteX3" fmla="*/ 207212 w 1953110"/>
                <a:gd name="connsiteY3" fmla="*/ 1408005 h 2641295"/>
                <a:gd name="connsiteX4" fmla="*/ 82409 w 1953110"/>
                <a:gd name="connsiteY4" fmla="*/ 937338 h 2641295"/>
                <a:gd name="connsiteX5" fmla="*/ 32829 w 1953110"/>
                <a:gd name="connsiteY5" fmla="*/ 863346 h 2641295"/>
                <a:gd name="connsiteX6" fmla="*/ 0 w 1953110"/>
                <a:gd name="connsiteY6" fmla="*/ 784700 h 2641295"/>
                <a:gd name="connsiteX7" fmla="*/ 1549643 w 1953110"/>
                <a:gd name="connsiteY7" fmla="*/ 0 h 2641295"/>
                <a:gd name="connsiteX8" fmla="*/ 1549643 w 1953110"/>
                <a:gd name="connsiteY8" fmla="*/ 2641295 h 26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3110" h="2641295">
                  <a:moveTo>
                    <a:pt x="1549643" y="2641295"/>
                  </a:moveTo>
                  <a:lnTo>
                    <a:pt x="69139" y="1891606"/>
                  </a:lnTo>
                  <a:lnTo>
                    <a:pt x="107754" y="1830581"/>
                  </a:lnTo>
                  <a:cubicBezTo>
                    <a:pt x="171797" y="1700698"/>
                    <a:pt x="207212" y="1557899"/>
                    <a:pt x="207212" y="1408005"/>
                  </a:cubicBezTo>
                  <a:cubicBezTo>
                    <a:pt x="207213" y="1239373"/>
                    <a:pt x="162391" y="1079722"/>
                    <a:pt x="82409" y="937338"/>
                  </a:cubicBezTo>
                  <a:lnTo>
                    <a:pt x="32829" y="863346"/>
                  </a:lnTo>
                  <a:lnTo>
                    <a:pt x="0" y="784700"/>
                  </a:lnTo>
                  <a:lnTo>
                    <a:pt x="1549643" y="0"/>
                  </a:lnTo>
                  <a:cubicBezTo>
                    <a:pt x="2087599" y="817219"/>
                    <a:pt x="2087599" y="1824076"/>
                    <a:pt x="1549643" y="2641295"/>
                  </a:cubicBezTo>
                  <a:close/>
                </a:path>
              </a:pathLst>
            </a:custGeom>
          </p:spPr>
        </p:pic>
        <p:pic>
          <p:nvPicPr>
            <p:cNvPr id="12" name="Picture 11">
              <a:extLst>
                <a:ext uri="{FF2B5EF4-FFF2-40B4-BE49-F238E27FC236}">
                  <a16:creationId xmlns:a16="http://schemas.microsoft.com/office/drawing/2014/main" id="{6E7DF549-F674-90F4-E448-4608BF68092B}"/>
                </a:ext>
              </a:extLst>
            </p:cNvPr>
            <p:cNvPicPr>
              <a:picLocks noChangeAspect="1"/>
            </p:cNvPicPr>
            <p:nvPr/>
          </p:nvPicPr>
          <p:blipFill>
            <a:blip r:embed="rId5"/>
            <a:srcRect l="1516" t="11335" r="3500" b="10766"/>
            <a:stretch>
              <a:fillRect/>
            </a:stretch>
          </p:blipFill>
          <p:spPr>
            <a:xfrm rot="19649717">
              <a:off x="3431547" y="1255677"/>
              <a:ext cx="2909162" cy="1764098"/>
            </a:xfrm>
            <a:custGeom>
              <a:avLst/>
              <a:gdLst>
                <a:gd name="connsiteX0" fmla="*/ 2909162 w 2909162"/>
                <a:gd name="connsiteY0" fmla="*/ 525805 h 1764098"/>
                <a:gd name="connsiteX1" fmla="*/ 2120139 w 2909162"/>
                <a:gd name="connsiteY1" fmla="*/ 1764098 h 1764098"/>
                <a:gd name="connsiteX2" fmla="*/ 876302 w 2909162"/>
                <a:gd name="connsiteY2" fmla="*/ 1645233 h 1764098"/>
                <a:gd name="connsiteX3" fmla="*/ 843787 w 2909162"/>
                <a:gd name="connsiteY3" fmla="*/ 1662651 h 1764098"/>
                <a:gd name="connsiteX4" fmla="*/ 0 w 2909162"/>
                <a:gd name="connsiteY4" fmla="*/ 238087 h 1764098"/>
                <a:gd name="connsiteX5" fmla="*/ 2909162 w 2909162"/>
                <a:gd name="connsiteY5" fmla="*/ 525805 h 1764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9162" h="1764098">
                  <a:moveTo>
                    <a:pt x="2909162" y="525805"/>
                  </a:moveTo>
                  <a:lnTo>
                    <a:pt x="2120139" y="1764098"/>
                  </a:lnTo>
                  <a:cubicBezTo>
                    <a:pt x="1714871" y="1505867"/>
                    <a:pt x="1238902" y="1474997"/>
                    <a:pt x="876302" y="1645233"/>
                  </a:cubicBezTo>
                  <a:lnTo>
                    <a:pt x="843787" y="1662651"/>
                  </a:lnTo>
                  <a:lnTo>
                    <a:pt x="0" y="238087"/>
                  </a:lnTo>
                  <a:cubicBezTo>
                    <a:pt x="892831" y="-162032"/>
                    <a:pt x="2001797" y="-52355"/>
                    <a:pt x="2909162" y="525805"/>
                  </a:cubicBezTo>
                  <a:close/>
                </a:path>
              </a:pathLst>
            </a:custGeom>
          </p:spPr>
        </p:pic>
        <p:pic>
          <p:nvPicPr>
            <p:cNvPr id="9" name="Picture 8">
              <a:extLst>
                <a:ext uri="{FF2B5EF4-FFF2-40B4-BE49-F238E27FC236}">
                  <a16:creationId xmlns:a16="http://schemas.microsoft.com/office/drawing/2014/main" id="{94B3DFC0-3B69-D757-3AA5-0B3150673A09}"/>
                </a:ext>
              </a:extLst>
            </p:cNvPr>
            <p:cNvPicPr>
              <a:picLocks noChangeAspect="1"/>
            </p:cNvPicPr>
            <p:nvPr/>
          </p:nvPicPr>
          <p:blipFill>
            <a:blip r:embed="rId6"/>
            <a:srcRect l="6409" t="11537" r="3203" b="18783"/>
            <a:stretch>
              <a:fillRect/>
            </a:stretch>
          </p:blipFill>
          <p:spPr>
            <a:xfrm rot="1423558">
              <a:off x="5576523" y="1361163"/>
              <a:ext cx="2918993" cy="1725366"/>
            </a:xfrm>
            <a:custGeom>
              <a:avLst/>
              <a:gdLst>
                <a:gd name="connsiteX0" fmla="*/ 0 w 2918993"/>
                <a:gd name="connsiteY0" fmla="*/ 286623 h 1725366"/>
                <a:gd name="connsiteX1" fmla="*/ 2918993 w 2918993"/>
                <a:gd name="connsiteY1" fmla="*/ 446270 h 1725366"/>
                <a:gd name="connsiteX2" fmla="*/ 1867676 w 2918993"/>
                <a:gd name="connsiteY2" fmla="*/ 1725366 h 1725366"/>
                <a:gd name="connsiteX3" fmla="*/ 1838199 w 2918993"/>
                <a:gd name="connsiteY3" fmla="*/ 1703190 h 1725366"/>
                <a:gd name="connsiteX4" fmla="*/ 590792 w 2918993"/>
                <a:gd name="connsiteY4" fmla="*/ 1630829 h 1725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993" h="1725366">
                  <a:moveTo>
                    <a:pt x="0" y="286623"/>
                  </a:moveTo>
                  <a:cubicBezTo>
                    <a:pt x="984973" y="-146282"/>
                    <a:pt x="2097688" y="-85425"/>
                    <a:pt x="2918993" y="446270"/>
                  </a:cubicBezTo>
                  <a:lnTo>
                    <a:pt x="1867676" y="1725366"/>
                  </a:lnTo>
                  <a:lnTo>
                    <a:pt x="1838199" y="1703190"/>
                  </a:lnTo>
                  <a:cubicBezTo>
                    <a:pt x="1505829" y="1479608"/>
                    <a:pt x="1030725" y="1437475"/>
                    <a:pt x="590792" y="1630829"/>
                  </a:cubicBezTo>
                  <a:close/>
                </a:path>
              </a:pathLst>
            </a:custGeom>
          </p:spPr>
        </p:pic>
        <p:pic>
          <p:nvPicPr>
            <p:cNvPr id="4" name="Picture 3">
              <a:extLst>
                <a:ext uri="{FF2B5EF4-FFF2-40B4-BE49-F238E27FC236}">
                  <a16:creationId xmlns:a16="http://schemas.microsoft.com/office/drawing/2014/main" id="{CD446709-1ECE-9A57-BECD-28C401BC4CDD}"/>
                </a:ext>
              </a:extLst>
            </p:cNvPr>
            <p:cNvPicPr>
              <a:picLocks noChangeAspect="1"/>
            </p:cNvPicPr>
            <p:nvPr/>
          </p:nvPicPr>
          <p:blipFill>
            <a:blip r:embed="rId7"/>
            <a:srcRect l="2811" t="4079" r="26410" b="1620"/>
            <a:stretch>
              <a:fillRect/>
            </a:stretch>
          </p:blipFill>
          <p:spPr>
            <a:xfrm>
              <a:off x="6985140" y="2551874"/>
              <a:ext cx="1969673" cy="2591628"/>
            </a:xfrm>
            <a:custGeom>
              <a:avLst/>
              <a:gdLst>
                <a:gd name="connsiteX0" fmla="*/ 1566206 w 1969673"/>
                <a:gd name="connsiteY0" fmla="*/ 0 h 2591628"/>
                <a:gd name="connsiteX1" fmla="*/ 1566206 w 1969673"/>
                <a:gd name="connsiteY1" fmla="*/ 2591628 h 2591628"/>
                <a:gd name="connsiteX2" fmla="*/ 0 w 1969673"/>
                <a:gd name="connsiteY2" fmla="*/ 1813454 h 2591628"/>
                <a:gd name="connsiteX3" fmla="*/ 7629 w 1969673"/>
                <a:gd name="connsiteY3" fmla="*/ 1805673 h 2591628"/>
                <a:gd name="connsiteX4" fmla="*/ 223776 w 1969673"/>
                <a:gd name="connsiteY4" fmla="*/ 1210100 h 2591628"/>
                <a:gd name="connsiteX5" fmla="*/ 124317 w 1969673"/>
                <a:gd name="connsiteY5" fmla="*/ 795470 h 2591628"/>
                <a:gd name="connsiteX6" fmla="*/ 85703 w 1969673"/>
                <a:gd name="connsiteY6" fmla="*/ 735593 h 2591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673" h="2591628">
                  <a:moveTo>
                    <a:pt x="1566206" y="0"/>
                  </a:moveTo>
                  <a:cubicBezTo>
                    <a:pt x="2104162" y="801852"/>
                    <a:pt x="2104162" y="1789776"/>
                    <a:pt x="1566206" y="2591628"/>
                  </a:cubicBezTo>
                  <a:lnTo>
                    <a:pt x="0" y="1813454"/>
                  </a:lnTo>
                  <a:lnTo>
                    <a:pt x="7629" y="1805673"/>
                  </a:lnTo>
                  <a:cubicBezTo>
                    <a:pt x="144093" y="1635664"/>
                    <a:pt x="223776" y="1430714"/>
                    <a:pt x="223776" y="1210100"/>
                  </a:cubicBezTo>
                  <a:cubicBezTo>
                    <a:pt x="223776" y="1063024"/>
                    <a:pt x="188361" y="922910"/>
                    <a:pt x="124317" y="795470"/>
                  </a:cubicBezTo>
                  <a:lnTo>
                    <a:pt x="85703" y="735593"/>
                  </a:lnTo>
                  <a:close/>
                </a:path>
              </a:pathLst>
            </a:custGeom>
          </p:spPr>
        </p:pic>
      </p:grpSp>
      <p:sp>
        <p:nvSpPr>
          <p:cNvPr id="110" name="TextBox 109">
            <a:extLst>
              <a:ext uri="{FF2B5EF4-FFF2-40B4-BE49-F238E27FC236}">
                <a16:creationId xmlns:a16="http://schemas.microsoft.com/office/drawing/2014/main" id="{785D8C92-0609-8302-F801-6E87F461065E}"/>
              </a:ext>
            </a:extLst>
          </p:cNvPr>
          <p:cNvSpPr txBox="1"/>
          <p:nvPr/>
        </p:nvSpPr>
        <p:spPr>
          <a:xfrm>
            <a:off x="101977" y="2938773"/>
            <a:ext cx="1923053" cy="830997"/>
          </a:xfrm>
          <a:prstGeom prst="rect">
            <a:avLst/>
          </a:prstGeom>
          <a:noFill/>
        </p:spPr>
        <p:txBody>
          <a:bodyPr wrap="square">
            <a:spAutoFit/>
          </a:bodyPr>
          <a:lstStyle/>
          <a:p>
            <a:pPr algn="ctr"/>
            <a:r>
              <a:rPr lang="fr-FR" sz="2400" b="1" i="0" dirty="0" err="1">
                <a:solidFill>
                  <a:schemeClr val="accent1">
                    <a:lumMod val="75000"/>
                  </a:schemeClr>
                </a:solidFill>
                <a:effectLst/>
                <a:latin typeface="Aharoni" panose="02010803020104030203" pitchFamily="2" charset="-79"/>
                <a:cs typeface="Aharoni" panose="02010803020104030203" pitchFamily="2" charset="-79"/>
              </a:rPr>
              <a:t>Behavioral</a:t>
            </a:r>
            <a:r>
              <a:rPr lang="fr-FR" sz="2400" b="1" i="0" dirty="0">
                <a:solidFill>
                  <a:schemeClr val="accent1">
                    <a:lumMod val="75000"/>
                  </a:schemeClr>
                </a:solidFill>
                <a:effectLst/>
                <a:latin typeface="Aharoni" panose="02010803020104030203" pitchFamily="2" charset="-79"/>
                <a:cs typeface="Aharoni" panose="02010803020104030203" pitchFamily="2" charset="-79"/>
              </a:rPr>
              <a:t> Finance</a:t>
            </a:r>
            <a:endParaRPr lang="fr-FR" sz="2400" dirty="0">
              <a:solidFill>
                <a:schemeClr val="accent1">
                  <a:lumMod val="75000"/>
                </a:schemeClr>
              </a:solidFill>
              <a:latin typeface="Aharoni" panose="02010803020104030203" pitchFamily="2" charset="-79"/>
              <a:cs typeface="Aharoni" panose="02010803020104030203" pitchFamily="2" charset="-79"/>
            </a:endParaRPr>
          </a:p>
        </p:txBody>
      </p:sp>
      <p:sp>
        <p:nvSpPr>
          <p:cNvPr id="5" name="TextBox 4">
            <a:extLst>
              <a:ext uri="{FF2B5EF4-FFF2-40B4-BE49-F238E27FC236}">
                <a16:creationId xmlns:a16="http://schemas.microsoft.com/office/drawing/2014/main" id="{4F98A91A-4D97-E9E4-3760-7D78BEC428C6}"/>
              </a:ext>
            </a:extLst>
          </p:cNvPr>
          <p:cNvSpPr txBox="1"/>
          <p:nvPr/>
        </p:nvSpPr>
        <p:spPr>
          <a:xfrm>
            <a:off x="4749359" y="2528953"/>
            <a:ext cx="7620096" cy="769441"/>
          </a:xfrm>
          <a:prstGeom prst="rect">
            <a:avLst/>
          </a:prstGeom>
          <a:noFill/>
        </p:spPr>
        <p:txBody>
          <a:bodyPr wrap="square">
            <a:spAutoFit/>
          </a:bodyPr>
          <a:lstStyle/>
          <a:p>
            <a:r>
              <a:rPr lang="fr-FR" sz="4400" b="1" i="0" dirty="0" err="1">
                <a:solidFill>
                  <a:schemeClr val="accent1">
                    <a:lumMod val="75000"/>
                  </a:schemeClr>
                </a:solidFill>
                <a:effectLst/>
              </a:rPr>
              <a:t>Enhanced</a:t>
            </a:r>
            <a:r>
              <a:rPr lang="fr-FR" sz="4400" b="1" i="0" dirty="0">
                <a:solidFill>
                  <a:schemeClr val="accent1">
                    <a:lumMod val="75000"/>
                  </a:schemeClr>
                </a:solidFill>
                <a:effectLst/>
              </a:rPr>
              <a:t> Financial </a:t>
            </a:r>
            <a:r>
              <a:rPr lang="fr-FR" sz="4400" b="1" i="0" dirty="0" err="1">
                <a:solidFill>
                  <a:schemeClr val="accent1">
                    <a:lumMod val="75000"/>
                  </a:schemeClr>
                </a:solidFill>
                <a:effectLst/>
              </a:rPr>
              <a:t>Models</a:t>
            </a:r>
            <a:endParaRPr lang="fr-FR" sz="4400" dirty="0">
              <a:solidFill>
                <a:schemeClr val="accent1">
                  <a:lumMod val="75000"/>
                </a:schemeClr>
              </a:solidFill>
            </a:endParaRPr>
          </a:p>
        </p:txBody>
      </p:sp>
      <p:sp>
        <p:nvSpPr>
          <p:cNvPr id="6" name="TextBox 5">
            <a:extLst>
              <a:ext uri="{FF2B5EF4-FFF2-40B4-BE49-F238E27FC236}">
                <a16:creationId xmlns:a16="http://schemas.microsoft.com/office/drawing/2014/main" id="{28588BAE-B62D-862F-7E7F-FF5041EAE90E}"/>
              </a:ext>
            </a:extLst>
          </p:cNvPr>
          <p:cNvSpPr txBox="1"/>
          <p:nvPr/>
        </p:nvSpPr>
        <p:spPr>
          <a:xfrm>
            <a:off x="4824835" y="3769770"/>
            <a:ext cx="6766362" cy="1815882"/>
          </a:xfrm>
          <a:prstGeom prst="rect">
            <a:avLst/>
          </a:prstGeom>
          <a:noFill/>
        </p:spPr>
        <p:txBody>
          <a:bodyPr wrap="square">
            <a:spAutoFit/>
          </a:bodyPr>
          <a:lstStyle/>
          <a:p>
            <a:r>
              <a:rPr lang="en-US" sz="2800" b="0" i="0" dirty="0">
                <a:solidFill>
                  <a:schemeClr val="accent1">
                    <a:lumMod val="75000"/>
                  </a:schemeClr>
                </a:solidFill>
                <a:effectLst/>
              </a:rPr>
              <a:t>Incorporating behavioral insights into financial models leads to more accurate predictions and better risk management strategies.</a:t>
            </a:r>
            <a:endParaRPr lang="fr-FR" sz="2800" dirty="0">
              <a:solidFill>
                <a:schemeClr val="accent1">
                  <a:lumMod val="75000"/>
                </a:schemeClr>
              </a:solidFill>
            </a:endParaRPr>
          </a:p>
        </p:txBody>
      </p:sp>
    </p:spTree>
    <p:extLst>
      <p:ext uri="{BB962C8B-B14F-4D97-AF65-F5344CB8AC3E}">
        <p14:creationId xmlns:p14="http://schemas.microsoft.com/office/powerpoint/2010/main" val="2845759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B5F89AB8-0E4B-FDDA-1D2F-55ECE5152334}"/>
              </a:ext>
            </a:extLst>
          </p:cNvPr>
          <p:cNvSpPr/>
          <p:nvPr/>
        </p:nvSpPr>
        <p:spPr>
          <a:xfrm>
            <a:off x="2408" y="1358620"/>
            <a:ext cx="2142488" cy="2137723"/>
          </a:xfrm>
          <a:prstGeom prst="roundRect">
            <a:avLst>
              <a:gd name="adj" fmla="val 10000"/>
            </a:avLst>
          </a:prstGeom>
          <a:blipFill rotWithShape="1">
            <a:blip r:embed="rId2"/>
            <a:srcRect/>
            <a:stretch>
              <a:fillRect l="-34000" r="-34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sp>
        <p:nvSpPr>
          <p:cNvPr id="12" name="Freeform: Shape 11">
            <a:hlinkHover r:id="rId3" action="ppaction://hlinksldjump"/>
            <a:extLst>
              <a:ext uri="{FF2B5EF4-FFF2-40B4-BE49-F238E27FC236}">
                <a16:creationId xmlns:a16="http://schemas.microsoft.com/office/drawing/2014/main" id="{97CFD5CD-C7DE-CDDC-0C02-340D6DBFCA27}"/>
              </a:ext>
            </a:extLst>
          </p:cNvPr>
          <p:cNvSpPr/>
          <p:nvPr/>
        </p:nvSpPr>
        <p:spPr>
          <a:xfrm>
            <a:off x="-7861" y="1358619"/>
            <a:ext cx="2142488" cy="2137723"/>
          </a:xfrm>
          <a:custGeom>
            <a:avLst/>
            <a:gdLst>
              <a:gd name="connsiteX0" fmla="*/ 0 w 2142488"/>
              <a:gd name="connsiteY0" fmla="*/ 213772 h 2137723"/>
              <a:gd name="connsiteX1" fmla="*/ 213772 w 2142488"/>
              <a:gd name="connsiteY1" fmla="*/ 0 h 2137723"/>
              <a:gd name="connsiteX2" fmla="*/ 1928716 w 2142488"/>
              <a:gd name="connsiteY2" fmla="*/ 0 h 2137723"/>
              <a:gd name="connsiteX3" fmla="*/ 2142488 w 2142488"/>
              <a:gd name="connsiteY3" fmla="*/ 213772 h 2137723"/>
              <a:gd name="connsiteX4" fmla="*/ 2142488 w 2142488"/>
              <a:gd name="connsiteY4" fmla="*/ 1923951 h 2137723"/>
              <a:gd name="connsiteX5" fmla="*/ 1928716 w 2142488"/>
              <a:gd name="connsiteY5" fmla="*/ 2137723 h 2137723"/>
              <a:gd name="connsiteX6" fmla="*/ 213772 w 2142488"/>
              <a:gd name="connsiteY6" fmla="*/ 2137723 h 2137723"/>
              <a:gd name="connsiteX7" fmla="*/ 0 w 2142488"/>
              <a:gd name="connsiteY7" fmla="*/ 1923951 h 2137723"/>
              <a:gd name="connsiteX8" fmla="*/ 0 w 2142488"/>
              <a:gd name="connsiteY8" fmla="*/ 213772 h 2137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2488" h="2137723">
                <a:moveTo>
                  <a:pt x="0" y="213772"/>
                </a:moveTo>
                <a:cubicBezTo>
                  <a:pt x="0" y="95709"/>
                  <a:pt x="95709" y="0"/>
                  <a:pt x="213772" y="0"/>
                </a:cubicBezTo>
                <a:lnTo>
                  <a:pt x="1928716" y="0"/>
                </a:lnTo>
                <a:cubicBezTo>
                  <a:pt x="2046779" y="0"/>
                  <a:pt x="2142488" y="95709"/>
                  <a:pt x="2142488" y="213772"/>
                </a:cubicBezTo>
                <a:lnTo>
                  <a:pt x="2142488" y="1923951"/>
                </a:lnTo>
                <a:cubicBezTo>
                  <a:pt x="2142488" y="2042014"/>
                  <a:pt x="2046779" y="2137723"/>
                  <a:pt x="1928716" y="2137723"/>
                </a:cubicBezTo>
                <a:lnTo>
                  <a:pt x="213772" y="2137723"/>
                </a:lnTo>
                <a:cubicBezTo>
                  <a:pt x="95709" y="2137723"/>
                  <a:pt x="0" y="2042014"/>
                  <a:pt x="0" y="1923951"/>
                </a:cubicBezTo>
                <a:lnTo>
                  <a:pt x="0" y="213772"/>
                </a:lnTo>
                <a:close/>
              </a:path>
            </a:pathLst>
          </a:custGeom>
          <a:solidFill>
            <a:schemeClr val="tx2">
              <a:lumMod val="50000"/>
              <a:lumOff val="50000"/>
            </a:schemeClr>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7382" tIns="127382" rIns="127382" bIns="127382" numCol="1" spcCol="1270" anchor="ctr" anchorCtr="0">
            <a:noAutofit/>
          </a:bodyPr>
          <a:lstStyle/>
          <a:p>
            <a:pPr marL="0" lvl="0" indent="0" algn="ctr" defTabSz="755650">
              <a:lnSpc>
                <a:spcPct val="90000"/>
              </a:lnSpc>
              <a:spcBef>
                <a:spcPct val="0"/>
              </a:spcBef>
              <a:spcAft>
                <a:spcPct val="35000"/>
              </a:spcAft>
              <a:buNone/>
            </a:pPr>
            <a:r>
              <a:rPr lang="fr-FR" sz="1700" b="1" kern="1200" dirty="0"/>
              <a:t>LOSS AVERSION </a:t>
            </a:r>
          </a:p>
        </p:txBody>
      </p:sp>
      <p:sp>
        <p:nvSpPr>
          <p:cNvPr id="14" name="Rectangle: Rounded Corners 13">
            <a:extLst>
              <a:ext uri="{FF2B5EF4-FFF2-40B4-BE49-F238E27FC236}">
                <a16:creationId xmlns:a16="http://schemas.microsoft.com/office/drawing/2014/main" id="{EECA46E7-A50A-20AA-2FEA-3519ED4F2616}"/>
              </a:ext>
            </a:extLst>
          </p:cNvPr>
          <p:cNvSpPr/>
          <p:nvPr/>
        </p:nvSpPr>
        <p:spPr>
          <a:xfrm>
            <a:off x="3324013" y="1358620"/>
            <a:ext cx="2142488" cy="2137723"/>
          </a:xfrm>
          <a:prstGeom prst="roundRect">
            <a:avLst>
              <a:gd name="adj" fmla="val 10000"/>
            </a:avLst>
          </a:prstGeom>
          <a:blipFill rotWithShape="1">
            <a:blip r:embed="rId4"/>
            <a:srcRect/>
            <a:stretch>
              <a:fillRect l="-34000" r="-34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sp>
        <p:nvSpPr>
          <p:cNvPr id="15" name="Freeform: Shape 14">
            <a:hlinkHover r:id="rId5" action="ppaction://hlinksldjump"/>
            <a:extLst>
              <a:ext uri="{FF2B5EF4-FFF2-40B4-BE49-F238E27FC236}">
                <a16:creationId xmlns:a16="http://schemas.microsoft.com/office/drawing/2014/main" id="{879F6C23-07C5-B526-BF50-1138E972DCE8}"/>
              </a:ext>
            </a:extLst>
          </p:cNvPr>
          <p:cNvSpPr/>
          <p:nvPr/>
        </p:nvSpPr>
        <p:spPr>
          <a:xfrm>
            <a:off x="3313744" y="1358620"/>
            <a:ext cx="2142488" cy="2162456"/>
          </a:xfrm>
          <a:custGeom>
            <a:avLst/>
            <a:gdLst>
              <a:gd name="connsiteX0" fmla="*/ 0 w 2142488"/>
              <a:gd name="connsiteY0" fmla="*/ 213772 h 2137723"/>
              <a:gd name="connsiteX1" fmla="*/ 213772 w 2142488"/>
              <a:gd name="connsiteY1" fmla="*/ 0 h 2137723"/>
              <a:gd name="connsiteX2" fmla="*/ 1928716 w 2142488"/>
              <a:gd name="connsiteY2" fmla="*/ 0 h 2137723"/>
              <a:gd name="connsiteX3" fmla="*/ 2142488 w 2142488"/>
              <a:gd name="connsiteY3" fmla="*/ 213772 h 2137723"/>
              <a:gd name="connsiteX4" fmla="*/ 2142488 w 2142488"/>
              <a:gd name="connsiteY4" fmla="*/ 1923951 h 2137723"/>
              <a:gd name="connsiteX5" fmla="*/ 1928716 w 2142488"/>
              <a:gd name="connsiteY5" fmla="*/ 2137723 h 2137723"/>
              <a:gd name="connsiteX6" fmla="*/ 213772 w 2142488"/>
              <a:gd name="connsiteY6" fmla="*/ 2137723 h 2137723"/>
              <a:gd name="connsiteX7" fmla="*/ 0 w 2142488"/>
              <a:gd name="connsiteY7" fmla="*/ 1923951 h 2137723"/>
              <a:gd name="connsiteX8" fmla="*/ 0 w 2142488"/>
              <a:gd name="connsiteY8" fmla="*/ 213772 h 2137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2488" h="2137723">
                <a:moveTo>
                  <a:pt x="0" y="213772"/>
                </a:moveTo>
                <a:cubicBezTo>
                  <a:pt x="0" y="95709"/>
                  <a:pt x="95709" y="0"/>
                  <a:pt x="213772" y="0"/>
                </a:cubicBezTo>
                <a:lnTo>
                  <a:pt x="1928716" y="0"/>
                </a:lnTo>
                <a:cubicBezTo>
                  <a:pt x="2046779" y="0"/>
                  <a:pt x="2142488" y="95709"/>
                  <a:pt x="2142488" y="213772"/>
                </a:cubicBezTo>
                <a:lnTo>
                  <a:pt x="2142488" y="1923951"/>
                </a:lnTo>
                <a:cubicBezTo>
                  <a:pt x="2142488" y="2042014"/>
                  <a:pt x="2046779" y="2137723"/>
                  <a:pt x="1928716" y="2137723"/>
                </a:cubicBezTo>
                <a:lnTo>
                  <a:pt x="213772" y="2137723"/>
                </a:lnTo>
                <a:cubicBezTo>
                  <a:pt x="95709" y="2137723"/>
                  <a:pt x="0" y="2042014"/>
                  <a:pt x="0" y="1923951"/>
                </a:cubicBezTo>
                <a:lnTo>
                  <a:pt x="0" y="213772"/>
                </a:lnTo>
                <a:close/>
              </a:path>
            </a:pathLst>
          </a:custGeom>
          <a:solidFill>
            <a:schemeClr val="tx2">
              <a:lumMod val="50000"/>
              <a:lumOff val="50000"/>
            </a:schemeClr>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7382" tIns="127382" rIns="127382" bIns="127382" numCol="1" spcCol="1270" anchor="ctr" anchorCtr="0">
            <a:noAutofit/>
          </a:bodyPr>
          <a:lstStyle/>
          <a:p>
            <a:pPr marL="0" lvl="0" indent="0" algn="ctr" defTabSz="755650">
              <a:lnSpc>
                <a:spcPct val="90000"/>
              </a:lnSpc>
              <a:spcBef>
                <a:spcPct val="0"/>
              </a:spcBef>
              <a:spcAft>
                <a:spcPct val="35000"/>
              </a:spcAft>
              <a:buNone/>
            </a:pPr>
            <a:r>
              <a:rPr lang="fr-FR" sz="1600" b="1" kern="1200" dirty="0"/>
              <a:t>OVERCONFIDENCE</a:t>
            </a:r>
          </a:p>
        </p:txBody>
      </p:sp>
      <p:sp>
        <p:nvSpPr>
          <p:cNvPr id="17" name="Rectangle: Rounded Corners 16">
            <a:extLst>
              <a:ext uri="{FF2B5EF4-FFF2-40B4-BE49-F238E27FC236}">
                <a16:creationId xmlns:a16="http://schemas.microsoft.com/office/drawing/2014/main" id="{78DCEDFB-5E9D-4607-4C12-A5A242779986}"/>
              </a:ext>
            </a:extLst>
          </p:cNvPr>
          <p:cNvSpPr/>
          <p:nvPr/>
        </p:nvSpPr>
        <p:spPr>
          <a:xfrm>
            <a:off x="6312421" y="1383352"/>
            <a:ext cx="2041089" cy="2041089"/>
          </a:xfrm>
          <a:prstGeom prst="roundRect">
            <a:avLst>
              <a:gd name="adj" fmla="val 10000"/>
            </a:avLst>
          </a:prstGeom>
          <a:blipFill rotWithShape="1">
            <a:blip r:embed="rId6"/>
            <a:srcRect/>
            <a:stretch>
              <a:fillRect l="-33000" r="-33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sp>
        <p:nvSpPr>
          <p:cNvPr id="18" name="Freeform: Shape 17">
            <a:extLst>
              <a:ext uri="{FF2B5EF4-FFF2-40B4-BE49-F238E27FC236}">
                <a16:creationId xmlns:a16="http://schemas.microsoft.com/office/drawing/2014/main" id="{864921F0-243E-52A3-82B9-D1CF6BA72F04}"/>
              </a:ext>
            </a:extLst>
          </p:cNvPr>
          <p:cNvSpPr/>
          <p:nvPr/>
        </p:nvSpPr>
        <p:spPr>
          <a:xfrm>
            <a:off x="6312420" y="1392471"/>
            <a:ext cx="2041089" cy="2041089"/>
          </a:xfrm>
          <a:custGeom>
            <a:avLst/>
            <a:gdLst>
              <a:gd name="connsiteX0" fmla="*/ 0 w 2041089"/>
              <a:gd name="connsiteY0" fmla="*/ 204109 h 2041089"/>
              <a:gd name="connsiteX1" fmla="*/ 204109 w 2041089"/>
              <a:gd name="connsiteY1" fmla="*/ 0 h 2041089"/>
              <a:gd name="connsiteX2" fmla="*/ 1836980 w 2041089"/>
              <a:gd name="connsiteY2" fmla="*/ 0 h 2041089"/>
              <a:gd name="connsiteX3" fmla="*/ 2041089 w 2041089"/>
              <a:gd name="connsiteY3" fmla="*/ 204109 h 2041089"/>
              <a:gd name="connsiteX4" fmla="*/ 2041089 w 2041089"/>
              <a:gd name="connsiteY4" fmla="*/ 1836980 h 2041089"/>
              <a:gd name="connsiteX5" fmla="*/ 1836980 w 2041089"/>
              <a:gd name="connsiteY5" fmla="*/ 2041089 h 2041089"/>
              <a:gd name="connsiteX6" fmla="*/ 204109 w 2041089"/>
              <a:gd name="connsiteY6" fmla="*/ 2041089 h 2041089"/>
              <a:gd name="connsiteX7" fmla="*/ 0 w 2041089"/>
              <a:gd name="connsiteY7" fmla="*/ 1836980 h 2041089"/>
              <a:gd name="connsiteX8" fmla="*/ 0 w 2041089"/>
              <a:gd name="connsiteY8" fmla="*/ 204109 h 204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1089" h="2041089">
                <a:moveTo>
                  <a:pt x="0" y="204109"/>
                </a:moveTo>
                <a:cubicBezTo>
                  <a:pt x="0" y="91383"/>
                  <a:pt x="91383" y="0"/>
                  <a:pt x="204109" y="0"/>
                </a:cubicBezTo>
                <a:lnTo>
                  <a:pt x="1836980" y="0"/>
                </a:lnTo>
                <a:cubicBezTo>
                  <a:pt x="1949706" y="0"/>
                  <a:pt x="2041089" y="91383"/>
                  <a:pt x="2041089" y="204109"/>
                </a:cubicBezTo>
                <a:lnTo>
                  <a:pt x="2041089" y="1836980"/>
                </a:lnTo>
                <a:cubicBezTo>
                  <a:pt x="2041089" y="1949706"/>
                  <a:pt x="1949706" y="2041089"/>
                  <a:pt x="1836980" y="2041089"/>
                </a:cubicBezTo>
                <a:lnTo>
                  <a:pt x="204109" y="2041089"/>
                </a:lnTo>
                <a:cubicBezTo>
                  <a:pt x="91383" y="2041089"/>
                  <a:pt x="0" y="1949706"/>
                  <a:pt x="0" y="1836980"/>
                </a:cubicBezTo>
                <a:lnTo>
                  <a:pt x="0" y="204109"/>
                </a:lnTo>
                <a:close/>
              </a:path>
            </a:pathLst>
          </a:custGeom>
          <a:solidFill>
            <a:schemeClr val="tx2">
              <a:lumMod val="50000"/>
              <a:lumOff val="50000"/>
            </a:schemeClr>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7411" tIns="147411" rIns="147411" bIns="147411" numCol="1" spcCol="1270" anchor="ctr" anchorCtr="0">
            <a:noAutofit/>
          </a:bodyPr>
          <a:lstStyle/>
          <a:p>
            <a:pPr marL="0" lvl="0" indent="0" algn="ctr" defTabSz="1022350">
              <a:lnSpc>
                <a:spcPct val="90000"/>
              </a:lnSpc>
              <a:spcBef>
                <a:spcPct val="0"/>
              </a:spcBef>
              <a:spcAft>
                <a:spcPct val="35000"/>
              </a:spcAft>
              <a:buNone/>
            </a:pPr>
            <a:endParaRPr lang="fr-FR" sz="2300" b="1" u="sng" kern="1200" dirty="0">
              <a:solidFill>
                <a:schemeClr val="bg1"/>
              </a:solidFill>
            </a:endParaRPr>
          </a:p>
        </p:txBody>
      </p:sp>
      <p:sp>
        <p:nvSpPr>
          <p:cNvPr id="20" name="Rectangle: Rounded Corners 19">
            <a:extLst>
              <a:ext uri="{FF2B5EF4-FFF2-40B4-BE49-F238E27FC236}">
                <a16:creationId xmlns:a16="http://schemas.microsoft.com/office/drawing/2014/main" id="{8B0B24EA-3759-63BE-4619-80A023235A1B}"/>
              </a:ext>
            </a:extLst>
          </p:cNvPr>
          <p:cNvSpPr/>
          <p:nvPr/>
        </p:nvSpPr>
        <p:spPr>
          <a:xfrm>
            <a:off x="9476821" y="1383352"/>
            <a:ext cx="2041089" cy="2041089"/>
          </a:xfrm>
          <a:prstGeom prst="roundRect">
            <a:avLst>
              <a:gd name="adj" fmla="val 10000"/>
            </a:avLst>
          </a:prstGeom>
          <a:blipFill rotWithShape="1">
            <a:blip r:embed="rId7"/>
            <a:srcRect/>
            <a:stretch>
              <a:fillRect l="-1000" r="-1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sp>
        <p:nvSpPr>
          <p:cNvPr id="21" name="Freeform: Shape 20">
            <a:hlinkHover r:id="rId8" action="ppaction://hlinksldjump"/>
            <a:extLst>
              <a:ext uri="{FF2B5EF4-FFF2-40B4-BE49-F238E27FC236}">
                <a16:creationId xmlns:a16="http://schemas.microsoft.com/office/drawing/2014/main" id="{15462BE9-F749-6AD2-434D-EE947F18D839}"/>
              </a:ext>
            </a:extLst>
          </p:cNvPr>
          <p:cNvSpPr/>
          <p:nvPr/>
        </p:nvSpPr>
        <p:spPr>
          <a:xfrm>
            <a:off x="9476820" y="1383351"/>
            <a:ext cx="2041089" cy="2041089"/>
          </a:xfrm>
          <a:custGeom>
            <a:avLst/>
            <a:gdLst>
              <a:gd name="connsiteX0" fmla="*/ 0 w 2041089"/>
              <a:gd name="connsiteY0" fmla="*/ 204109 h 2041089"/>
              <a:gd name="connsiteX1" fmla="*/ 204109 w 2041089"/>
              <a:gd name="connsiteY1" fmla="*/ 0 h 2041089"/>
              <a:gd name="connsiteX2" fmla="*/ 1836980 w 2041089"/>
              <a:gd name="connsiteY2" fmla="*/ 0 h 2041089"/>
              <a:gd name="connsiteX3" fmla="*/ 2041089 w 2041089"/>
              <a:gd name="connsiteY3" fmla="*/ 204109 h 2041089"/>
              <a:gd name="connsiteX4" fmla="*/ 2041089 w 2041089"/>
              <a:gd name="connsiteY4" fmla="*/ 1836980 h 2041089"/>
              <a:gd name="connsiteX5" fmla="*/ 1836980 w 2041089"/>
              <a:gd name="connsiteY5" fmla="*/ 2041089 h 2041089"/>
              <a:gd name="connsiteX6" fmla="*/ 204109 w 2041089"/>
              <a:gd name="connsiteY6" fmla="*/ 2041089 h 2041089"/>
              <a:gd name="connsiteX7" fmla="*/ 0 w 2041089"/>
              <a:gd name="connsiteY7" fmla="*/ 1836980 h 2041089"/>
              <a:gd name="connsiteX8" fmla="*/ 0 w 2041089"/>
              <a:gd name="connsiteY8" fmla="*/ 204109 h 204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1089" h="2041089">
                <a:moveTo>
                  <a:pt x="0" y="204109"/>
                </a:moveTo>
                <a:cubicBezTo>
                  <a:pt x="0" y="91383"/>
                  <a:pt x="91383" y="0"/>
                  <a:pt x="204109" y="0"/>
                </a:cubicBezTo>
                <a:lnTo>
                  <a:pt x="1836980" y="0"/>
                </a:lnTo>
                <a:cubicBezTo>
                  <a:pt x="1949706" y="0"/>
                  <a:pt x="2041089" y="91383"/>
                  <a:pt x="2041089" y="204109"/>
                </a:cubicBezTo>
                <a:lnTo>
                  <a:pt x="2041089" y="1836980"/>
                </a:lnTo>
                <a:cubicBezTo>
                  <a:pt x="2041089" y="1949706"/>
                  <a:pt x="1949706" y="2041089"/>
                  <a:pt x="1836980" y="2041089"/>
                </a:cubicBezTo>
                <a:lnTo>
                  <a:pt x="204109" y="2041089"/>
                </a:lnTo>
                <a:cubicBezTo>
                  <a:pt x="91383" y="2041089"/>
                  <a:pt x="0" y="1949706"/>
                  <a:pt x="0" y="1836980"/>
                </a:cubicBezTo>
                <a:lnTo>
                  <a:pt x="0" y="204109"/>
                </a:lnTo>
                <a:close/>
              </a:path>
            </a:pathLst>
          </a:custGeom>
          <a:solidFill>
            <a:schemeClr val="tx2">
              <a:lumMod val="50000"/>
              <a:lumOff val="50000"/>
            </a:schemeClr>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7411" tIns="147411" rIns="147411" bIns="147411" numCol="1" spcCol="1270" anchor="ctr" anchorCtr="0">
            <a:noAutofit/>
          </a:bodyPr>
          <a:lstStyle/>
          <a:p>
            <a:pPr marL="0" lvl="0" indent="0" algn="ctr" defTabSz="1022350">
              <a:lnSpc>
                <a:spcPct val="90000"/>
              </a:lnSpc>
              <a:spcBef>
                <a:spcPct val="0"/>
              </a:spcBef>
              <a:spcAft>
                <a:spcPct val="35000"/>
              </a:spcAft>
              <a:buNone/>
            </a:pPr>
            <a:r>
              <a:rPr lang="fr-FR" sz="2300" b="1" kern="1200" dirty="0"/>
              <a:t>ANCHORING</a:t>
            </a:r>
          </a:p>
        </p:txBody>
      </p:sp>
      <p:sp>
        <p:nvSpPr>
          <p:cNvPr id="22" name="TextBox 21">
            <a:extLst>
              <a:ext uri="{FF2B5EF4-FFF2-40B4-BE49-F238E27FC236}">
                <a16:creationId xmlns:a16="http://schemas.microsoft.com/office/drawing/2014/main" id="{BD45125D-CD08-85D9-2E4F-2B6556CF196A}"/>
              </a:ext>
            </a:extLst>
          </p:cNvPr>
          <p:cNvSpPr txBox="1"/>
          <p:nvPr/>
        </p:nvSpPr>
        <p:spPr>
          <a:xfrm>
            <a:off x="3692413" y="326083"/>
            <a:ext cx="5075941" cy="707886"/>
          </a:xfrm>
          <a:prstGeom prst="rect">
            <a:avLst/>
          </a:prstGeom>
          <a:noFill/>
        </p:spPr>
        <p:txBody>
          <a:bodyPr wrap="none" rtlCol="0">
            <a:spAutoFit/>
          </a:bodyPr>
          <a:lstStyle/>
          <a:p>
            <a:pPr algn="ctr"/>
            <a:r>
              <a:rPr lang="fr-FR" sz="4000" b="1" dirty="0" err="1"/>
              <a:t>Psychological</a:t>
            </a:r>
            <a:r>
              <a:rPr lang="fr-FR" sz="4000" b="1" dirty="0"/>
              <a:t> </a:t>
            </a:r>
            <a:r>
              <a:rPr lang="fr-FR" sz="4000" b="1" dirty="0" err="1"/>
              <a:t>Biases</a:t>
            </a:r>
            <a:endParaRPr lang="fr-FR" sz="4000" b="1" dirty="0"/>
          </a:p>
        </p:txBody>
      </p:sp>
      <p:sp>
        <p:nvSpPr>
          <p:cNvPr id="2" name="TextBox 1">
            <a:extLst>
              <a:ext uri="{FF2B5EF4-FFF2-40B4-BE49-F238E27FC236}">
                <a16:creationId xmlns:a16="http://schemas.microsoft.com/office/drawing/2014/main" id="{85DC21D4-DD48-0EDB-43A1-AE5A7E2ADD45}"/>
              </a:ext>
            </a:extLst>
          </p:cNvPr>
          <p:cNvSpPr txBox="1"/>
          <p:nvPr/>
        </p:nvSpPr>
        <p:spPr>
          <a:xfrm>
            <a:off x="6615976" y="2182182"/>
            <a:ext cx="1532792" cy="461665"/>
          </a:xfrm>
          <a:prstGeom prst="rect">
            <a:avLst/>
          </a:prstGeom>
          <a:noFill/>
        </p:spPr>
        <p:txBody>
          <a:bodyPr wrap="none" rtlCol="0">
            <a:spAutoFit/>
          </a:bodyPr>
          <a:lstStyle/>
          <a:p>
            <a:r>
              <a:rPr lang="fr-FR" sz="2400" b="1" dirty="0">
                <a:solidFill>
                  <a:schemeClr val="bg1"/>
                </a:solidFill>
              </a:rPr>
              <a:t>HERDING</a:t>
            </a:r>
            <a:endParaRPr lang="fr-FR" b="1" dirty="0">
              <a:solidFill>
                <a:schemeClr val="bg1"/>
              </a:solidFill>
            </a:endParaRPr>
          </a:p>
        </p:txBody>
      </p:sp>
    </p:spTree>
    <p:extLst>
      <p:ext uri="{BB962C8B-B14F-4D97-AF65-F5344CB8AC3E}">
        <p14:creationId xmlns:p14="http://schemas.microsoft.com/office/powerpoint/2010/main" val="3191289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3F9251C-920F-9A67-D97D-5306DEB16B8A}"/>
              </a:ext>
            </a:extLst>
          </p:cNvPr>
          <p:cNvGrpSpPr/>
          <p:nvPr/>
        </p:nvGrpSpPr>
        <p:grpSpPr>
          <a:xfrm>
            <a:off x="-3493181" y="1138329"/>
            <a:ext cx="17541681" cy="4904330"/>
            <a:chOff x="0" y="1584960"/>
            <a:chExt cx="16396476" cy="4050890"/>
          </a:xfrm>
        </p:grpSpPr>
        <p:grpSp>
          <p:nvGrpSpPr>
            <p:cNvPr id="12" name="Group 11">
              <a:extLst>
                <a:ext uri="{FF2B5EF4-FFF2-40B4-BE49-F238E27FC236}">
                  <a16:creationId xmlns:a16="http://schemas.microsoft.com/office/drawing/2014/main" id="{6D616FF8-2596-440D-5D9A-D8DBAFB785D7}"/>
                </a:ext>
              </a:extLst>
            </p:cNvPr>
            <p:cNvGrpSpPr/>
            <p:nvPr/>
          </p:nvGrpSpPr>
          <p:grpSpPr>
            <a:xfrm>
              <a:off x="0" y="1584960"/>
              <a:ext cx="16396476" cy="4050890"/>
              <a:chOff x="0" y="943896"/>
              <a:chExt cx="16396476" cy="4050890"/>
            </a:xfrm>
          </p:grpSpPr>
          <p:pic>
            <p:nvPicPr>
              <p:cNvPr id="3" name="Picture 2">
                <a:extLst>
                  <a:ext uri="{FF2B5EF4-FFF2-40B4-BE49-F238E27FC236}">
                    <a16:creationId xmlns:a16="http://schemas.microsoft.com/office/drawing/2014/main" id="{A8AB3650-328E-03B9-85DB-EC9C8ACCE452}"/>
                  </a:ext>
                </a:extLst>
              </p:cNvPr>
              <p:cNvPicPr>
                <a:picLocks noChangeAspect="1"/>
              </p:cNvPicPr>
              <p:nvPr/>
            </p:nvPicPr>
            <p:blipFill>
              <a:blip r:embed="rId2"/>
              <a:stretch>
                <a:fillRect/>
              </a:stretch>
            </p:blipFill>
            <p:spPr>
              <a:xfrm>
                <a:off x="6455371" y="943896"/>
                <a:ext cx="3138594" cy="4050890"/>
              </a:xfrm>
              <a:prstGeom prst="rect">
                <a:avLst/>
              </a:prstGeom>
            </p:spPr>
          </p:pic>
          <p:pic>
            <p:nvPicPr>
              <p:cNvPr id="5" name="Picture 4">
                <a:extLst>
                  <a:ext uri="{FF2B5EF4-FFF2-40B4-BE49-F238E27FC236}">
                    <a16:creationId xmlns:a16="http://schemas.microsoft.com/office/drawing/2014/main" id="{089AF949-3396-F8C0-963C-F82C9CAF6F24}"/>
                  </a:ext>
                </a:extLst>
              </p:cNvPr>
              <p:cNvPicPr>
                <a:picLocks noChangeAspect="1"/>
              </p:cNvPicPr>
              <p:nvPr/>
            </p:nvPicPr>
            <p:blipFill>
              <a:blip r:embed="rId3"/>
              <a:stretch>
                <a:fillRect/>
              </a:stretch>
            </p:blipFill>
            <p:spPr>
              <a:xfrm>
                <a:off x="0" y="943896"/>
                <a:ext cx="3138594" cy="4050890"/>
              </a:xfrm>
              <a:prstGeom prst="rect">
                <a:avLst/>
              </a:prstGeom>
            </p:spPr>
          </p:pic>
          <p:pic>
            <p:nvPicPr>
              <p:cNvPr id="9" name="Picture 8">
                <a:extLst>
                  <a:ext uri="{FF2B5EF4-FFF2-40B4-BE49-F238E27FC236}">
                    <a16:creationId xmlns:a16="http://schemas.microsoft.com/office/drawing/2014/main" id="{010FCFE5-E411-AEDA-7182-E01FABC5732F}"/>
                  </a:ext>
                </a:extLst>
              </p:cNvPr>
              <p:cNvPicPr>
                <a:picLocks noChangeAspect="1"/>
              </p:cNvPicPr>
              <p:nvPr/>
            </p:nvPicPr>
            <p:blipFill>
              <a:blip r:embed="rId4"/>
              <a:stretch>
                <a:fillRect/>
              </a:stretch>
            </p:blipFill>
            <p:spPr>
              <a:xfrm>
                <a:off x="9856626" y="943896"/>
                <a:ext cx="3138594" cy="4050890"/>
              </a:xfrm>
              <a:prstGeom prst="rect">
                <a:avLst/>
              </a:prstGeom>
            </p:spPr>
          </p:pic>
          <p:pic>
            <p:nvPicPr>
              <p:cNvPr id="11" name="Picture 10">
                <a:extLst>
                  <a:ext uri="{FF2B5EF4-FFF2-40B4-BE49-F238E27FC236}">
                    <a16:creationId xmlns:a16="http://schemas.microsoft.com/office/drawing/2014/main" id="{AC4EB4B4-2E52-E15E-F687-3A1C047D178C}"/>
                  </a:ext>
                </a:extLst>
              </p:cNvPr>
              <p:cNvPicPr>
                <a:picLocks noChangeAspect="1"/>
              </p:cNvPicPr>
              <p:nvPr/>
            </p:nvPicPr>
            <p:blipFill>
              <a:blip r:embed="rId5"/>
              <a:stretch>
                <a:fillRect/>
              </a:stretch>
            </p:blipFill>
            <p:spPr>
              <a:xfrm>
                <a:off x="13257882" y="943896"/>
                <a:ext cx="3138594" cy="4050890"/>
              </a:xfrm>
              <a:prstGeom prst="rect">
                <a:avLst/>
              </a:prstGeom>
            </p:spPr>
          </p:pic>
        </p:grpSp>
        <p:pic>
          <p:nvPicPr>
            <p:cNvPr id="2" name="Picture 1">
              <a:extLst>
                <a:ext uri="{FF2B5EF4-FFF2-40B4-BE49-F238E27FC236}">
                  <a16:creationId xmlns:a16="http://schemas.microsoft.com/office/drawing/2014/main" id="{B1269D4B-146F-F217-95F4-C5EB0D996D4D}"/>
                </a:ext>
              </a:extLst>
            </p:cNvPr>
            <p:cNvPicPr>
              <a:picLocks noChangeAspect="1"/>
            </p:cNvPicPr>
            <p:nvPr/>
          </p:nvPicPr>
          <p:blipFill>
            <a:blip r:embed="rId6"/>
            <a:stretch>
              <a:fillRect/>
            </a:stretch>
          </p:blipFill>
          <p:spPr>
            <a:xfrm>
              <a:off x="3227686" y="1584960"/>
              <a:ext cx="3138594" cy="4050890"/>
            </a:xfrm>
            <a:prstGeom prst="rect">
              <a:avLst/>
            </a:prstGeom>
          </p:spPr>
        </p:pic>
      </p:grpSp>
      <p:sp>
        <p:nvSpPr>
          <p:cNvPr id="14" name="Oval 13">
            <a:extLst>
              <a:ext uri="{FF2B5EF4-FFF2-40B4-BE49-F238E27FC236}">
                <a16:creationId xmlns:a16="http://schemas.microsoft.com/office/drawing/2014/main" id="{FDE36D39-7149-9DB2-C666-A873FEC9EFB0}"/>
              </a:ext>
            </a:extLst>
          </p:cNvPr>
          <p:cNvSpPr/>
          <p:nvPr/>
        </p:nvSpPr>
        <p:spPr>
          <a:xfrm>
            <a:off x="-1249680" y="5410200"/>
            <a:ext cx="14386560" cy="1914094"/>
          </a:xfrm>
          <a:prstGeom prst="ellipse">
            <a:avLst/>
          </a:prstGeom>
          <a:solidFill>
            <a:schemeClr val="tx2">
              <a:lumMod val="10000"/>
              <a:lumOff val="90000"/>
            </a:schemeClr>
          </a:solidFill>
          <a:ln>
            <a:noFill/>
          </a:ln>
        </p:spPr>
        <p:style>
          <a:lnRef idx="2">
            <a:schemeClr val="dk1"/>
          </a:lnRef>
          <a:fillRef idx="1">
            <a:schemeClr val="lt1"/>
          </a:fillRef>
          <a:effectRef idx="0">
            <a:schemeClr val="dk1"/>
          </a:effectRef>
          <a:fontRef idx="minor">
            <a:schemeClr val="dk1"/>
          </a:fontRef>
        </p:style>
        <p:txBody>
          <a:bodyPr rtlCol="0" anchor="ctr"/>
          <a:lstStyle/>
          <a:p>
            <a:endParaRPr lang="fr-FR" sz="4800" dirty="0"/>
          </a:p>
          <a:p>
            <a:endParaRPr lang="fr-FR" sz="4800" dirty="0"/>
          </a:p>
        </p:txBody>
      </p:sp>
      <p:sp>
        <p:nvSpPr>
          <p:cNvPr id="17" name="Rectangle 16">
            <a:extLst>
              <a:ext uri="{FF2B5EF4-FFF2-40B4-BE49-F238E27FC236}">
                <a16:creationId xmlns:a16="http://schemas.microsoft.com/office/drawing/2014/main" id="{0B436F3F-AA55-E531-EA01-8202969DF0BA}"/>
              </a:ext>
            </a:extLst>
          </p:cNvPr>
          <p:cNvSpPr/>
          <p:nvPr/>
        </p:nvSpPr>
        <p:spPr>
          <a:xfrm>
            <a:off x="3392131" y="1222149"/>
            <a:ext cx="8799869" cy="4736691"/>
          </a:xfrm>
          <a:prstGeom prst="rect">
            <a:avLst/>
          </a:prstGeom>
          <a:gradFill>
            <a:gsLst>
              <a:gs pos="0">
                <a:schemeClr val="tx2">
                  <a:lumMod val="10000"/>
                  <a:lumOff val="90000"/>
                </a:schemeClr>
              </a:gs>
              <a:gs pos="100000">
                <a:schemeClr val="bg1">
                  <a:alpha val="23000"/>
                </a:schemeClr>
              </a:gs>
              <a:gs pos="100000">
                <a:schemeClr val="bg2"/>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fr-FR" sz="3600" dirty="0">
              <a:solidFill>
                <a:schemeClr val="tx1"/>
              </a:solidFill>
              <a:latin typeface="Aharoni" panose="02010803020104030203" pitchFamily="2" charset="-79"/>
              <a:cs typeface="Aharoni" panose="02010803020104030203" pitchFamily="2" charset="-79"/>
            </a:endParaRPr>
          </a:p>
          <a:p>
            <a:endParaRPr lang="fr-FR" sz="3600" dirty="0">
              <a:solidFill>
                <a:schemeClr val="tx1"/>
              </a:solidFill>
              <a:latin typeface="Aharoni" panose="02010803020104030203" pitchFamily="2" charset="-79"/>
              <a:cs typeface="Aharoni" panose="02010803020104030203" pitchFamily="2" charset="-79"/>
            </a:endParaRPr>
          </a:p>
          <a:p>
            <a:endParaRPr lang="fr-FR" sz="3600" dirty="0">
              <a:solidFill>
                <a:schemeClr val="tx1"/>
              </a:solidFill>
              <a:latin typeface="Aharoni" panose="02010803020104030203" pitchFamily="2" charset="-79"/>
              <a:cs typeface="Aharoni" panose="02010803020104030203" pitchFamily="2" charset="-79"/>
            </a:endParaRPr>
          </a:p>
          <a:p>
            <a:endParaRPr lang="fr-FR" sz="3600" dirty="0">
              <a:solidFill>
                <a:schemeClr val="tx1"/>
              </a:solidFill>
              <a:latin typeface="Aharoni" panose="02010803020104030203" pitchFamily="2" charset="-79"/>
              <a:cs typeface="Aharoni" panose="02010803020104030203" pitchFamily="2" charset="-79"/>
            </a:endParaRPr>
          </a:p>
          <a:p>
            <a:endParaRPr lang="fr-FR" sz="3600" dirty="0">
              <a:solidFill>
                <a:schemeClr val="tx1"/>
              </a:solidFill>
              <a:latin typeface="Aharoni" panose="02010803020104030203" pitchFamily="2" charset="-79"/>
              <a:cs typeface="Aharoni" panose="02010803020104030203" pitchFamily="2" charset="-79"/>
            </a:endParaRPr>
          </a:p>
          <a:p>
            <a:endParaRPr lang="fr-FR" sz="3600" dirty="0">
              <a:solidFill>
                <a:schemeClr val="tx1"/>
              </a:solidFill>
              <a:latin typeface="Aharoni" panose="02010803020104030203" pitchFamily="2" charset="-79"/>
              <a:cs typeface="Aharoni" panose="02010803020104030203" pitchFamily="2" charset="-79"/>
            </a:endParaRPr>
          </a:p>
          <a:p>
            <a:r>
              <a:rPr lang="fr-FR" sz="3600" dirty="0" err="1">
                <a:solidFill>
                  <a:schemeClr val="tx1"/>
                </a:solidFill>
                <a:latin typeface="Aharoni" panose="02010803020104030203" pitchFamily="2" charset="-79"/>
                <a:cs typeface="Aharoni" panose="02010803020104030203" pitchFamily="2" charset="-79"/>
              </a:rPr>
              <a:t>Assewer</a:t>
            </a:r>
            <a:r>
              <a:rPr lang="fr-FR" sz="3600" dirty="0">
                <a:solidFill>
                  <a:schemeClr val="tx1"/>
                </a:solidFill>
                <a:latin typeface="Aharoni" panose="02010803020104030203" pitchFamily="2" charset="-79"/>
                <a:cs typeface="Aharoni" panose="02010803020104030203" pitchFamily="2" charset="-79"/>
              </a:rPr>
              <a:t> </a:t>
            </a:r>
            <a:r>
              <a:rPr lang="fr-FR" sz="3600" dirty="0" err="1">
                <a:solidFill>
                  <a:schemeClr val="tx1"/>
                </a:solidFill>
                <a:latin typeface="Aharoni" panose="02010803020104030203" pitchFamily="2" charset="-79"/>
                <a:cs typeface="Aharoni" panose="02010803020104030203" pitchFamily="2" charset="-79"/>
              </a:rPr>
              <a:t>Mezghenni</a:t>
            </a:r>
            <a:endParaRPr lang="fr-FR" sz="3600" dirty="0">
              <a:solidFill>
                <a:schemeClr val="tx1"/>
              </a:solidFill>
              <a:latin typeface="Aharoni" panose="02010803020104030203" pitchFamily="2" charset="-79"/>
              <a:cs typeface="Aharoni" panose="02010803020104030203" pitchFamily="2" charset="-79"/>
            </a:endParaRPr>
          </a:p>
          <a:p>
            <a:r>
              <a:rPr lang="fr-FR" sz="2400" dirty="0">
                <a:solidFill>
                  <a:schemeClr val="tx1"/>
                </a:solidFill>
                <a:cs typeface="Aharoni" panose="02010803020104030203" pitchFamily="2" charset="-79"/>
              </a:rPr>
              <a:t>     Business Analytics and Finance Junior </a:t>
            </a:r>
            <a:r>
              <a:rPr lang="fr-FR" sz="2400" dirty="0" err="1">
                <a:solidFill>
                  <a:schemeClr val="tx1"/>
                </a:solidFill>
                <a:cs typeface="Aharoni" panose="02010803020104030203" pitchFamily="2" charset="-79"/>
              </a:rPr>
              <a:t>Student</a:t>
            </a:r>
            <a:r>
              <a:rPr lang="fr-FR" sz="2400" dirty="0">
                <a:solidFill>
                  <a:schemeClr val="tx1"/>
                </a:solidFill>
                <a:cs typeface="Aharoni" panose="02010803020104030203" pitchFamily="2" charset="-79"/>
              </a:rPr>
              <a:t>   </a:t>
            </a:r>
          </a:p>
          <a:p>
            <a:endParaRPr lang="fr-FR" sz="3600" dirty="0">
              <a:solidFill>
                <a:schemeClr val="tx1"/>
              </a:solidFill>
              <a:latin typeface="Aharoni" panose="02010803020104030203" pitchFamily="2" charset="-79"/>
              <a:cs typeface="Aharoni" panose="02010803020104030203" pitchFamily="2" charset="-79"/>
            </a:endParaRPr>
          </a:p>
          <a:p>
            <a:pPr algn="ctr"/>
            <a:endParaRPr lang="fr-FR" dirty="0">
              <a:solidFill>
                <a:schemeClr val="tx1"/>
              </a:solidFill>
            </a:endParaRPr>
          </a:p>
          <a:p>
            <a:pPr algn="ctr"/>
            <a:endParaRPr lang="fr-FR" dirty="0">
              <a:solidFill>
                <a:schemeClr val="tx1"/>
              </a:solidFill>
            </a:endParaRPr>
          </a:p>
          <a:p>
            <a:pPr algn="ctr"/>
            <a:endParaRPr lang="fr-FR" dirty="0">
              <a:solidFill>
                <a:schemeClr val="tx1"/>
              </a:solidFill>
            </a:endParaRPr>
          </a:p>
          <a:p>
            <a:pPr algn="ctr"/>
            <a:endParaRPr lang="fr-FR" dirty="0">
              <a:solidFill>
                <a:schemeClr val="tx1"/>
              </a:solidFill>
            </a:endParaRPr>
          </a:p>
          <a:p>
            <a:pPr algn="ctr"/>
            <a:endParaRPr lang="fr-FR" dirty="0">
              <a:solidFill>
                <a:schemeClr val="tx1"/>
              </a:solidFill>
            </a:endParaRPr>
          </a:p>
          <a:p>
            <a:pPr algn="ctr"/>
            <a:endParaRPr lang="fr-FR" dirty="0">
              <a:solidFill>
                <a:schemeClr val="tx1"/>
              </a:solidFill>
            </a:endParaRPr>
          </a:p>
          <a:p>
            <a:pPr algn="ctr"/>
            <a:endParaRPr lang="fr-FR" dirty="0">
              <a:solidFill>
                <a:schemeClr val="tx1"/>
              </a:solidFill>
            </a:endParaRPr>
          </a:p>
          <a:p>
            <a:pPr algn="ctr"/>
            <a:endParaRPr lang="fr-FR" dirty="0">
              <a:solidFill>
                <a:schemeClr val="tx1"/>
              </a:solidFill>
            </a:endParaRPr>
          </a:p>
          <a:p>
            <a:pPr algn="ctr"/>
            <a:endParaRPr lang="fr-FR" dirty="0">
              <a:solidFill>
                <a:schemeClr val="tx1"/>
              </a:solidFill>
            </a:endParaRPr>
          </a:p>
          <a:p>
            <a:pPr algn="ctr"/>
            <a:endParaRPr lang="fr-FR" dirty="0">
              <a:solidFill>
                <a:schemeClr val="tx1"/>
              </a:solidFill>
            </a:endParaRPr>
          </a:p>
          <a:p>
            <a:pPr algn="ctr"/>
            <a:endParaRPr lang="fr-FR" dirty="0">
              <a:solidFill>
                <a:schemeClr val="tx1"/>
              </a:solidFill>
            </a:endParaRPr>
          </a:p>
          <a:p>
            <a:pPr algn="ctr"/>
            <a:endParaRPr lang="fr-FR" dirty="0">
              <a:solidFill>
                <a:schemeClr val="tx1"/>
              </a:solidFill>
            </a:endParaRPr>
          </a:p>
        </p:txBody>
      </p:sp>
      <p:grpSp>
        <p:nvGrpSpPr>
          <p:cNvPr id="13" name="Group 12">
            <a:extLst>
              <a:ext uri="{FF2B5EF4-FFF2-40B4-BE49-F238E27FC236}">
                <a16:creationId xmlns:a16="http://schemas.microsoft.com/office/drawing/2014/main" id="{3DB6E119-BC3A-AC79-37AE-B1DA14533951}"/>
              </a:ext>
            </a:extLst>
          </p:cNvPr>
          <p:cNvGrpSpPr/>
          <p:nvPr/>
        </p:nvGrpSpPr>
        <p:grpSpPr>
          <a:xfrm>
            <a:off x="-1992923" y="-388619"/>
            <a:ext cx="17068800" cy="1914094"/>
            <a:chOff x="-1992923" y="-388619"/>
            <a:chExt cx="17068800" cy="1914094"/>
          </a:xfrm>
        </p:grpSpPr>
        <p:sp>
          <p:nvSpPr>
            <p:cNvPr id="15" name="Oval 14">
              <a:extLst>
                <a:ext uri="{FF2B5EF4-FFF2-40B4-BE49-F238E27FC236}">
                  <a16:creationId xmlns:a16="http://schemas.microsoft.com/office/drawing/2014/main" id="{4A565BFF-F7E2-0C94-CA09-D075D142C7D2}"/>
                </a:ext>
              </a:extLst>
            </p:cNvPr>
            <p:cNvSpPr/>
            <p:nvPr/>
          </p:nvSpPr>
          <p:spPr>
            <a:xfrm>
              <a:off x="-1992923" y="-388619"/>
              <a:ext cx="17068800" cy="1914094"/>
            </a:xfrm>
            <a:prstGeom prst="ellipse">
              <a:avLst/>
            </a:prstGeom>
            <a:solidFill>
              <a:schemeClr val="tx2">
                <a:lumMod val="10000"/>
                <a:lumOff val="90000"/>
              </a:schemeClr>
            </a:solidFill>
            <a:ln>
              <a:noFill/>
            </a:ln>
          </p:spPr>
          <p:style>
            <a:lnRef idx="2">
              <a:schemeClr val="dk1"/>
            </a:lnRef>
            <a:fillRef idx="1">
              <a:schemeClr val="lt1"/>
            </a:fillRef>
            <a:effectRef idx="0">
              <a:schemeClr val="dk1"/>
            </a:effectRef>
            <a:fontRef idx="minor">
              <a:schemeClr val="dk1"/>
            </a:fontRef>
          </p:style>
          <p:txBody>
            <a:bodyPr rtlCol="0" anchor="ctr"/>
            <a:lstStyle/>
            <a:p>
              <a:endParaRPr lang="fr-FR" sz="4800" dirty="0"/>
            </a:p>
            <a:p>
              <a:endParaRPr lang="fr-FR" sz="4800" dirty="0"/>
            </a:p>
          </p:txBody>
        </p:sp>
        <p:sp>
          <p:nvSpPr>
            <p:cNvPr id="16" name="TextBox 15">
              <a:extLst>
                <a:ext uri="{FF2B5EF4-FFF2-40B4-BE49-F238E27FC236}">
                  <a16:creationId xmlns:a16="http://schemas.microsoft.com/office/drawing/2014/main" id="{0EFB6A83-A307-E794-EE5E-B5FA02C0F8D7}"/>
                </a:ext>
              </a:extLst>
            </p:cNvPr>
            <p:cNvSpPr txBox="1"/>
            <p:nvPr/>
          </p:nvSpPr>
          <p:spPr>
            <a:xfrm>
              <a:off x="3734073" y="391328"/>
              <a:ext cx="5614807" cy="1015663"/>
            </a:xfrm>
            <a:prstGeom prst="rect">
              <a:avLst/>
            </a:prstGeom>
            <a:noFill/>
          </p:spPr>
          <p:txBody>
            <a:bodyPr wrap="none" rtlCol="0">
              <a:spAutoFit/>
            </a:bodyPr>
            <a:lstStyle/>
            <a:p>
              <a:r>
                <a:rPr lang="fr-FR" sz="6000" b="1" dirty="0"/>
                <a:t>PRESENTED BY </a:t>
              </a:r>
            </a:p>
          </p:txBody>
        </p:sp>
      </p:grpSp>
    </p:spTree>
    <p:extLst>
      <p:ext uri="{BB962C8B-B14F-4D97-AF65-F5344CB8AC3E}">
        <p14:creationId xmlns:p14="http://schemas.microsoft.com/office/powerpoint/2010/main" val="1818265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B5F89AB8-0E4B-FDDA-1D2F-55ECE5152334}"/>
              </a:ext>
            </a:extLst>
          </p:cNvPr>
          <p:cNvSpPr/>
          <p:nvPr/>
        </p:nvSpPr>
        <p:spPr>
          <a:xfrm>
            <a:off x="2408" y="1358620"/>
            <a:ext cx="2142488" cy="2137723"/>
          </a:xfrm>
          <a:prstGeom prst="roundRect">
            <a:avLst>
              <a:gd name="adj" fmla="val 10000"/>
            </a:avLst>
          </a:prstGeom>
          <a:blipFill rotWithShape="1">
            <a:blip r:embed="rId2"/>
            <a:srcRect/>
            <a:stretch>
              <a:fillRect l="-34000" r="-34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sp>
        <p:nvSpPr>
          <p:cNvPr id="12" name="Freeform: Shape 11">
            <a:hlinkHover r:id="rId3" action="ppaction://hlinksldjump"/>
            <a:extLst>
              <a:ext uri="{FF2B5EF4-FFF2-40B4-BE49-F238E27FC236}">
                <a16:creationId xmlns:a16="http://schemas.microsoft.com/office/drawing/2014/main" id="{97CFD5CD-C7DE-CDDC-0C02-340D6DBFCA27}"/>
              </a:ext>
            </a:extLst>
          </p:cNvPr>
          <p:cNvSpPr/>
          <p:nvPr/>
        </p:nvSpPr>
        <p:spPr>
          <a:xfrm>
            <a:off x="21940" y="2413015"/>
            <a:ext cx="2142488" cy="4238156"/>
          </a:xfrm>
          <a:custGeom>
            <a:avLst/>
            <a:gdLst>
              <a:gd name="connsiteX0" fmla="*/ 0 w 2142488"/>
              <a:gd name="connsiteY0" fmla="*/ 213772 h 2137723"/>
              <a:gd name="connsiteX1" fmla="*/ 213772 w 2142488"/>
              <a:gd name="connsiteY1" fmla="*/ 0 h 2137723"/>
              <a:gd name="connsiteX2" fmla="*/ 1928716 w 2142488"/>
              <a:gd name="connsiteY2" fmla="*/ 0 h 2137723"/>
              <a:gd name="connsiteX3" fmla="*/ 2142488 w 2142488"/>
              <a:gd name="connsiteY3" fmla="*/ 213772 h 2137723"/>
              <a:gd name="connsiteX4" fmla="*/ 2142488 w 2142488"/>
              <a:gd name="connsiteY4" fmla="*/ 1923951 h 2137723"/>
              <a:gd name="connsiteX5" fmla="*/ 1928716 w 2142488"/>
              <a:gd name="connsiteY5" fmla="*/ 2137723 h 2137723"/>
              <a:gd name="connsiteX6" fmla="*/ 213772 w 2142488"/>
              <a:gd name="connsiteY6" fmla="*/ 2137723 h 2137723"/>
              <a:gd name="connsiteX7" fmla="*/ 0 w 2142488"/>
              <a:gd name="connsiteY7" fmla="*/ 1923951 h 2137723"/>
              <a:gd name="connsiteX8" fmla="*/ 0 w 2142488"/>
              <a:gd name="connsiteY8" fmla="*/ 213772 h 2137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2488" h="2137723">
                <a:moveTo>
                  <a:pt x="0" y="213772"/>
                </a:moveTo>
                <a:cubicBezTo>
                  <a:pt x="0" y="95709"/>
                  <a:pt x="95709" y="0"/>
                  <a:pt x="213772" y="0"/>
                </a:cubicBezTo>
                <a:lnTo>
                  <a:pt x="1928716" y="0"/>
                </a:lnTo>
                <a:cubicBezTo>
                  <a:pt x="2046779" y="0"/>
                  <a:pt x="2142488" y="95709"/>
                  <a:pt x="2142488" y="213772"/>
                </a:cubicBezTo>
                <a:lnTo>
                  <a:pt x="2142488" y="1923951"/>
                </a:lnTo>
                <a:cubicBezTo>
                  <a:pt x="2142488" y="2042014"/>
                  <a:pt x="2046779" y="2137723"/>
                  <a:pt x="1928716" y="2137723"/>
                </a:cubicBezTo>
                <a:lnTo>
                  <a:pt x="213772" y="2137723"/>
                </a:lnTo>
                <a:cubicBezTo>
                  <a:pt x="95709" y="2137723"/>
                  <a:pt x="0" y="2042014"/>
                  <a:pt x="0" y="1923951"/>
                </a:cubicBezTo>
                <a:lnTo>
                  <a:pt x="0" y="213772"/>
                </a:lnTo>
                <a:close/>
              </a:path>
            </a:pathLst>
          </a:custGeom>
          <a:solidFill>
            <a:schemeClr val="tx2">
              <a:lumMod val="50000"/>
              <a:lumOff val="50000"/>
            </a:schemeClr>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7382" tIns="127382" rIns="127382" bIns="127382" numCol="1" spcCol="1270" anchor="ctr" anchorCtr="0">
            <a:noAutofit/>
          </a:bodyPr>
          <a:lstStyle/>
          <a:p>
            <a:pPr marL="0" lvl="0" indent="0" defTabSz="755650">
              <a:lnSpc>
                <a:spcPct val="90000"/>
              </a:lnSpc>
              <a:spcBef>
                <a:spcPct val="0"/>
              </a:spcBef>
              <a:spcAft>
                <a:spcPct val="35000"/>
              </a:spcAft>
              <a:buNone/>
            </a:pPr>
            <a:r>
              <a:rPr lang="fr-FR" sz="1050" b="1" kern="1200" dirty="0"/>
              <a:t>LOSS AVERSION </a:t>
            </a:r>
          </a:p>
          <a:p>
            <a:pPr marL="0" lvl="0" indent="0" defTabSz="755650">
              <a:lnSpc>
                <a:spcPct val="90000"/>
              </a:lnSpc>
              <a:spcBef>
                <a:spcPct val="0"/>
              </a:spcBef>
              <a:spcAft>
                <a:spcPct val="35000"/>
              </a:spcAft>
              <a:buNone/>
            </a:pPr>
            <a:endParaRPr lang="fr-FR" sz="1050" b="1" dirty="0"/>
          </a:p>
          <a:p>
            <a:pPr marL="0" lvl="0" indent="0" defTabSz="755650">
              <a:lnSpc>
                <a:spcPct val="90000"/>
              </a:lnSpc>
              <a:spcBef>
                <a:spcPct val="0"/>
              </a:spcBef>
              <a:spcAft>
                <a:spcPct val="35000"/>
              </a:spcAft>
              <a:buNone/>
            </a:pPr>
            <a:endParaRPr lang="fr-FR" sz="1050" b="1" kern="1200" dirty="0"/>
          </a:p>
          <a:p>
            <a:pPr marL="0" lvl="0" indent="0" defTabSz="755650">
              <a:lnSpc>
                <a:spcPct val="90000"/>
              </a:lnSpc>
              <a:spcBef>
                <a:spcPct val="0"/>
              </a:spcBef>
              <a:spcAft>
                <a:spcPct val="35000"/>
              </a:spcAft>
              <a:buNone/>
            </a:pPr>
            <a:endParaRPr lang="fr-FR" sz="1050" b="1" dirty="0"/>
          </a:p>
          <a:p>
            <a:pPr marL="0" lvl="0" indent="0" defTabSz="755650">
              <a:lnSpc>
                <a:spcPct val="90000"/>
              </a:lnSpc>
              <a:spcBef>
                <a:spcPct val="0"/>
              </a:spcBef>
              <a:spcAft>
                <a:spcPct val="35000"/>
              </a:spcAft>
              <a:buNone/>
            </a:pPr>
            <a:endParaRPr lang="fr-FR" sz="1050" b="1" kern="1200" dirty="0"/>
          </a:p>
          <a:p>
            <a:pPr marL="0" lvl="0" indent="0" defTabSz="755650">
              <a:lnSpc>
                <a:spcPct val="90000"/>
              </a:lnSpc>
              <a:spcBef>
                <a:spcPct val="0"/>
              </a:spcBef>
              <a:spcAft>
                <a:spcPct val="35000"/>
              </a:spcAft>
              <a:buNone/>
            </a:pPr>
            <a:endParaRPr lang="fr-FR" sz="1050" b="1" dirty="0"/>
          </a:p>
          <a:p>
            <a:pPr marL="0" lvl="0" indent="0" defTabSz="755650">
              <a:lnSpc>
                <a:spcPct val="90000"/>
              </a:lnSpc>
              <a:spcBef>
                <a:spcPct val="0"/>
              </a:spcBef>
              <a:spcAft>
                <a:spcPct val="35000"/>
              </a:spcAft>
              <a:buNone/>
            </a:pPr>
            <a:endParaRPr lang="fr-FR" sz="1050" b="1" kern="1200" dirty="0"/>
          </a:p>
          <a:p>
            <a:pPr marL="0" lvl="0" indent="0" defTabSz="755650">
              <a:lnSpc>
                <a:spcPct val="90000"/>
              </a:lnSpc>
              <a:spcBef>
                <a:spcPct val="0"/>
              </a:spcBef>
              <a:spcAft>
                <a:spcPct val="35000"/>
              </a:spcAft>
              <a:buNone/>
            </a:pPr>
            <a:endParaRPr lang="fr-FR" sz="1050" b="1" dirty="0"/>
          </a:p>
          <a:p>
            <a:pPr marL="0" lvl="0" indent="0" defTabSz="755650">
              <a:lnSpc>
                <a:spcPct val="90000"/>
              </a:lnSpc>
              <a:spcBef>
                <a:spcPct val="0"/>
              </a:spcBef>
              <a:spcAft>
                <a:spcPct val="35000"/>
              </a:spcAft>
              <a:buNone/>
            </a:pPr>
            <a:endParaRPr lang="fr-FR" sz="1050" b="1" kern="1200" dirty="0"/>
          </a:p>
          <a:p>
            <a:pPr marL="0" lvl="0" indent="0" defTabSz="755650">
              <a:lnSpc>
                <a:spcPct val="90000"/>
              </a:lnSpc>
              <a:spcBef>
                <a:spcPct val="0"/>
              </a:spcBef>
              <a:spcAft>
                <a:spcPct val="35000"/>
              </a:spcAft>
              <a:buNone/>
            </a:pPr>
            <a:endParaRPr lang="fr-FR" sz="1050" b="1" dirty="0"/>
          </a:p>
          <a:p>
            <a:pPr marL="0" lvl="0" indent="0" defTabSz="755650">
              <a:lnSpc>
                <a:spcPct val="90000"/>
              </a:lnSpc>
              <a:spcBef>
                <a:spcPct val="0"/>
              </a:spcBef>
              <a:spcAft>
                <a:spcPct val="35000"/>
              </a:spcAft>
              <a:buNone/>
            </a:pPr>
            <a:endParaRPr lang="fr-FR" sz="1050" b="1" kern="1200" dirty="0"/>
          </a:p>
          <a:p>
            <a:pPr marL="0" lvl="0" indent="0" defTabSz="755650">
              <a:lnSpc>
                <a:spcPct val="90000"/>
              </a:lnSpc>
              <a:spcBef>
                <a:spcPct val="0"/>
              </a:spcBef>
              <a:spcAft>
                <a:spcPct val="35000"/>
              </a:spcAft>
              <a:buNone/>
            </a:pPr>
            <a:endParaRPr lang="fr-FR" sz="1050" b="1" dirty="0"/>
          </a:p>
          <a:p>
            <a:pPr marL="0" lvl="0" indent="0" defTabSz="755650">
              <a:lnSpc>
                <a:spcPct val="90000"/>
              </a:lnSpc>
              <a:spcBef>
                <a:spcPct val="0"/>
              </a:spcBef>
              <a:spcAft>
                <a:spcPct val="35000"/>
              </a:spcAft>
              <a:buNone/>
            </a:pPr>
            <a:endParaRPr lang="fr-FR" sz="1050" b="1" kern="1200" dirty="0"/>
          </a:p>
          <a:p>
            <a:pPr marL="0" lvl="0" indent="0" defTabSz="755650">
              <a:lnSpc>
                <a:spcPct val="90000"/>
              </a:lnSpc>
              <a:spcBef>
                <a:spcPct val="0"/>
              </a:spcBef>
              <a:spcAft>
                <a:spcPct val="35000"/>
              </a:spcAft>
              <a:buNone/>
            </a:pPr>
            <a:endParaRPr lang="fr-FR" sz="1050" b="1" dirty="0"/>
          </a:p>
          <a:p>
            <a:pPr marL="0" lvl="0" indent="0" defTabSz="755650">
              <a:lnSpc>
                <a:spcPct val="90000"/>
              </a:lnSpc>
              <a:spcBef>
                <a:spcPct val="0"/>
              </a:spcBef>
              <a:spcAft>
                <a:spcPct val="35000"/>
              </a:spcAft>
              <a:buNone/>
            </a:pPr>
            <a:endParaRPr lang="fr-FR" sz="1050" b="1" kern="1200" dirty="0"/>
          </a:p>
          <a:p>
            <a:pPr marL="0" lvl="0" indent="0" defTabSz="755650">
              <a:lnSpc>
                <a:spcPct val="90000"/>
              </a:lnSpc>
              <a:spcBef>
                <a:spcPct val="0"/>
              </a:spcBef>
              <a:spcAft>
                <a:spcPct val="35000"/>
              </a:spcAft>
              <a:buNone/>
            </a:pPr>
            <a:endParaRPr lang="fr-FR" sz="1050" b="1" dirty="0"/>
          </a:p>
          <a:p>
            <a:pPr marL="0" lvl="0" indent="0" defTabSz="755650">
              <a:lnSpc>
                <a:spcPct val="90000"/>
              </a:lnSpc>
              <a:spcBef>
                <a:spcPct val="0"/>
              </a:spcBef>
              <a:spcAft>
                <a:spcPct val="35000"/>
              </a:spcAft>
              <a:buNone/>
            </a:pPr>
            <a:endParaRPr lang="fr-FR" sz="1050" b="1" kern="1200" dirty="0"/>
          </a:p>
          <a:p>
            <a:pPr marL="0" lvl="0" indent="0" defTabSz="755650">
              <a:lnSpc>
                <a:spcPct val="90000"/>
              </a:lnSpc>
              <a:spcBef>
                <a:spcPct val="0"/>
              </a:spcBef>
              <a:spcAft>
                <a:spcPct val="35000"/>
              </a:spcAft>
              <a:buNone/>
            </a:pPr>
            <a:endParaRPr lang="fr-FR" sz="1050" b="1" dirty="0"/>
          </a:p>
          <a:p>
            <a:pPr marL="0" lvl="0" indent="0" defTabSz="755650">
              <a:lnSpc>
                <a:spcPct val="90000"/>
              </a:lnSpc>
              <a:spcBef>
                <a:spcPct val="0"/>
              </a:spcBef>
              <a:spcAft>
                <a:spcPct val="35000"/>
              </a:spcAft>
              <a:buNone/>
            </a:pPr>
            <a:endParaRPr lang="fr-FR" sz="1050" b="1" kern="1200" dirty="0"/>
          </a:p>
        </p:txBody>
      </p:sp>
      <p:sp>
        <p:nvSpPr>
          <p:cNvPr id="13" name="Freeform: Shape 12">
            <a:extLst>
              <a:ext uri="{FF2B5EF4-FFF2-40B4-BE49-F238E27FC236}">
                <a16:creationId xmlns:a16="http://schemas.microsoft.com/office/drawing/2014/main" id="{8CB49C41-8AEE-E4F3-1C89-AD977D9086CF}"/>
              </a:ext>
            </a:extLst>
          </p:cNvPr>
          <p:cNvSpPr/>
          <p:nvPr/>
        </p:nvSpPr>
        <p:spPr>
          <a:xfrm>
            <a:off x="2557587" y="2170076"/>
            <a:ext cx="412690" cy="514810"/>
          </a:xfrm>
          <a:custGeom>
            <a:avLst/>
            <a:gdLst>
              <a:gd name="connsiteX0" fmla="*/ 0 w 412690"/>
              <a:gd name="connsiteY0" fmla="*/ 102962 h 514810"/>
              <a:gd name="connsiteX1" fmla="*/ 206345 w 412690"/>
              <a:gd name="connsiteY1" fmla="*/ 102962 h 514810"/>
              <a:gd name="connsiteX2" fmla="*/ 206345 w 412690"/>
              <a:gd name="connsiteY2" fmla="*/ 0 h 514810"/>
              <a:gd name="connsiteX3" fmla="*/ 412690 w 412690"/>
              <a:gd name="connsiteY3" fmla="*/ 257405 h 514810"/>
              <a:gd name="connsiteX4" fmla="*/ 206345 w 412690"/>
              <a:gd name="connsiteY4" fmla="*/ 514810 h 514810"/>
              <a:gd name="connsiteX5" fmla="*/ 206345 w 412690"/>
              <a:gd name="connsiteY5" fmla="*/ 411848 h 514810"/>
              <a:gd name="connsiteX6" fmla="*/ 0 w 412690"/>
              <a:gd name="connsiteY6" fmla="*/ 411848 h 514810"/>
              <a:gd name="connsiteX7" fmla="*/ 0 w 412690"/>
              <a:gd name="connsiteY7" fmla="*/ 102962 h 51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2690" h="514810">
                <a:moveTo>
                  <a:pt x="0" y="102962"/>
                </a:moveTo>
                <a:lnTo>
                  <a:pt x="206345" y="102962"/>
                </a:lnTo>
                <a:lnTo>
                  <a:pt x="206345" y="0"/>
                </a:lnTo>
                <a:lnTo>
                  <a:pt x="412690" y="257405"/>
                </a:lnTo>
                <a:lnTo>
                  <a:pt x="206345" y="514810"/>
                </a:lnTo>
                <a:lnTo>
                  <a:pt x="206345" y="411848"/>
                </a:lnTo>
                <a:lnTo>
                  <a:pt x="0" y="411848"/>
                </a:lnTo>
                <a:lnTo>
                  <a:pt x="0" y="102962"/>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02962" rIns="123807" bIns="102962" numCol="1" spcCol="1270" anchor="ctr" anchorCtr="0">
            <a:noAutofit/>
          </a:bodyPr>
          <a:lstStyle/>
          <a:p>
            <a:pPr marL="0" lvl="0" indent="0" algn="ctr" defTabSz="622300">
              <a:lnSpc>
                <a:spcPct val="90000"/>
              </a:lnSpc>
              <a:spcBef>
                <a:spcPct val="0"/>
              </a:spcBef>
              <a:spcAft>
                <a:spcPct val="35000"/>
              </a:spcAft>
              <a:buNone/>
            </a:pPr>
            <a:endParaRPr lang="fr-FR" sz="1400" kern="1200"/>
          </a:p>
        </p:txBody>
      </p:sp>
      <p:sp>
        <p:nvSpPr>
          <p:cNvPr id="14" name="Rectangle: Rounded Corners 13">
            <a:extLst>
              <a:ext uri="{FF2B5EF4-FFF2-40B4-BE49-F238E27FC236}">
                <a16:creationId xmlns:a16="http://schemas.microsoft.com/office/drawing/2014/main" id="{EECA46E7-A50A-20AA-2FEA-3519ED4F2616}"/>
              </a:ext>
            </a:extLst>
          </p:cNvPr>
          <p:cNvSpPr/>
          <p:nvPr/>
        </p:nvSpPr>
        <p:spPr>
          <a:xfrm>
            <a:off x="3324013" y="1358620"/>
            <a:ext cx="2142488" cy="2137723"/>
          </a:xfrm>
          <a:prstGeom prst="roundRect">
            <a:avLst>
              <a:gd name="adj" fmla="val 10000"/>
            </a:avLst>
          </a:prstGeom>
          <a:blipFill rotWithShape="1">
            <a:blip r:embed="rId4"/>
            <a:srcRect/>
            <a:stretch>
              <a:fillRect l="-34000" r="-34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sp>
        <p:nvSpPr>
          <p:cNvPr id="15" name="Freeform: Shape 14">
            <a:hlinkHover r:id="rId5" action="ppaction://hlinksldjump"/>
            <a:extLst>
              <a:ext uri="{FF2B5EF4-FFF2-40B4-BE49-F238E27FC236}">
                <a16:creationId xmlns:a16="http://schemas.microsoft.com/office/drawing/2014/main" id="{879F6C23-07C5-B526-BF50-1138E972DCE8}"/>
              </a:ext>
            </a:extLst>
          </p:cNvPr>
          <p:cNvSpPr/>
          <p:nvPr/>
        </p:nvSpPr>
        <p:spPr>
          <a:xfrm>
            <a:off x="3313744" y="1358620"/>
            <a:ext cx="2142488" cy="2162455"/>
          </a:xfrm>
          <a:custGeom>
            <a:avLst/>
            <a:gdLst>
              <a:gd name="connsiteX0" fmla="*/ 0 w 2142488"/>
              <a:gd name="connsiteY0" fmla="*/ 213772 h 2137723"/>
              <a:gd name="connsiteX1" fmla="*/ 213772 w 2142488"/>
              <a:gd name="connsiteY1" fmla="*/ 0 h 2137723"/>
              <a:gd name="connsiteX2" fmla="*/ 1928716 w 2142488"/>
              <a:gd name="connsiteY2" fmla="*/ 0 h 2137723"/>
              <a:gd name="connsiteX3" fmla="*/ 2142488 w 2142488"/>
              <a:gd name="connsiteY3" fmla="*/ 213772 h 2137723"/>
              <a:gd name="connsiteX4" fmla="*/ 2142488 w 2142488"/>
              <a:gd name="connsiteY4" fmla="*/ 1923951 h 2137723"/>
              <a:gd name="connsiteX5" fmla="*/ 1928716 w 2142488"/>
              <a:gd name="connsiteY5" fmla="*/ 2137723 h 2137723"/>
              <a:gd name="connsiteX6" fmla="*/ 213772 w 2142488"/>
              <a:gd name="connsiteY6" fmla="*/ 2137723 h 2137723"/>
              <a:gd name="connsiteX7" fmla="*/ 0 w 2142488"/>
              <a:gd name="connsiteY7" fmla="*/ 1923951 h 2137723"/>
              <a:gd name="connsiteX8" fmla="*/ 0 w 2142488"/>
              <a:gd name="connsiteY8" fmla="*/ 213772 h 2137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2488" h="2137723">
                <a:moveTo>
                  <a:pt x="0" y="213772"/>
                </a:moveTo>
                <a:cubicBezTo>
                  <a:pt x="0" y="95709"/>
                  <a:pt x="95709" y="0"/>
                  <a:pt x="213772" y="0"/>
                </a:cubicBezTo>
                <a:lnTo>
                  <a:pt x="1928716" y="0"/>
                </a:lnTo>
                <a:cubicBezTo>
                  <a:pt x="2046779" y="0"/>
                  <a:pt x="2142488" y="95709"/>
                  <a:pt x="2142488" y="213772"/>
                </a:cubicBezTo>
                <a:lnTo>
                  <a:pt x="2142488" y="1923951"/>
                </a:lnTo>
                <a:cubicBezTo>
                  <a:pt x="2142488" y="2042014"/>
                  <a:pt x="2046779" y="2137723"/>
                  <a:pt x="1928716" y="2137723"/>
                </a:cubicBezTo>
                <a:lnTo>
                  <a:pt x="213772" y="2137723"/>
                </a:lnTo>
                <a:cubicBezTo>
                  <a:pt x="95709" y="2137723"/>
                  <a:pt x="0" y="2042014"/>
                  <a:pt x="0" y="1923951"/>
                </a:cubicBezTo>
                <a:lnTo>
                  <a:pt x="0" y="213772"/>
                </a:lnTo>
                <a:close/>
              </a:path>
            </a:pathLst>
          </a:custGeom>
          <a:solidFill>
            <a:schemeClr val="tx2">
              <a:lumMod val="50000"/>
              <a:lumOff val="50000"/>
            </a:schemeClr>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7382" tIns="127382" rIns="127382" bIns="127382" numCol="1" spcCol="1270" anchor="ctr" anchorCtr="0">
            <a:noAutofit/>
          </a:bodyPr>
          <a:lstStyle/>
          <a:p>
            <a:pPr marL="0" lvl="0" indent="0" algn="ctr" defTabSz="755650">
              <a:lnSpc>
                <a:spcPct val="90000"/>
              </a:lnSpc>
              <a:spcBef>
                <a:spcPct val="0"/>
              </a:spcBef>
              <a:spcAft>
                <a:spcPct val="35000"/>
              </a:spcAft>
              <a:buNone/>
            </a:pPr>
            <a:r>
              <a:rPr lang="fr-FR" sz="1600" b="1" kern="1200" dirty="0"/>
              <a:t>OVERCONFIDENCE</a:t>
            </a:r>
          </a:p>
        </p:txBody>
      </p:sp>
      <p:sp>
        <p:nvSpPr>
          <p:cNvPr id="17" name="Rectangle: Rounded Corners 16">
            <a:extLst>
              <a:ext uri="{FF2B5EF4-FFF2-40B4-BE49-F238E27FC236}">
                <a16:creationId xmlns:a16="http://schemas.microsoft.com/office/drawing/2014/main" id="{78DCEDFB-5E9D-4607-4C12-A5A242779986}"/>
              </a:ext>
            </a:extLst>
          </p:cNvPr>
          <p:cNvSpPr/>
          <p:nvPr/>
        </p:nvSpPr>
        <p:spPr>
          <a:xfrm>
            <a:off x="6312421" y="1383352"/>
            <a:ext cx="2041089" cy="2041089"/>
          </a:xfrm>
          <a:prstGeom prst="roundRect">
            <a:avLst>
              <a:gd name="adj" fmla="val 10000"/>
            </a:avLst>
          </a:prstGeom>
          <a:blipFill rotWithShape="1">
            <a:blip r:embed="rId6"/>
            <a:srcRect/>
            <a:stretch>
              <a:fillRect l="-33000" r="-33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sp>
        <p:nvSpPr>
          <p:cNvPr id="18" name="Freeform: Shape 17">
            <a:extLst>
              <a:ext uri="{FF2B5EF4-FFF2-40B4-BE49-F238E27FC236}">
                <a16:creationId xmlns:a16="http://schemas.microsoft.com/office/drawing/2014/main" id="{864921F0-243E-52A3-82B9-D1CF6BA72F04}"/>
              </a:ext>
            </a:extLst>
          </p:cNvPr>
          <p:cNvSpPr/>
          <p:nvPr/>
        </p:nvSpPr>
        <p:spPr>
          <a:xfrm>
            <a:off x="6312420" y="1392471"/>
            <a:ext cx="2041089" cy="2041089"/>
          </a:xfrm>
          <a:custGeom>
            <a:avLst/>
            <a:gdLst>
              <a:gd name="connsiteX0" fmla="*/ 0 w 2041089"/>
              <a:gd name="connsiteY0" fmla="*/ 204109 h 2041089"/>
              <a:gd name="connsiteX1" fmla="*/ 204109 w 2041089"/>
              <a:gd name="connsiteY1" fmla="*/ 0 h 2041089"/>
              <a:gd name="connsiteX2" fmla="*/ 1836980 w 2041089"/>
              <a:gd name="connsiteY2" fmla="*/ 0 h 2041089"/>
              <a:gd name="connsiteX3" fmla="*/ 2041089 w 2041089"/>
              <a:gd name="connsiteY3" fmla="*/ 204109 h 2041089"/>
              <a:gd name="connsiteX4" fmla="*/ 2041089 w 2041089"/>
              <a:gd name="connsiteY4" fmla="*/ 1836980 h 2041089"/>
              <a:gd name="connsiteX5" fmla="*/ 1836980 w 2041089"/>
              <a:gd name="connsiteY5" fmla="*/ 2041089 h 2041089"/>
              <a:gd name="connsiteX6" fmla="*/ 204109 w 2041089"/>
              <a:gd name="connsiteY6" fmla="*/ 2041089 h 2041089"/>
              <a:gd name="connsiteX7" fmla="*/ 0 w 2041089"/>
              <a:gd name="connsiteY7" fmla="*/ 1836980 h 2041089"/>
              <a:gd name="connsiteX8" fmla="*/ 0 w 2041089"/>
              <a:gd name="connsiteY8" fmla="*/ 204109 h 204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1089" h="2041089">
                <a:moveTo>
                  <a:pt x="0" y="204109"/>
                </a:moveTo>
                <a:cubicBezTo>
                  <a:pt x="0" y="91383"/>
                  <a:pt x="91383" y="0"/>
                  <a:pt x="204109" y="0"/>
                </a:cubicBezTo>
                <a:lnTo>
                  <a:pt x="1836980" y="0"/>
                </a:lnTo>
                <a:cubicBezTo>
                  <a:pt x="1949706" y="0"/>
                  <a:pt x="2041089" y="91383"/>
                  <a:pt x="2041089" y="204109"/>
                </a:cubicBezTo>
                <a:lnTo>
                  <a:pt x="2041089" y="1836980"/>
                </a:lnTo>
                <a:cubicBezTo>
                  <a:pt x="2041089" y="1949706"/>
                  <a:pt x="1949706" y="2041089"/>
                  <a:pt x="1836980" y="2041089"/>
                </a:cubicBezTo>
                <a:lnTo>
                  <a:pt x="204109" y="2041089"/>
                </a:lnTo>
                <a:cubicBezTo>
                  <a:pt x="91383" y="2041089"/>
                  <a:pt x="0" y="1949706"/>
                  <a:pt x="0" y="1836980"/>
                </a:cubicBezTo>
                <a:lnTo>
                  <a:pt x="0" y="204109"/>
                </a:lnTo>
                <a:close/>
              </a:path>
            </a:pathLst>
          </a:custGeom>
          <a:solidFill>
            <a:schemeClr val="tx2">
              <a:lumMod val="50000"/>
              <a:lumOff val="50000"/>
            </a:schemeClr>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7411" tIns="147411" rIns="147411" bIns="147411" numCol="1" spcCol="1270" anchor="ctr" anchorCtr="0">
            <a:noAutofit/>
          </a:bodyPr>
          <a:lstStyle/>
          <a:p>
            <a:pPr marL="0" lvl="0" indent="0" algn="ctr" defTabSz="1022350">
              <a:lnSpc>
                <a:spcPct val="90000"/>
              </a:lnSpc>
              <a:spcBef>
                <a:spcPct val="0"/>
              </a:spcBef>
              <a:spcAft>
                <a:spcPct val="35000"/>
              </a:spcAft>
              <a:buNone/>
            </a:pPr>
            <a:endParaRPr lang="fr-FR" sz="2300" b="1" kern="1200" dirty="0">
              <a:solidFill>
                <a:schemeClr val="bg1"/>
              </a:solidFill>
            </a:endParaRPr>
          </a:p>
        </p:txBody>
      </p:sp>
      <p:sp>
        <p:nvSpPr>
          <p:cNvPr id="19" name="Freeform: Shape 18">
            <a:extLst>
              <a:ext uri="{FF2B5EF4-FFF2-40B4-BE49-F238E27FC236}">
                <a16:creationId xmlns:a16="http://schemas.microsoft.com/office/drawing/2014/main" id="{59A435C7-277F-6A51-4E56-9E3290C095F6}"/>
              </a:ext>
            </a:extLst>
          </p:cNvPr>
          <p:cNvSpPr/>
          <p:nvPr/>
        </p:nvSpPr>
        <p:spPr>
          <a:xfrm>
            <a:off x="8746669" y="2158674"/>
            <a:ext cx="393158" cy="490445"/>
          </a:xfrm>
          <a:custGeom>
            <a:avLst/>
            <a:gdLst>
              <a:gd name="connsiteX0" fmla="*/ 0 w 393158"/>
              <a:gd name="connsiteY0" fmla="*/ 98089 h 490445"/>
              <a:gd name="connsiteX1" fmla="*/ 196579 w 393158"/>
              <a:gd name="connsiteY1" fmla="*/ 98089 h 490445"/>
              <a:gd name="connsiteX2" fmla="*/ 196579 w 393158"/>
              <a:gd name="connsiteY2" fmla="*/ 0 h 490445"/>
              <a:gd name="connsiteX3" fmla="*/ 393158 w 393158"/>
              <a:gd name="connsiteY3" fmla="*/ 245223 h 490445"/>
              <a:gd name="connsiteX4" fmla="*/ 196579 w 393158"/>
              <a:gd name="connsiteY4" fmla="*/ 490445 h 490445"/>
              <a:gd name="connsiteX5" fmla="*/ 196579 w 393158"/>
              <a:gd name="connsiteY5" fmla="*/ 392356 h 490445"/>
              <a:gd name="connsiteX6" fmla="*/ 0 w 393158"/>
              <a:gd name="connsiteY6" fmla="*/ 392356 h 490445"/>
              <a:gd name="connsiteX7" fmla="*/ 0 w 393158"/>
              <a:gd name="connsiteY7" fmla="*/ 98089 h 49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158" h="490445">
                <a:moveTo>
                  <a:pt x="0" y="98089"/>
                </a:moveTo>
                <a:lnTo>
                  <a:pt x="196579" y="98089"/>
                </a:lnTo>
                <a:lnTo>
                  <a:pt x="196579" y="0"/>
                </a:lnTo>
                <a:lnTo>
                  <a:pt x="393158" y="245223"/>
                </a:lnTo>
                <a:lnTo>
                  <a:pt x="196579" y="490445"/>
                </a:lnTo>
                <a:lnTo>
                  <a:pt x="196579" y="392356"/>
                </a:lnTo>
                <a:lnTo>
                  <a:pt x="0" y="392356"/>
                </a:lnTo>
                <a:lnTo>
                  <a:pt x="0" y="98089"/>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98089" rIns="117947" bIns="98089" numCol="1" spcCol="1270" anchor="ctr" anchorCtr="0">
            <a:noAutofit/>
          </a:bodyPr>
          <a:lstStyle/>
          <a:p>
            <a:pPr marL="0" lvl="0" indent="0" algn="ctr" defTabSz="800100">
              <a:lnSpc>
                <a:spcPct val="90000"/>
              </a:lnSpc>
              <a:spcBef>
                <a:spcPct val="0"/>
              </a:spcBef>
              <a:spcAft>
                <a:spcPct val="35000"/>
              </a:spcAft>
              <a:buNone/>
            </a:pPr>
            <a:endParaRPr lang="fr-FR" sz="1800" kern="1200"/>
          </a:p>
        </p:txBody>
      </p:sp>
      <p:sp>
        <p:nvSpPr>
          <p:cNvPr id="20" name="Rectangle: Rounded Corners 19">
            <a:extLst>
              <a:ext uri="{FF2B5EF4-FFF2-40B4-BE49-F238E27FC236}">
                <a16:creationId xmlns:a16="http://schemas.microsoft.com/office/drawing/2014/main" id="{8B0B24EA-3759-63BE-4619-80A023235A1B}"/>
              </a:ext>
            </a:extLst>
          </p:cNvPr>
          <p:cNvSpPr/>
          <p:nvPr/>
        </p:nvSpPr>
        <p:spPr>
          <a:xfrm>
            <a:off x="9476821" y="1383352"/>
            <a:ext cx="2041089" cy="2041089"/>
          </a:xfrm>
          <a:prstGeom prst="roundRect">
            <a:avLst>
              <a:gd name="adj" fmla="val 10000"/>
            </a:avLst>
          </a:prstGeom>
          <a:blipFill rotWithShape="1">
            <a:blip r:embed="rId7"/>
            <a:srcRect/>
            <a:stretch>
              <a:fillRect l="-1000" r="-1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sp>
        <p:nvSpPr>
          <p:cNvPr id="21" name="Freeform: Shape 20">
            <a:hlinkHover r:id="rId8" action="ppaction://hlinksldjump"/>
            <a:extLst>
              <a:ext uri="{FF2B5EF4-FFF2-40B4-BE49-F238E27FC236}">
                <a16:creationId xmlns:a16="http://schemas.microsoft.com/office/drawing/2014/main" id="{15462BE9-F749-6AD2-434D-EE947F18D839}"/>
              </a:ext>
            </a:extLst>
          </p:cNvPr>
          <p:cNvSpPr/>
          <p:nvPr/>
        </p:nvSpPr>
        <p:spPr>
          <a:xfrm>
            <a:off x="9476820" y="1383351"/>
            <a:ext cx="2041089" cy="2041089"/>
          </a:xfrm>
          <a:custGeom>
            <a:avLst/>
            <a:gdLst>
              <a:gd name="connsiteX0" fmla="*/ 0 w 2041089"/>
              <a:gd name="connsiteY0" fmla="*/ 204109 h 2041089"/>
              <a:gd name="connsiteX1" fmla="*/ 204109 w 2041089"/>
              <a:gd name="connsiteY1" fmla="*/ 0 h 2041089"/>
              <a:gd name="connsiteX2" fmla="*/ 1836980 w 2041089"/>
              <a:gd name="connsiteY2" fmla="*/ 0 h 2041089"/>
              <a:gd name="connsiteX3" fmla="*/ 2041089 w 2041089"/>
              <a:gd name="connsiteY3" fmla="*/ 204109 h 2041089"/>
              <a:gd name="connsiteX4" fmla="*/ 2041089 w 2041089"/>
              <a:gd name="connsiteY4" fmla="*/ 1836980 h 2041089"/>
              <a:gd name="connsiteX5" fmla="*/ 1836980 w 2041089"/>
              <a:gd name="connsiteY5" fmla="*/ 2041089 h 2041089"/>
              <a:gd name="connsiteX6" fmla="*/ 204109 w 2041089"/>
              <a:gd name="connsiteY6" fmla="*/ 2041089 h 2041089"/>
              <a:gd name="connsiteX7" fmla="*/ 0 w 2041089"/>
              <a:gd name="connsiteY7" fmla="*/ 1836980 h 2041089"/>
              <a:gd name="connsiteX8" fmla="*/ 0 w 2041089"/>
              <a:gd name="connsiteY8" fmla="*/ 204109 h 204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1089" h="2041089">
                <a:moveTo>
                  <a:pt x="0" y="204109"/>
                </a:moveTo>
                <a:cubicBezTo>
                  <a:pt x="0" y="91383"/>
                  <a:pt x="91383" y="0"/>
                  <a:pt x="204109" y="0"/>
                </a:cubicBezTo>
                <a:lnTo>
                  <a:pt x="1836980" y="0"/>
                </a:lnTo>
                <a:cubicBezTo>
                  <a:pt x="1949706" y="0"/>
                  <a:pt x="2041089" y="91383"/>
                  <a:pt x="2041089" y="204109"/>
                </a:cubicBezTo>
                <a:lnTo>
                  <a:pt x="2041089" y="1836980"/>
                </a:lnTo>
                <a:cubicBezTo>
                  <a:pt x="2041089" y="1949706"/>
                  <a:pt x="1949706" y="2041089"/>
                  <a:pt x="1836980" y="2041089"/>
                </a:cubicBezTo>
                <a:lnTo>
                  <a:pt x="204109" y="2041089"/>
                </a:lnTo>
                <a:cubicBezTo>
                  <a:pt x="91383" y="2041089"/>
                  <a:pt x="0" y="1949706"/>
                  <a:pt x="0" y="1836980"/>
                </a:cubicBezTo>
                <a:lnTo>
                  <a:pt x="0" y="204109"/>
                </a:lnTo>
                <a:close/>
              </a:path>
            </a:pathLst>
          </a:custGeom>
          <a:solidFill>
            <a:schemeClr val="tx2">
              <a:lumMod val="50000"/>
              <a:lumOff val="50000"/>
            </a:schemeClr>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7411" tIns="147411" rIns="147411" bIns="147411" numCol="1" spcCol="1270" anchor="ctr" anchorCtr="0">
            <a:noAutofit/>
          </a:bodyPr>
          <a:lstStyle/>
          <a:p>
            <a:pPr marL="0" lvl="0" indent="0" algn="ctr" defTabSz="1022350">
              <a:lnSpc>
                <a:spcPct val="90000"/>
              </a:lnSpc>
              <a:spcBef>
                <a:spcPct val="0"/>
              </a:spcBef>
              <a:spcAft>
                <a:spcPct val="35000"/>
              </a:spcAft>
              <a:buNone/>
            </a:pPr>
            <a:r>
              <a:rPr lang="fr-FR" sz="2300" b="1" kern="1200" dirty="0"/>
              <a:t>ANCHORING</a:t>
            </a:r>
          </a:p>
        </p:txBody>
      </p:sp>
      <p:grpSp>
        <p:nvGrpSpPr>
          <p:cNvPr id="7" name="Group 6">
            <a:extLst>
              <a:ext uri="{FF2B5EF4-FFF2-40B4-BE49-F238E27FC236}">
                <a16:creationId xmlns:a16="http://schemas.microsoft.com/office/drawing/2014/main" id="{82A3B8E8-CB04-1F07-0705-DA58954F8E52}"/>
              </a:ext>
            </a:extLst>
          </p:cNvPr>
          <p:cNvGrpSpPr/>
          <p:nvPr/>
        </p:nvGrpSpPr>
        <p:grpSpPr>
          <a:xfrm>
            <a:off x="5817688" y="2095150"/>
            <a:ext cx="412690" cy="514810"/>
            <a:chOff x="2557587" y="811456"/>
            <a:chExt cx="412690" cy="514810"/>
          </a:xfrm>
        </p:grpSpPr>
        <p:sp>
          <p:nvSpPr>
            <p:cNvPr id="8" name="Arrow: Right 7">
              <a:extLst>
                <a:ext uri="{FF2B5EF4-FFF2-40B4-BE49-F238E27FC236}">
                  <a16:creationId xmlns:a16="http://schemas.microsoft.com/office/drawing/2014/main" id="{0A3D4694-5395-B853-8EC8-809F7A8F32DD}"/>
                </a:ext>
              </a:extLst>
            </p:cNvPr>
            <p:cNvSpPr/>
            <p:nvPr/>
          </p:nvSpPr>
          <p:spPr>
            <a:xfrm>
              <a:off x="2557587" y="811456"/>
              <a:ext cx="412690" cy="514810"/>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fr-FR"/>
            </a:p>
          </p:txBody>
        </p:sp>
        <p:sp>
          <p:nvSpPr>
            <p:cNvPr id="9" name="Arrow: Right 4">
              <a:extLst>
                <a:ext uri="{FF2B5EF4-FFF2-40B4-BE49-F238E27FC236}">
                  <a16:creationId xmlns:a16="http://schemas.microsoft.com/office/drawing/2014/main" id="{EDE7F2F1-09BA-B8C5-10CB-309591F5E080}"/>
                </a:ext>
              </a:extLst>
            </p:cNvPr>
            <p:cNvSpPr txBox="1"/>
            <p:nvPr/>
          </p:nvSpPr>
          <p:spPr>
            <a:xfrm>
              <a:off x="2557587" y="914418"/>
              <a:ext cx="288883" cy="3088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fr-FR" sz="1400" kern="1200"/>
            </a:p>
          </p:txBody>
        </p:sp>
      </p:grpSp>
      <p:sp>
        <p:nvSpPr>
          <p:cNvPr id="2" name="TextBox 1">
            <a:extLst>
              <a:ext uri="{FF2B5EF4-FFF2-40B4-BE49-F238E27FC236}">
                <a16:creationId xmlns:a16="http://schemas.microsoft.com/office/drawing/2014/main" id="{1D8F7954-4DC4-D19A-099A-742F017A298C}"/>
              </a:ext>
            </a:extLst>
          </p:cNvPr>
          <p:cNvSpPr txBox="1"/>
          <p:nvPr/>
        </p:nvSpPr>
        <p:spPr>
          <a:xfrm>
            <a:off x="11671" y="2917371"/>
            <a:ext cx="2189030" cy="3590598"/>
          </a:xfrm>
          <a:prstGeom prst="rect">
            <a:avLst/>
          </a:prstGeom>
          <a:noFill/>
        </p:spPr>
        <p:txBody>
          <a:bodyPr wrap="square" rtlCol="0">
            <a:spAutoFit/>
          </a:bodyPr>
          <a:lstStyle/>
          <a:p>
            <a:pPr marL="171450" lvl="0" indent="-171450" defTabSz="755650">
              <a:lnSpc>
                <a:spcPct val="90000"/>
              </a:lnSpc>
              <a:spcBef>
                <a:spcPct val="0"/>
              </a:spcBef>
              <a:spcAft>
                <a:spcPct val="35000"/>
              </a:spcAft>
              <a:buFont typeface="Arial" panose="020B0604020202020204" pitchFamily="34" charset="0"/>
              <a:buChar char="•"/>
            </a:pPr>
            <a:r>
              <a:rPr lang="en-US" sz="1050" b="1" kern="1200" dirty="0">
                <a:effectLst>
                  <a:outerShdw blurRad="38100" dist="38100" dir="2700000" algn="tl">
                    <a:srgbClr val="000000">
                      <a:alpha val="43137"/>
                    </a:srgbClr>
                  </a:outerShdw>
                </a:effectLst>
              </a:rPr>
              <a:t>Definition</a:t>
            </a:r>
            <a:r>
              <a:rPr lang="en-US" sz="1050" kern="1200" dirty="0"/>
              <a:t>: Investors fear losses more than they value gains, causing irrational investment decisions.</a:t>
            </a:r>
          </a:p>
          <a:p>
            <a:pPr marL="171450" lvl="0" indent="-171450" defTabSz="755650">
              <a:lnSpc>
                <a:spcPct val="90000"/>
              </a:lnSpc>
              <a:spcBef>
                <a:spcPct val="0"/>
              </a:spcBef>
              <a:spcAft>
                <a:spcPct val="35000"/>
              </a:spcAft>
              <a:buFont typeface="Arial" panose="020B0604020202020204" pitchFamily="34" charset="0"/>
              <a:buChar char="•"/>
            </a:pPr>
            <a:r>
              <a:rPr lang="en-US" sz="1050" b="1" kern="1200" dirty="0">
                <a:effectLst>
                  <a:outerShdw blurRad="38100" dist="38100" dir="2700000" algn="tl">
                    <a:srgbClr val="000000">
                      <a:alpha val="43137"/>
                    </a:srgbClr>
                  </a:outerShdw>
                </a:effectLst>
              </a:rPr>
              <a:t>Impact: </a:t>
            </a:r>
            <a:r>
              <a:rPr lang="en-US" sz="1050" kern="1200" dirty="0"/>
              <a:t>Leads to holding losing stocks too long and selling winning stocks too quickly.</a:t>
            </a:r>
            <a:endParaRPr lang="en-US" sz="1050" dirty="0"/>
          </a:p>
          <a:p>
            <a:pPr lvl="0" defTabSz="755650">
              <a:lnSpc>
                <a:spcPct val="90000"/>
              </a:lnSpc>
              <a:spcBef>
                <a:spcPct val="0"/>
              </a:spcBef>
              <a:spcAft>
                <a:spcPct val="35000"/>
              </a:spcAft>
            </a:pPr>
            <a:endParaRPr lang="en-US" sz="1050" kern="1200" dirty="0"/>
          </a:p>
          <a:p>
            <a:pPr marL="171450" lvl="0" indent="-171450" defTabSz="755650">
              <a:lnSpc>
                <a:spcPct val="90000"/>
              </a:lnSpc>
              <a:spcBef>
                <a:spcPct val="0"/>
              </a:spcBef>
              <a:spcAft>
                <a:spcPct val="35000"/>
              </a:spcAft>
              <a:buFont typeface="Arial" panose="020B0604020202020204" pitchFamily="34" charset="0"/>
              <a:buChar char="•"/>
            </a:pPr>
            <a:r>
              <a:rPr lang="fr-FR" sz="1050" b="1" i="0" dirty="0">
                <a:solidFill>
                  <a:srgbClr val="000000"/>
                </a:solidFill>
                <a:effectLst>
                  <a:outerShdw blurRad="38100" dist="38100" dir="2700000" algn="tl">
                    <a:srgbClr val="000000">
                      <a:alpha val="43137"/>
                    </a:srgbClr>
                  </a:outerShdw>
                </a:effectLst>
              </a:rPr>
              <a:t>Real world </a:t>
            </a:r>
            <a:r>
              <a:rPr lang="fr-FR" sz="1050" b="1" i="0" dirty="0" err="1">
                <a:solidFill>
                  <a:srgbClr val="000000"/>
                </a:solidFill>
                <a:effectLst>
                  <a:outerShdw blurRad="38100" dist="38100" dir="2700000" algn="tl">
                    <a:srgbClr val="000000">
                      <a:alpha val="43137"/>
                    </a:srgbClr>
                  </a:outerShdw>
                </a:effectLst>
              </a:rPr>
              <a:t>examples</a:t>
            </a:r>
            <a:r>
              <a:rPr lang="fr-FR" sz="1050" b="1" i="0" dirty="0">
                <a:solidFill>
                  <a:srgbClr val="000000"/>
                </a:solidFill>
                <a:effectLst>
                  <a:outerShdw blurRad="38100" dist="38100" dir="2700000" algn="tl">
                    <a:srgbClr val="000000">
                      <a:alpha val="43137"/>
                    </a:srgbClr>
                  </a:outerShdw>
                </a:effectLst>
              </a:rPr>
              <a:t>:</a:t>
            </a:r>
          </a:p>
          <a:p>
            <a:pPr lvl="0" defTabSz="755650">
              <a:lnSpc>
                <a:spcPct val="90000"/>
              </a:lnSpc>
              <a:spcBef>
                <a:spcPct val="0"/>
              </a:spcBef>
              <a:spcAft>
                <a:spcPct val="35000"/>
              </a:spcAft>
            </a:pPr>
            <a:r>
              <a:rPr lang="en-US" sz="1050" b="0" i="0" dirty="0" err="1">
                <a:solidFill>
                  <a:srgbClr val="000000"/>
                </a:solidFill>
                <a:effectLst/>
              </a:rPr>
              <a:t>Behavioural</a:t>
            </a:r>
            <a:r>
              <a:rPr lang="en-US" sz="1050" b="0" i="0" dirty="0">
                <a:solidFill>
                  <a:srgbClr val="000000"/>
                </a:solidFill>
                <a:effectLst/>
              </a:rPr>
              <a:t> Finance has emerged as a serious contender to the Efficient Markets Hypothesis in the study of asset pricing and capital markets. A major tenet on which it rests is the investor’s aversion to loss-induced regret and the consequent tendency to hold losing stocks too long and sell winners too soon. </a:t>
            </a:r>
            <a:r>
              <a:rPr lang="en-US" sz="1050" b="0" i="0" dirty="0" err="1">
                <a:solidFill>
                  <a:srgbClr val="000000"/>
                </a:solidFill>
                <a:effectLst/>
              </a:rPr>
              <a:t>Shefrin</a:t>
            </a:r>
            <a:r>
              <a:rPr lang="en-US" sz="1050" b="0" i="0" dirty="0">
                <a:solidFill>
                  <a:srgbClr val="000000"/>
                </a:solidFill>
                <a:effectLst/>
              </a:rPr>
              <a:t> and Statman (1985) called this ‘the Disposition Effect</a:t>
            </a:r>
            <a:endParaRPr lang="fr-FR" sz="1050" b="1" kern="1200" dirty="0">
              <a:effectLst>
                <a:outerShdw blurRad="38100" dist="38100" dir="2700000" algn="tl">
                  <a:srgbClr val="000000">
                    <a:alpha val="43137"/>
                  </a:srgbClr>
                </a:outerShdw>
              </a:effectLst>
            </a:endParaRPr>
          </a:p>
          <a:p>
            <a:endParaRPr lang="fr-FR" sz="1050" dirty="0"/>
          </a:p>
        </p:txBody>
      </p:sp>
      <p:sp>
        <p:nvSpPr>
          <p:cNvPr id="6" name="TextBox 5">
            <a:extLst>
              <a:ext uri="{FF2B5EF4-FFF2-40B4-BE49-F238E27FC236}">
                <a16:creationId xmlns:a16="http://schemas.microsoft.com/office/drawing/2014/main" id="{6B3A91E2-73F6-65A0-11F6-6A587B1D7B8B}"/>
              </a:ext>
            </a:extLst>
          </p:cNvPr>
          <p:cNvSpPr txBox="1"/>
          <p:nvPr/>
        </p:nvSpPr>
        <p:spPr>
          <a:xfrm>
            <a:off x="3692413" y="326083"/>
            <a:ext cx="5075941" cy="707886"/>
          </a:xfrm>
          <a:prstGeom prst="rect">
            <a:avLst/>
          </a:prstGeom>
          <a:noFill/>
        </p:spPr>
        <p:txBody>
          <a:bodyPr wrap="none" rtlCol="0">
            <a:spAutoFit/>
          </a:bodyPr>
          <a:lstStyle/>
          <a:p>
            <a:pPr algn="ctr"/>
            <a:r>
              <a:rPr lang="fr-FR" sz="4000" b="1" dirty="0" err="1"/>
              <a:t>Psychological</a:t>
            </a:r>
            <a:r>
              <a:rPr lang="fr-FR" sz="4000" b="1" dirty="0"/>
              <a:t> </a:t>
            </a:r>
            <a:r>
              <a:rPr lang="fr-FR" sz="4000" b="1" dirty="0" err="1"/>
              <a:t>Biases</a:t>
            </a:r>
            <a:endParaRPr lang="fr-FR" sz="4000" b="1" dirty="0"/>
          </a:p>
        </p:txBody>
      </p:sp>
      <p:sp>
        <p:nvSpPr>
          <p:cNvPr id="3" name="TextBox 2">
            <a:extLst>
              <a:ext uri="{FF2B5EF4-FFF2-40B4-BE49-F238E27FC236}">
                <a16:creationId xmlns:a16="http://schemas.microsoft.com/office/drawing/2014/main" id="{F1795F66-647B-556E-C33C-E15395A5E192}"/>
              </a:ext>
            </a:extLst>
          </p:cNvPr>
          <p:cNvSpPr txBox="1"/>
          <p:nvPr/>
        </p:nvSpPr>
        <p:spPr>
          <a:xfrm>
            <a:off x="6678778" y="2227426"/>
            <a:ext cx="1308371" cy="400110"/>
          </a:xfrm>
          <a:prstGeom prst="rect">
            <a:avLst/>
          </a:prstGeom>
          <a:noFill/>
        </p:spPr>
        <p:txBody>
          <a:bodyPr wrap="none" rtlCol="0">
            <a:spAutoFit/>
          </a:bodyPr>
          <a:lstStyle/>
          <a:p>
            <a:r>
              <a:rPr lang="fr-FR" sz="2000" b="1" dirty="0">
                <a:solidFill>
                  <a:schemeClr val="bg1"/>
                </a:solidFill>
              </a:rPr>
              <a:t>HERDING</a:t>
            </a:r>
          </a:p>
        </p:txBody>
      </p:sp>
    </p:spTree>
    <p:extLst>
      <p:ext uri="{BB962C8B-B14F-4D97-AF65-F5344CB8AC3E}">
        <p14:creationId xmlns:p14="http://schemas.microsoft.com/office/powerpoint/2010/main" val="20709049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B5F89AB8-0E4B-FDDA-1D2F-55ECE5152334}"/>
              </a:ext>
            </a:extLst>
          </p:cNvPr>
          <p:cNvSpPr/>
          <p:nvPr/>
        </p:nvSpPr>
        <p:spPr>
          <a:xfrm>
            <a:off x="2408" y="1358620"/>
            <a:ext cx="2142488" cy="2137723"/>
          </a:xfrm>
          <a:prstGeom prst="roundRect">
            <a:avLst>
              <a:gd name="adj" fmla="val 10000"/>
            </a:avLst>
          </a:prstGeom>
          <a:blipFill rotWithShape="1">
            <a:blip r:embed="rId2"/>
            <a:srcRect/>
            <a:stretch>
              <a:fillRect l="-34000" r="-34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sp>
        <p:nvSpPr>
          <p:cNvPr id="12" name="Freeform: Shape 11">
            <a:hlinkHover r:id="rId3" action="ppaction://hlinksldjump"/>
            <a:extLst>
              <a:ext uri="{FF2B5EF4-FFF2-40B4-BE49-F238E27FC236}">
                <a16:creationId xmlns:a16="http://schemas.microsoft.com/office/drawing/2014/main" id="{97CFD5CD-C7DE-CDDC-0C02-340D6DBFCA27}"/>
              </a:ext>
            </a:extLst>
          </p:cNvPr>
          <p:cNvSpPr/>
          <p:nvPr/>
        </p:nvSpPr>
        <p:spPr>
          <a:xfrm>
            <a:off x="-7861" y="1358619"/>
            <a:ext cx="2142488" cy="2137723"/>
          </a:xfrm>
          <a:custGeom>
            <a:avLst/>
            <a:gdLst>
              <a:gd name="connsiteX0" fmla="*/ 0 w 2142488"/>
              <a:gd name="connsiteY0" fmla="*/ 213772 h 2137723"/>
              <a:gd name="connsiteX1" fmla="*/ 213772 w 2142488"/>
              <a:gd name="connsiteY1" fmla="*/ 0 h 2137723"/>
              <a:gd name="connsiteX2" fmla="*/ 1928716 w 2142488"/>
              <a:gd name="connsiteY2" fmla="*/ 0 h 2137723"/>
              <a:gd name="connsiteX3" fmla="*/ 2142488 w 2142488"/>
              <a:gd name="connsiteY3" fmla="*/ 213772 h 2137723"/>
              <a:gd name="connsiteX4" fmla="*/ 2142488 w 2142488"/>
              <a:gd name="connsiteY4" fmla="*/ 1923951 h 2137723"/>
              <a:gd name="connsiteX5" fmla="*/ 1928716 w 2142488"/>
              <a:gd name="connsiteY5" fmla="*/ 2137723 h 2137723"/>
              <a:gd name="connsiteX6" fmla="*/ 213772 w 2142488"/>
              <a:gd name="connsiteY6" fmla="*/ 2137723 h 2137723"/>
              <a:gd name="connsiteX7" fmla="*/ 0 w 2142488"/>
              <a:gd name="connsiteY7" fmla="*/ 1923951 h 2137723"/>
              <a:gd name="connsiteX8" fmla="*/ 0 w 2142488"/>
              <a:gd name="connsiteY8" fmla="*/ 213772 h 2137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2488" h="2137723">
                <a:moveTo>
                  <a:pt x="0" y="213772"/>
                </a:moveTo>
                <a:cubicBezTo>
                  <a:pt x="0" y="95709"/>
                  <a:pt x="95709" y="0"/>
                  <a:pt x="213772" y="0"/>
                </a:cubicBezTo>
                <a:lnTo>
                  <a:pt x="1928716" y="0"/>
                </a:lnTo>
                <a:cubicBezTo>
                  <a:pt x="2046779" y="0"/>
                  <a:pt x="2142488" y="95709"/>
                  <a:pt x="2142488" y="213772"/>
                </a:cubicBezTo>
                <a:lnTo>
                  <a:pt x="2142488" y="1923951"/>
                </a:lnTo>
                <a:cubicBezTo>
                  <a:pt x="2142488" y="2042014"/>
                  <a:pt x="2046779" y="2137723"/>
                  <a:pt x="1928716" y="2137723"/>
                </a:cubicBezTo>
                <a:lnTo>
                  <a:pt x="213772" y="2137723"/>
                </a:lnTo>
                <a:cubicBezTo>
                  <a:pt x="95709" y="2137723"/>
                  <a:pt x="0" y="2042014"/>
                  <a:pt x="0" y="1923951"/>
                </a:cubicBezTo>
                <a:lnTo>
                  <a:pt x="0" y="213772"/>
                </a:lnTo>
                <a:close/>
              </a:path>
            </a:pathLst>
          </a:custGeom>
          <a:solidFill>
            <a:schemeClr val="tx2">
              <a:lumMod val="50000"/>
              <a:lumOff val="50000"/>
            </a:schemeClr>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7382" tIns="127382" rIns="127382" bIns="127382" numCol="1" spcCol="1270" anchor="ctr" anchorCtr="0">
            <a:noAutofit/>
          </a:bodyPr>
          <a:lstStyle/>
          <a:p>
            <a:pPr marL="0" lvl="0" indent="0" algn="ctr" defTabSz="755650">
              <a:lnSpc>
                <a:spcPct val="90000"/>
              </a:lnSpc>
              <a:spcBef>
                <a:spcPct val="0"/>
              </a:spcBef>
              <a:spcAft>
                <a:spcPct val="35000"/>
              </a:spcAft>
              <a:buNone/>
            </a:pPr>
            <a:r>
              <a:rPr lang="fr-FR" sz="1700" b="1" kern="1200" dirty="0"/>
              <a:t>LOSS AVERSION </a:t>
            </a:r>
          </a:p>
        </p:txBody>
      </p:sp>
      <p:sp>
        <p:nvSpPr>
          <p:cNvPr id="14" name="Rectangle: Rounded Corners 13">
            <a:extLst>
              <a:ext uri="{FF2B5EF4-FFF2-40B4-BE49-F238E27FC236}">
                <a16:creationId xmlns:a16="http://schemas.microsoft.com/office/drawing/2014/main" id="{EECA46E7-A50A-20AA-2FEA-3519ED4F2616}"/>
              </a:ext>
            </a:extLst>
          </p:cNvPr>
          <p:cNvSpPr/>
          <p:nvPr/>
        </p:nvSpPr>
        <p:spPr>
          <a:xfrm>
            <a:off x="3324013" y="1358620"/>
            <a:ext cx="2142488" cy="2137723"/>
          </a:xfrm>
          <a:prstGeom prst="roundRect">
            <a:avLst>
              <a:gd name="adj" fmla="val 10000"/>
            </a:avLst>
          </a:prstGeom>
          <a:blipFill rotWithShape="1">
            <a:blip r:embed="rId4"/>
            <a:srcRect/>
            <a:stretch>
              <a:fillRect l="-34000" r="-34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sp>
        <p:nvSpPr>
          <p:cNvPr id="15" name="Freeform: Shape 14">
            <a:hlinkHover r:id="rId5" action="ppaction://hlinksldjump"/>
            <a:extLst>
              <a:ext uri="{FF2B5EF4-FFF2-40B4-BE49-F238E27FC236}">
                <a16:creationId xmlns:a16="http://schemas.microsoft.com/office/drawing/2014/main" id="{879F6C23-07C5-B526-BF50-1138E972DCE8}"/>
              </a:ext>
            </a:extLst>
          </p:cNvPr>
          <p:cNvSpPr/>
          <p:nvPr/>
        </p:nvSpPr>
        <p:spPr>
          <a:xfrm>
            <a:off x="2496083" y="2506998"/>
            <a:ext cx="3816336" cy="4351002"/>
          </a:xfrm>
          <a:custGeom>
            <a:avLst/>
            <a:gdLst>
              <a:gd name="connsiteX0" fmla="*/ 0 w 2142488"/>
              <a:gd name="connsiteY0" fmla="*/ 213772 h 2137723"/>
              <a:gd name="connsiteX1" fmla="*/ 213772 w 2142488"/>
              <a:gd name="connsiteY1" fmla="*/ 0 h 2137723"/>
              <a:gd name="connsiteX2" fmla="*/ 1928716 w 2142488"/>
              <a:gd name="connsiteY2" fmla="*/ 0 h 2137723"/>
              <a:gd name="connsiteX3" fmla="*/ 2142488 w 2142488"/>
              <a:gd name="connsiteY3" fmla="*/ 213772 h 2137723"/>
              <a:gd name="connsiteX4" fmla="*/ 2142488 w 2142488"/>
              <a:gd name="connsiteY4" fmla="*/ 1923951 h 2137723"/>
              <a:gd name="connsiteX5" fmla="*/ 1928716 w 2142488"/>
              <a:gd name="connsiteY5" fmla="*/ 2137723 h 2137723"/>
              <a:gd name="connsiteX6" fmla="*/ 213772 w 2142488"/>
              <a:gd name="connsiteY6" fmla="*/ 2137723 h 2137723"/>
              <a:gd name="connsiteX7" fmla="*/ 0 w 2142488"/>
              <a:gd name="connsiteY7" fmla="*/ 1923951 h 2137723"/>
              <a:gd name="connsiteX8" fmla="*/ 0 w 2142488"/>
              <a:gd name="connsiteY8" fmla="*/ 213772 h 2137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2488" h="2137723">
                <a:moveTo>
                  <a:pt x="0" y="213772"/>
                </a:moveTo>
                <a:cubicBezTo>
                  <a:pt x="0" y="95709"/>
                  <a:pt x="95709" y="0"/>
                  <a:pt x="213772" y="0"/>
                </a:cubicBezTo>
                <a:lnTo>
                  <a:pt x="1928716" y="0"/>
                </a:lnTo>
                <a:cubicBezTo>
                  <a:pt x="2046779" y="0"/>
                  <a:pt x="2142488" y="95709"/>
                  <a:pt x="2142488" y="213772"/>
                </a:cubicBezTo>
                <a:lnTo>
                  <a:pt x="2142488" y="1923951"/>
                </a:lnTo>
                <a:cubicBezTo>
                  <a:pt x="2142488" y="2042014"/>
                  <a:pt x="2046779" y="2137723"/>
                  <a:pt x="1928716" y="2137723"/>
                </a:cubicBezTo>
                <a:lnTo>
                  <a:pt x="213772" y="2137723"/>
                </a:lnTo>
                <a:cubicBezTo>
                  <a:pt x="95709" y="2137723"/>
                  <a:pt x="0" y="2042014"/>
                  <a:pt x="0" y="1923951"/>
                </a:cubicBezTo>
                <a:lnTo>
                  <a:pt x="0" y="213772"/>
                </a:lnTo>
                <a:close/>
              </a:path>
            </a:pathLst>
          </a:custGeom>
          <a:solidFill>
            <a:schemeClr val="tx2">
              <a:lumMod val="50000"/>
              <a:lumOff val="50000"/>
            </a:schemeClr>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7382" tIns="127382" rIns="127382" bIns="127382" numCol="1" spcCol="1270" anchor="ctr" anchorCtr="0">
            <a:noAutofit/>
          </a:bodyPr>
          <a:lstStyle/>
          <a:p>
            <a:pPr marL="0" lvl="0" indent="0" defTabSz="755650">
              <a:lnSpc>
                <a:spcPct val="90000"/>
              </a:lnSpc>
              <a:spcBef>
                <a:spcPct val="0"/>
              </a:spcBef>
              <a:spcAft>
                <a:spcPct val="35000"/>
              </a:spcAft>
              <a:buNone/>
            </a:pPr>
            <a:r>
              <a:rPr lang="fr-FR" sz="1000" b="1" kern="1200" dirty="0"/>
              <a:t>OVERCONFIDENCE</a:t>
            </a:r>
          </a:p>
          <a:p>
            <a:pPr marL="0" lvl="0" indent="0" defTabSz="755650">
              <a:lnSpc>
                <a:spcPct val="90000"/>
              </a:lnSpc>
              <a:spcBef>
                <a:spcPct val="0"/>
              </a:spcBef>
              <a:spcAft>
                <a:spcPct val="35000"/>
              </a:spcAft>
              <a:buNone/>
            </a:pPr>
            <a:endParaRPr lang="fr-FR" sz="1000" b="1" dirty="0"/>
          </a:p>
          <a:p>
            <a:pPr marL="0" lvl="0" indent="0" defTabSz="755650">
              <a:lnSpc>
                <a:spcPct val="90000"/>
              </a:lnSpc>
              <a:spcBef>
                <a:spcPct val="0"/>
              </a:spcBef>
              <a:spcAft>
                <a:spcPct val="35000"/>
              </a:spcAft>
              <a:buNone/>
            </a:pPr>
            <a:endParaRPr lang="fr-FR" sz="1000" b="1" kern="1200" dirty="0"/>
          </a:p>
          <a:p>
            <a:pPr marL="0" lvl="0" indent="0" defTabSz="755650">
              <a:lnSpc>
                <a:spcPct val="90000"/>
              </a:lnSpc>
              <a:spcBef>
                <a:spcPct val="0"/>
              </a:spcBef>
              <a:spcAft>
                <a:spcPct val="35000"/>
              </a:spcAft>
              <a:buNone/>
            </a:pPr>
            <a:endParaRPr lang="fr-FR" sz="1000" b="1" dirty="0"/>
          </a:p>
          <a:p>
            <a:pPr marL="0" lvl="0" indent="0" defTabSz="755650">
              <a:lnSpc>
                <a:spcPct val="90000"/>
              </a:lnSpc>
              <a:spcBef>
                <a:spcPct val="0"/>
              </a:spcBef>
              <a:spcAft>
                <a:spcPct val="35000"/>
              </a:spcAft>
              <a:buNone/>
            </a:pPr>
            <a:endParaRPr lang="fr-FR" sz="1000" b="1" kern="1200" dirty="0"/>
          </a:p>
          <a:p>
            <a:pPr marL="0" lvl="0" indent="0" defTabSz="755650">
              <a:lnSpc>
                <a:spcPct val="90000"/>
              </a:lnSpc>
              <a:spcBef>
                <a:spcPct val="0"/>
              </a:spcBef>
              <a:spcAft>
                <a:spcPct val="35000"/>
              </a:spcAft>
              <a:buNone/>
            </a:pPr>
            <a:endParaRPr lang="fr-FR" sz="1000" b="1" dirty="0"/>
          </a:p>
          <a:p>
            <a:pPr marL="0" lvl="0" indent="0" defTabSz="755650">
              <a:lnSpc>
                <a:spcPct val="90000"/>
              </a:lnSpc>
              <a:spcBef>
                <a:spcPct val="0"/>
              </a:spcBef>
              <a:spcAft>
                <a:spcPct val="35000"/>
              </a:spcAft>
              <a:buNone/>
            </a:pPr>
            <a:endParaRPr lang="fr-FR" sz="1000" b="1" kern="1200" dirty="0"/>
          </a:p>
          <a:p>
            <a:pPr marL="0" lvl="0" indent="0" defTabSz="755650">
              <a:lnSpc>
                <a:spcPct val="90000"/>
              </a:lnSpc>
              <a:spcBef>
                <a:spcPct val="0"/>
              </a:spcBef>
              <a:spcAft>
                <a:spcPct val="35000"/>
              </a:spcAft>
              <a:buNone/>
            </a:pPr>
            <a:endParaRPr lang="fr-FR" sz="1000" b="1" dirty="0"/>
          </a:p>
          <a:p>
            <a:pPr marL="0" lvl="0" indent="0" defTabSz="755650">
              <a:lnSpc>
                <a:spcPct val="90000"/>
              </a:lnSpc>
              <a:spcBef>
                <a:spcPct val="0"/>
              </a:spcBef>
              <a:spcAft>
                <a:spcPct val="35000"/>
              </a:spcAft>
              <a:buNone/>
            </a:pPr>
            <a:endParaRPr lang="fr-FR" sz="1000" b="1" kern="1200" dirty="0"/>
          </a:p>
          <a:p>
            <a:pPr marL="0" lvl="0" indent="0" defTabSz="755650">
              <a:lnSpc>
                <a:spcPct val="90000"/>
              </a:lnSpc>
              <a:spcBef>
                <a:spcPct val="0"/>
              </a:spcBef>
              <a:spcAft>
                <a:spcPct val="35000"/>
              </a:spcAft>
              <a:buNone/>
            </a:pPr>
            <a:endParaRPr lang="fr-FR" sz="1000" b="1" dirty="0"/>
          </a:p>
          <a:p>
            <a:pPr marL="0" lvl="0" indent="0" defTabSz="755650">
              <a:lnSpc>
                <a:spcPct val="90000"/>
              </a:lnSpc>
              <a:spcBef>
                <a:spcPct val="0"/>
              </a:spcBef>
              <a:spcAft>
                <a:spcPct val="35000"/>
              </a:spcAft>
              <a:buNone/>
            </a:pPr>
            <a:endParaRPr lang="fr-FR" sz="1000" b="1" kern="1200" dirty="0"/>
          </a:p>
          <a:p>
            <a:pPr marL="0" lvl="0" indent="0" defTabSz="755650">
              <a:lnSpc>
                <a:spcPct val="90000"/>
              </a:lnSpc>
              <a:spcBef>
                <a:spcPct val="0"/>
              </a:spcBef>
              <a:spcAft>
                <a:spcPct val="35000"/>
              </a:spcAft>
              <a:buNone/>
            </a:pPr>
            <a:endParaRPr lang="fr-FR" sz="1000" b="1" dirty="0"/>
          </a:p>
          <a:p>
            <a:pPr marL="0" lvl="0" indent="0" defTabSz="755650">
              <a:lnSpc>
                <a:spcPct val="90000"/>
              </a:lnSpc>
              <a:spcBef>
                <a:spcPct val="0"/>
              </a:spcBef>
              <a:spcAft>
                <a:spcPct val="35000"/>
              </a:spcAft>
              <a:buNone/>
            </a:pPr>
            <a:endParaRPr lang="fr-FR" sz="1000" b="1" kern="1200" dirty="0"/>
          </a:p>
          <a:p>
            <a:pPr marL="0" lvl="0" indent="0" defTabSz="755650">
              <a:lnSpc>
                <a:spcPct val="90000"/>
              </a:lnSpc>
              <a:spcBef>
                <a:spcPct val="0"/>
              </a:spcBef>
              <a:spcAft>
                <a:spcPct val="35000"/>
              </a:spcAft>
              <a:buNone/>
            </a:pPr>
            <a:endParaRPr lang="fr-FR" sz="1000" b="1" dirty="0"/>
          </a:p>
          <a:p>
            <a:pPr marL="0" lvl="0" indent="0" defTabSz="755650">
              <a:lnSpc>
                <a:spcPct val="90000"/>
              </a:lnSpc>
              <a:spcBef>
                <a:spcPct val="0"/>
              </a:spcBef>
              <a:spcAft>
                <a:spcPct val="35000"/>
              </a:spcAft>
              <a:buNone/>
            </a:pPr>
            <a:endParaRPr lang="fr-FR" sz="1000" b="1" kern="1200" dirty="0"/>
          </a:p>
          <a:p>
            <a:pPr marL="0" lvl="0" indent="0" defTabSz="755650">
              <a:lnSpc>
                <a:spcPct val="90000"/>
              </a:lnSpc>
              <a:spcBef>
                <a:spcPct val="0"/>
              </a:spcBef>
              <a:spcAft>
                <a:spcPct val="35000"/>
              </a:spcAft>
              <a:buNone/>
            </a:pPr>
            <a:endParaRPr lang="fr-FR" sz="1000" b="1" dirty="0"/>
          </a:p>
          <a:p>
            <a:pPr marL="0" lvl="0" indent="0" defTabSz="755650">
              <a:lnSpc>
                <a:spcPct val="90000"/>
              </a:lnSpc>
              <a:spcBef>
                <a:spcPct val="0"/>
              </a:spcBef>
              <a:spcAft>
                <a:spcPct val="35000"/>
              </a:spcAft>
              <a:buNone/>
            </a:pPr>
            <a:endParaRPr lang="fr-FR" sz="1000" b="1" kern="1200" dirty="0"/>
          </a:p>
          <a:p>
            <a:pPr marL="0" lvl="0" indent="0" defTabSz="755650">
              <a:lnSpc>
                <a:spcPct val="90000"/>
              </a:lnSpc>
              <a:spcBef>
                <a:spcPct val="0"/>
              </a:spcBef>
              <a:spcAft>
                <a:spcPct val="35000"/>
              </a:spcAft>
              <a:buNone/>
            </a:pPr>
            <a:endParaRPr lang="fr-FR" sz="1000" b="1" dirty="0"/>
          </a:p>
        </p:txBody>
      </p:sp>
      <p:sp>
        <p:nvSpPr>
          <p:cNvPr id="17" name="Rectangle: Rounded Corners 16">
            <a:extLst>
              <a:ext uri="{FF2B5EF4-FFF2-40B4-BE49-F238E27FC236}">
                <a16:creationId xmlns:a16="http://schemas.microsoft.com/office/drawing/2014/main" id="{78DCEDFB-5E9D-4607-4C12-A5A242779986}"/>
              </a:ext>
            </a:extLst>
          </p:cNvPr>
          <p:cNvSpPr/>
          <p:nvPr/>
        </p:nvSpPr>
        <p:spPr>
          <a:xfrm>
            <a:off x="6312421" y="1383352"/>
            <a:ext cx="2041089" cy="2041089"/>
          </a:xfrm>
          <a:prstGeom prst="roundRect">
            <a:avLst>
              <a:gd name="adj" fmla="val 10000"/>
            </a:avLst>
          </a:prstGeom>
          <a:blipFill rotWithShape="1">
            <a:blip r:embed="rId6"/>
            <a:srcRect/>
            <a:stretch>
              <a:fillRect l="-33000" r="-33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sp>
        <p:nvSpPr>
          <p:cNvPr id="18" name="Freeform: Shape 17">
            <a:extLst>
              <a:ext uri="{FF2B5EF4-FFF2-40B4-BE49-F238E27FC236}">
                <a16:creationId xmlns:a16="http://schemas.microsoft.com/office/drawing/2014/main" id="{864921F0-243E-52A3-82B9-D1CF6BA72F04}"/>
              </a:ext>
            </a:extLst>
          </p:cNvPr>
          <p:cNvSpPr/>
          <p:nvPr/>
        </p:nvSpPr>
        <p:spPr>
          <a:xfrm>
            <a:off x="6312420" y="1392471"/>
            <a:ext cx="2041089" cy="2041089"/>
          </a:xfrm>
          <a:custGeom>
            <a:avLst/>
            <a:gdLst>
              <a:gd name="connsiteX0" fmla="*/ 0 w 2041089"/>
              <a:gd name="connsiteY0" fmla="*/ 204109 h 2041089"/>
              <a:gd name="connsiteX1" fmla="*/ 204109 w 2041089"/>
              <a:gd name="connsiteY1" fmla="*/ 0 h 2041089"/>
              <a:gd name="connsiteX2" fmla="*/ 1836980 w 2041089"/>
              <a:gd name="connsiteY2" fmla="*/ 0 h 2041089"/>
              <a:gd name="connsiteX3" fmla="*/ 2041089 w 2041089"/>
              <a:gd name="connsiteY3" fmla="*/ 204109 h 2041089"/>
              <a:gd name="connsiteX4" fmla="*/ 2041089 w 2041089"/>
              <a:gd name="connsiteY4" fmla="*/ 1836980 h 2041089"/>
              <a:gd name="connsiteX5" fmla="*/ 1836980 w 2041089"/>
              <a:gd name="connsiteY5" fmla="*/ 2041089 h 2041089"/>
              <a:gd name="connsiteX6" fmla="*/ 204109 w 2041089"/>
              <a:gd name="connsiteY6" fmla="*/ 2041089 h 2041089"/>
              <a:gd name="connsiteX7" fmla="*/ 0 w 2041089"/>
              <a:gd name="connsiteY7" fmla="*/ 1836980 h 2041089"/>
              <a:gd name="connsiteX8" fmla="*/ 0 w 2041089"/>
              <a:gd name="connsiteY8" fmla="*/ 204109 h 204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1089" h="2041089">
                <a:moveTo>
                  <a:pt x="0" y="204109"/>
                </a:moveTo>
                <a:cubicBezTo>
                  <a:pt x="0" y="91383"/>
                  <a:pt x="91383" y="0"/>
                  <a:pt x="204109" y="0"/>
                </a:cubicBezTo>
                <a:lnTo>
                  <a:pt x="1836980" y="0"/>
                </a:lnTo>
                <a:cubicBezTo>
                  <a:pt x="1949706" y="0"/>
                  <a:pt x="2041089" y="91383"/>
                  <a:pt x="2041089" y="204109"/>
                </a:cubicBezTo>
                <a:lnTo>
                  <a:pt x="2041089" y="1836980"/>
                </a:lnTo>
                <a:cubicBezTo>
                  <a:pt x="2041089" y="1949706"/>
                  <a:pt x="1949706" y="2041089"/>
                  <a:pt x="1836980" y="2041089"/>
                </a:cubicBezTo>
                <a:lnTo>
                  <a:pt x="204109" y="2041089"/>
                </a:lnTo>
                <a:cubicBezTo>
                  <a:pt x="91383" y="2041089"/>
                  <a:pt x="0" y="1949706"/>
                  <a:pt x="0" y="1836980"/>
                </a:cubicBezTo>
                <a:lnTo>
                  <a:pt x="0" y="204109"/>
                </a:lnTo>
                <a:close/>
              </a:path>
            </a:pathLst>
          </a:custGeom>
          <a:solidFill>
            <a:schemeClr val="tx2">
              <a:lumMod val="50000"/>
              <a:lumOff val="50000"/>
            </a:schemeClr>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7411" tIns="147411" rIns="147411" bIns="147411" numCol="1" spcCol="1270" anchor="ctr" anchorCtr="0">
            <a:noAutofit/>
          </a:bodyPr>
          <a:lstStyle/>
          <a:p>
            <a:pPr marL="0" lvl="0" indent="0" algn="ctr" defTabSz="1022350">
              <a:lnSpc>
                <a:spcPct val="90000"/>
              </a:lnSpc>
              <a:spcBef>
                <a:spcPct val="0"/>
              </a:spcBef>
              <a:spcAft>
                <a:spcPct val="35000"/>
              </a:spcAft>
              <a:buNone/>
            </a:pPr>
            <a:endParaRPr lang="fr-FR" sz="2300" b="1" kern="1200" dirty="0">
              <a:solidFill>
                <a:schemeClr val="bg1"/>
              </a:solidFill>
            </a:endParaRPr>
          </a:p>
        </p:txBody>
      </p:sp>
      <p:sp>
        <p:nvSpPr>
          <p:cNvPr id="20" name="Rectangle: Rounded Corners 19">
            <a:extLst>
              <a:ext uri="{FF2B5EF4-FFF2-40B4-BE49-F238E27FC236}">
                <a16:creationId xmlns:a16="http://schemas.microsoft.com/office/drawing/2014/main" id="{8B0B24EA-3759-63BE-4619-80A023235A1B}"/>
              </a:ext>
            </a:extLst>
          </p:cNvPr>
          <p:cNvSpPr/>
          <p:nvPr/>
        </p:nvSpPr>
        <p:spPr>
          <a:xfrm>
            <a:off x="9476821" y="1383352"/>
            <a:ext cx="2041089" cy="2041089"/>
          </a:xfrm>
          <a:prstGeom prst="roundRect">
            <a:avLst>
              <a:gd name="adj" fmla="val 10000"/>
            </a:avLst>
          </a:prstGeom>
          <a:blipFill rotWithShape="1">
            <a:blip r:embed="rId7"/>
            <a:srcRect/>
            <a:stretch>
              <a:fillRect l="-1000" r="-1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sp>
        <p:nvSpPr>
          <p:cNvPr id="21" name="Freeform: Shape 20">
            <a:hlinkHover r:id="rId8" action="ppaction://hlinksldjump"/>
            <a:extLst>
              <a:ext uri="{FF2B5EF4-FFF2-40B4-BE49-F238E27FC236}">
                <a16:creationId xmlns:a16="http://schemas.microsoft.com/office/drawing/2014/main" id="{15462BE9-F749-6AD2-434D-EE947F18D839}"/>
              </a:ext>
            </a:extLst>
          </p:cNvPr>
          <p:cNvSpPr/>
          <p:nvPr/>
        </p:nvSpPr>
        <p:spPr>
          <a:xfrm>
            <a:off x="9476820" y="1383351"/>
            <a:ext cx="2041089" cy="2041089"/>
          </a:xfrm>
          <a:custGeom>
            <a:avLst/>
            <a:gdLst>
              <a:gd name="connsiteX0" fmla="*/ 0 w 2041089"/>
              <a:gd name="connsiteY0" fmla="*/ 204109 h 2041089"/>
              <a:gd name="connsiteX1" fmla="*/ 204109 w 2041089"/>
              <a:gd name="connsiteY1" fmla="*/ 0 h 2041089"/>
              <a:gd name="connsiteX2" fmla="*/ 1836980 w 2041089"/>
              <a:gd name="connsiteY2" fmla="*/ 0 h 2041089"/>
              <a:gd name="connsiteX3" fmla="*/ 2041089 w 2041089"/>
              <a:gd name="connsiteY3" fmla="*/ 204109 h 2041089"/>
              <a:gd name="connsiteX4" fmla="*/ 2041089 w 2041089"/>
              <a:gd name="connsiteY4" fmla="*/ 1836980 h 2041089"/>
              <a:gd name="connsiteX5" fmla="*/ 1836980 w 2041089"/>
              <a:gd name="connsiteY5" fmla="*/ 2041089 h 2041089"/>
              <a:gd name="connsiteX6" fmla="*/ 204109 w 2041089"/>
              <a:gd name="connsiteY6" fmla="*/ 2041089 h 2041089"/>
              <a:gd name="connsiteX7" fmla="*/ 0 w 2041089"/>
              <a:gd name="connsiteY7" fmla="*/ 1836980 h 2041089"/>
              <a:gd name="connsiteX8" fmla="*/ 0 w 2041089"/>
              <a:gd name="connsiteY8" fmla="*/ 204109 h 204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1089" h="2041089">
                <a:moveTo>
                  <a:pt x="0" y="204109"/>
                </a:moveTo>
                <a:cubicBezTo>
                  <a:pt x="0" y="91383"/>
                  <a:pt x="91383" y="0"/>
                  <a:pt x="204109" y="0"/>
                </a:cubicBezTo>
                <a:lnTo>
                  <a:pt x="1836980" y="0"/>
                </a:lnTo>
                <a:cubicBezTo>
                  <a:pt x="1949706" y="0"/>
                  <a:pt x="2041089" y="91383"/>
                  <a:pt x="2041089" y="204109"/>
                </a:cubicBezTo>
                <a:lnTo>
                  <a:pt x="2041089" y="1836980"/>
                </a:lnTo>
                <a:cubicBezTo>
                  <a:pt x="2041089" y="1949706"/>
                  <a:pt x="1949706" y="2041089"/>
                  <a:pt x="1836980" y="2041089"/>
                </a:cubicBezTo>
                <a:lnTo>
                  <a:pt x="204109" y="2041089"/>
                </a:lnTo>
                <a:cubicBezTo>
                  <a:pt x="91383" y="2041089"/>
                  <a:pt x="0" y="1949706"/>
                  <a:pt x="0" y="1836980"/>
                </a:cubicBezTo>
                <a:lnTo>
                  <a:pt x="0" y="204109"/>
                </a:lnTo>
                <a:close/>
              </a:path>
            </a:pathLst>
          </a:custGeom>
          <a:solidFill>
            <a:schemeClr val="tx2">
              <a:lumMod val="50000"/>
              <a:lumOff val="50000"/>
            </a:schemeClr>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7411" tIns="147411" rIns="147411" bIns="147411" numCol="1" spcCol="1270" anchor="ctr" anchorCtr="0">
            <a:noAutofit/>
          </a:bodyPr>
          <a:lstStyle/>
          <a:p>
            <a:pPr marL="0" lvl="0" indent="0" algn="ctr" defTabSz="1022350">
              <a:lnSpc>
                <a:spcPct val="90000"/>
              </a:lnSpc>
              <a:spcBef>
                <a:spcPct val="0"/>
              </a:spcBef>
              <a:spcAft>
                <a:spcPct val="35000"/>
              </a:spcAft>
              <a:buNone/>
            </a:pPr>
            <a:r>
              <a:rPr lang="fr-FR" sz="2300" b="1" kern="1200" dirty="0"/>
              <a:t>ANCHORING</a:t>
            </a:r>
          </a:p>
        </p:txBody>
      </p:sp>
      <p:sp>
        <p:nvSpPr>
          <p:cNvPr id="3" name="TextBox 2">
            <a:extLst>
              <a:ext uri="{FF2B5EF4-FFF2-40B4-BE49-F238E27FC236}">
                <a16:creationId xmlns:a16="http://schemas.microsoft.com/office/drawing/2014/main" id="{5EB3838B-9E1C-A5A8-342A-EFBCB171A7A8}"/>
              </a:ext>
            </a:extLst>
          </p:cNvPr>
          <p:cNvSpPr txBox="1"/>
          <p:nvPr/>
        </p:nvSpPr>
        <p:spPr>
          <a:xfrm>
            <a:off x="2635045" y="3165987"/>
            <a:ext cx="3460955" cy="3914918"/>
          </a:xfrm>
          <a:prstGeom prst="rect">
            <a:avLst/>
          </a:prstGeom>
          <a:noFill/>
        </p:spPr>
        <p:txBody>
          <a:bodyPr wrap="square" rtlCol="0">
            <a:spAutoFit/>
          </a:bodyPr>
          <a:lstStyle/>
          <a:p>
            <a:pPr marL="171450" lvl="0" indent="-171450" defTabSz="755650">
              <a:lnSpc>
                <a:spcPct val="90000"/>
              </a:lnSpc>
              <a:spcBef>
                <a:spcPct val="0"/>
              </a:spcBef>
              <a:spcAft>
                <a:spcPct val="35000"/>
              </a:spcAft>
              <a:buFont typeface="Arial" panose="020B0604020202020204" pitchFamily="34" charset="0"/>
              <a:buChar char="•"/>
            </a:pPr>
            <a:r>
              <a:rPr lang="en-US" sz="900" b="1" u="sng" kern="1200" dirty="0"/>
              <a:t>Definition</a:t>
            </a:r>
            <a:r>
              <a:rPr lang="en-US" sz="900" kern="1200" dirty="0"/>
              <a:t>: Overconfidence is the tendency of investors to overestimate their knowledge, skills, and ability to predict market movements.</a:t>
            </a:r>
          </a:p>
          <a:p>
            <a:pPr marL="171450" lvl="0" indent="-171450" defTabSz="755650">
              <a:lnSpc>
                <a:spcPct val="90000"/>
              </a:lnSpc>
              <a:spcBef>
                <a:spcPct val="0"/>
              </a:spcBef>
              <a:spcAft>
                <a:spcPct val="35000"/>
              </a:spcAft>
              <a:buFont typeface="Arial" panose="020B0604020202020204" pitchFamily="34" charset="0"/>
              <a:buChar char="•"/>
            </a:pPr>
            <a:r>
              <a:rPr lang="en-US" sz="900" b="1" u="sng" kern="1200" dirty="0"/>
              <a:t>Impact</a:t>
            </a:r>
            <a:r>
              <a:rPr lang="en-US" sz="900" b="1" kern="1200" dirty="0"/>
              <a:t>: </a:t>
            </a:r>
            <a:r>
              <a:rPr lang="en-US" sz="900" kern="1200" dirty="0"/>
              <a:t>Leads to excessive trading, under-diversification, and ignoring risks, which can result in poor investment decisions and lower returns.</a:t>
            </a:r>
            <a:endParaRPr lang="en-US" sz="900" b="1" dirty="0"/>
          </a:p>
          <a:p>
            <a:pPr marL="171450" lvl="0" indent="-171450" defTabSz="755650">
              <a:lnSpc>
                <a:spcPct val="90000"/>
              </a:lnSpc>
              <a:spcBef>
                <a:spcPct val="0"/>
              </a:spcBef>
              <a:spcAft>
                <a:spcPct val="35000"/>
              </a:spcAft>
              <a:buFont typeface="Arial" panose="020B0604020202020204" pitchFamily="34" charset="0"/>
              <a:buChar char="•"/>
            </a:pPr>
            <a:r>
              <a:rPr lang="fr-FR" sz="900" b="1" u="sng" dirty="0"/>
              <a:t>Real World EXAMPLES :</a:t>
            </a:r>
            <a:endParaRPr lang="en-US" sz="900" b="1" u="sng" dirty="0"/>
          </a:p>
          <a:p>
            <a:pPr marL="171450" lvl="0" indent="-171450" defTabSz="755650">
              <a:lnSpc>
                <a:spcPct val="90000"/>
              </a:lnSpc>
              <a:spcBef>
                <a:spcPct val="0"/>
              </a:spcBef>
              <a:spcAft>
                <a:spcPct val="35000"/>
              </a:spcAft>
              <a:buFont typeface="Wingdings" panose="05000000000000000000" pitchFamily="2" charset="2"/>
              <a:buChar char="ü"/>
            </a:pPr>
            <a:r>
              <a:rPr lang="en-US" sz="900" b="0" i="0" dirty="0">
                <a:solidFill>
                  <a:srgbClr val="000000"/>
                </a:solidFill>
                <a:effectLst/>
              </a:rPr>
              <a:t>A study performed by Brad Barber and Terrance </a:t>
            </a:r>
            <a:r>
              <a:rPr lang="en-US" sz="900" b="0" i="0" dirty="0" err="1">
                <a:solidFill>
                  <a:srgbClr val="000000"/>
                </a:solidFill>
                <a:effectLst/>
              </a:rPr>
              <a:t>Odean</a:t>
            </a:r>
            <a:r>
              <a:rPr lang="en-US" sz="900" b="0" i="0" dirty="0">
                <a:solidFill>
                  <a:srgbClr val="000000"/>
                </a:solidFill>
                <a:effectLst/>
              </a:rPr>
              <a:t> in 2001 proved that theoretical models of financial markets built on the assumption that some investors are overconfident yield one central prediction: overconfident investors will trade too much. We test this prediction by partitioning investors on the basis of a variable that provides a natural proxy for overconfidence--gender. Psychological research has established that men are more prone to overconfidence than women. Thus, models of investor overconfidence predict that men will trade more and perform worse than women. Using account data for over 35,000 households from a large discount brokerage firm, we analyze the common stock investments of men and women from February 1991 through January 1997. Consistent with the predictions of the overconfidence models, we document that men trade 45 percent more than women and earn annual risk-adjusted net returns that are 1.4 percent less than those earned by women. These differences are more pronounced between single men and single women; single men trade 67 percent more than single women and earn annual risk-adjusted net returns that are 2.3 percent less than those earned by single women.</a:t>
            </a:r>
            <a:endParaRPr lang="fr-FR" sz="900" b="1" dirty="0"/>
          </a:p>
          <a:p>
            <a:endParaRPr lang="fr-FR" sz="900" dirty="0"/>
          </a:p>
        </p:txBody>
      </p:sp>
      <p:sp>
        <p:nvSpPr>
          <p:cNvPr id="10" name="TextBox 9">
            <a:extLst>
              <a:ext uri="{FF2B5EF4-FFF2-40B4-BE49-F238E27FC236}">
                <a16:creationId xmlns:a16="http://schemas.microsoft.com/office/drawing/2014/main" id="{60DAF3D8-5F4C-51B6-04C1-7C28F9077BAF}"/>
              </a:ext>
            </a:extLst>
          </p:cNvPr>
          <p:cNvSpPr txBox="1"/>
          <p:nvPr/>
        </p:nvSpPr>
        <p:spPr>
          <a:xfrm>
            <a:off x="3692413" y="326083"/>
            <a:ext cx="5075941" cy="707886"/>
          </a:xfrm>
          <a:prstGeom prst="rect">
            <a:avLst/>
          </a:prstGeom>
          <a:noFill/>
        </p:spPr>
        <p:txBody>
          <a:bodyPr wrap="none" rtlCol="0">
            <a:spAutoFit/>
          </a:bodyPr>
          <a:lstStyle/>
          <a:p>
            <a:pPr algn="ctr"/>
            <a:r>
              <a:rPr lang="fr-FR" sz="4000" b="1" dirty="0" err="1"/>
              <a:t>Psychological</a:t>
            </a:r>
            <a:r>
              <a:rPr lang="fr-FR" sz="4000" b="1" dirty="0"/>
              <a:t> </a:t>
            </a:r>
            <a:r>
              <a:rPr lang="fr-FR" sz="4000" b="1" dirty="0" err="1"/>
              <a:t>Biases</a:t>
            </a:r>
            <a:endParaRPr lang="fr-FR" sz="4000" b="1" dirty="0"/>
          </a:p>
        </p:txBody>
      </p:sp>
      <p:sp>
        <p:nvSpPr>
          <p:cNvPr id="2" name="TextBox 1">
            <a:extLst>
              <a:ext uri="{FF2B5EF4-FFF2-40B4-BE49-F238E27FC236}">
                <a16:creationId xmlns:a16="http://schemas.microsoft.com/office/drawing/2014/main" id="{1F1427A7-13F3-B0B2-F1AA-DED77317262F}"/>
              </a:ext>
            </a:extLst>
          </p:cNvPr>
          <p:cNvSpPr txBox="1"/>
          <p:nvPr/>
        </p:nvSpPr>
        <p:spPr>
          <a:xfrm>
            <a:off x="6678778" y="2227425"/>
            <a:ext cx="1308371" cy="400110"/>
          </a:xfrm>
          <a:prstGeom prst="rect">
            <a:avLst/>
          </a:prstGeom>
          <a:noFill/>
        </p:spPr>
        <p:txBody>
          <a:bodyPr wrap="none" rtlCol="0">
            <a:spAutoFit/>
          </a:bodyPr>
          <a:lstStyle/>
          <a:p>
            <a:r>
              <a:rPr lang="fr-FR" sz="2000" b="1" dirty="0">
                <a:solidFill>
                  <a:schemeClr val="bg1"/>
                </a:solidFill>
              </a:rPr>
              <a:t>HERDING</a:t>
            </a:r>
          </a:p>
        </p:txBody>
      </p:sp>
    </p:spTree>
    <p:extLst>
      <p:ext uri="{BB962C8B-B14F-4D97-AF65-F5344CB8AC3E}">
        <p14:creationId xmlns:p14="http://schemas.microsoft.com/office/powerpoint/2010/main" val="28128611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B5F89AB8-0E4B-FDDA-1D2F-55ECE5152334}"/>
              </a:ext>
            </a:extLst>
          </p:cNvPr>
          <p:cNvSpPr/>
          <p:nvPr/>
        </p:nvSpPr>
        <p:spPr>
          <a:xfrm>
            <a:off x="2408" y="1358620"/>
            <a:ext cx="2142488" cy="2137723"/>
          </a:xfrm>
          <a:prstGeom prst="roundRect">
            <a:avLst>
              <a:gd name="adj" fmla="val 10000"/>
            </a:avLst>
          </a:prstGeom>
          <a:blipFill rotWithShape="1">
            <a:blip r:embed="rId2"/>
            <a:srcRect/>
            <a:stretch>
              <a:fillRect l="-34000" r="-34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sp>
        <p:nvSpPr>
          <p:cNvPr id="12" name="Freeform: Shape 11">
            <a:hlinkHover r:id="rId3" action="ppaction://hlinksldjump"/>
            <a:extLst>
              <a:ext uri="{FF2B5EF4-FFF2-40B4-BE49-F238E27FC236}">
                <a16:creationId xmlns:a16="http://schemas.microsoft.com/office/drawing/2014/main" id="{97CFD5CD-C7DE-CDDC-0C02-340D6DBFCA27}"/>
              </a:ext>
            </a:extLst>
          </p:cNvPr>
          <p:cNvSpPr/>
          <p:nvPr/>
        </p:nvSpPr>
        <p:spPr>
          <a:xfrm>
            <a:off x="-7861" y="1358619"/>
            <a:ext cx="2142488" cy="2137723"/>
          </a:xfrm>
          <a:custGeom>
            <a:avLst/>
            <a:gdLst>
              <a:gd name="connsiteX0" fmla="*/ 0 w 2142488"/>
              <a:gd name="connsiteY0" fmla="*/ 213772 h 2137723"/>
              <a:gd name="connsiteX1" fmla="*/ 213772 w 2142488"/>
              <a:gd name="connsiteY1" fmla="*/ 0 h 2137723"/>
              <a:gd name="connsiteX2" fmla="*/ 1928716 w 2142488"/>
              <a:gd name="connsiteY2" fmla="*/ 0 h 2137723"/>
              <a:gd name="connsiteX3" fmla="*/ 2142488 w 2142488"/>
              <a:gd name="connsiteY3" fmla="*/ 213772 h 2137723"/>
              <a:gd name="connsiteX4" fmla="*/ 2142488 w 2142488"/>
              <a:gd name="connsiteY4" fmla="*/ 1923951 h 2137723"/>
              <a:gd name="connsiteX5" fmla="*/ 1928716 w 2142488"/>
              <a:gd name="connsiteY5" fmla="*/ 2137723 h 2137723"/>
              <a:gd name="connsiteX6" fmla="*/ 213772 w 2142488"/>
              <a:gd name="connsiteY6" fmla="*/ 2137723 h 2137723"/>
              <a:gd name="connsiteX7" fmla="*/ 0 w 2142488"/>
              <a:gd name="connsiteY7" fmla="*/ 1923951 h 2137723"/>
              <a:gd name="connsiteX8" fmla="*/ 0 w 2142488"/>
              <a:gd name="connsiteY8" fmla="*/ 213772 h 2137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2488" h="2137723">
                <a:moveTo>
                  <a:pt x="0" y="213772"/>
                </a:moveTo>
                <a:cubicBezTo>
                  <a:pt x="0" y="95709"/>
                  <a:pt x="95709" y="0"/>
                  <a:pt x="213772" y="0"/>
                </a:cubicBezTo>
                <a:lnTo>
                  <a:pt x="1928716" y="0"/>
                </a:lnTo>
                <a:cubicBezTo>
                  <a:pt x="2046779" y="0"/>
                  <a:pt x="2142488" y="95709"/>
                  <a:pt x="2142488" y="213772"/>
                </a:cubicBezTo>
                <a:lnTo>
                  <a:pt x="2142488" y="1923951"/>
                </a:lnTo>
                <a:cubicBezTo>
                  <a:pt x="2142488" y="2042014"/>
                  <a:pt x="2046779" y="2137723"/>
                  <a:pt x="1928716" y="2137723"/>
                </a:cubicBezTo>
                <a:lnTo>
                  <a:pt x="213772" y="2137723"/>
                </a:lnTo>
                <a:cubicBezTo>
                  <a:pt x="95709" y="2137723"/>
                  <a:pt x="0" y="2042014"/>
                  <a:pt x="0" y="1923951"/>
                </a:cubicBezTo>
                <a:lnTo>
                  <a:pt x="0" y="213772"/>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7382" tIns="127382" rIns="127382" bIns="127382" numCol="1" spcCol="1270" anchor="ctr" anchorCtr="0">
            <a:noAutofit/>
          </a:bodyPr>
          <a:lstStyle/>
          <a:p>
            <a:pPr marL="0" lvl="0" indent="0" algn="ctr" defTabSz="755650">
              <a:lnSpc>
                <a:spcPct val="90000"/>
              </a:lnSpc>
              <a:spcBef>
                <a:spcPct val="0"/>
              </a:spcBef>
              <a:spcAft>
                <a:spcPct val="35000"/>
              </a:spcAft>
              <a:buNone/>
            </a:pPr>
            <a:r>
              <a:rPr lang="fr-FR" sz="1700" b="1" kern="1200" dirty="0"/>
              <a:t>LOSS AVERSION </a:t>
            </a:r>
          </a:p>
        </p:txBody>
      </p:sp>
      <p:sp>
        <p:nvSpPr>
          <p:cNvPr id="14" name="Rectangle: Rounded Corners 13">
            <a:extLst>
              <a:ext uri="{FF2B5EF4-FFF2-40B4-BE49-F238E27FC236}">
                <a16:creationId xmlns:a16="http://schemas.microsoft.com/office/drawing/2014/main" id="{EECA46E7-A50A-20AA-2FEA-3519ED4F2616}"/>
              </a:ext>
            </a:extLst>
          </p:cNvPr>
          <p:cNvSpPr/>
          <p:nvPr/>
        </p:nvSpPr>
        <p:spPr>
          <a:xfrm>
            <a:off x="3324013" y="1358620"/>
            <a:ext cx="2142488" cy="2137723"/>
          </a:xfrm>
          <a:prstGeom prst="roundRect">
            <a:avLst>
              <a:gd name="adj" fmla="val 10000"/>
            </a:avLst>
          </a:prstGeom>
          <a:blipFill rotWithShape="1">
            <a:blip r:embed="rId4"/>
            <a:srcRect/>
            <a:stretch>
              <a:fillRect l="-34000" r="-34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sp>
        <p:nvSpPr>
          <p:cNvPr id="15" name="Freeform: Shape 14">
            <a:hlinkHover r:id="rId5" action="ppaction://hlinksldjump"/>
            <a:extLst>
              <a:ext uri="{FF2B5EF4-FFF2-40B4-BE49-F238E27FC236}">
                <a16:creationId xmlns:a16="http://schemas.microsoft.com/office/drawing/2014/main" id="{879F6C23-07C5-B526-BF50-1138E972DCE8}"/>
              </a:ext>
            </a:extLst>
          </p:cNvPr>
          <p:cNvSpPr/>
          <p:nvPr/>
        </p:nvSpPr>
        <p:spPr>
          <a:xfrm>
            <a:off x="3313744" y="1383352"/>
            <a:ext cx="2142488" cy="2137723"/>
          </a:xfrm>
          <a:custGeom>
            <a:avLst/>
            <a:gdLst>
              <a:gd name="connsiteX0" fmla="*/ 0 w 2142488"/>
              <a:gd name="connsiteY0" fmla="*/ 213772 h 2137723"/>
              <a:gd name="connsiteX1" fmla="*/ 213772 w 2142488"/>
              <a:gd name="connsiteY1" fmla="*/ 0 h 2137723"/>
              <a:gd name="connsiteX2" fmla="*/ 1928716 w 2142488"/>
              <a:gd name="connsiteY2" fmla="*/ 0 h 2137723"/>
              <a:gd name="connsiteX3" fmla="*/ 2142488 w 2142488"/>
              <a:gd name="connsiteY3" fmla="*/ 213772 h 2137723"/>
              <a:gd name="connsiteX4" fmla="*/ 2142488 w 2142488"/>
              <a:gd name="connsiteY4" fmla="*/ 1923951 h 2137723"/>
              <a:gd name="connsiteX5" fmla="*/ 1928716 w 2142488"/>
              <a:gd name="connsiteY5" fmla="*/ 2137723 h 2137723"/>
              <a:gd name="connsiteX6" fmla="*/ 213772 w 2142488"/>
              <a:gd name="connsiteY6" fmla="*/ 2137723 h 2137723"/>
              <a:gd name="connsiteX7" fmla="*/ 0 w 2142488"/>
              <a:gd name="connsiteY7" fmla="*/ 1923951 h 2137723"/>
              <a:gd name="connsiteX8" fmla="*/ 0 w 2142488"/>
              <a:gd name="connsiteY8" fmla="*/ 213772 h 2137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2488" h="2137723">
                <a:moveTo>
                  <a:pt x="0" y="213772"/>
                </a:moveTo>
                <a:cubicBezTo>
                  <a:pt x="0" y="95709"/>
                  <a:pt x="95709" y="0"/>
                  <a:pt x="213772" y="0"/>
                </a:cubicBezTo>
                <a:lnTo>
                  <a:pt x="1928716" y="0"/>
                </a:lnTo>
                <a:cubicBezTo>
                  <a:pt x="2046779" y="0"/>
                  <a:pt x="2142488" y="95709"/>
                  <a:pt x="2142488" y="213772"/>
                </a:cubicBezTo>
                <a:lnTo>
                  <a:pt x="2142488" y="1923951"/>
                </a:lnTo>
                <a:cubicBezTo>
                  <a:pt x="2142488" y="2042014"/>
                  <a:pt x="2046779" y="2137723"/>
                  <a:pt x="1928716" y="2137723"/>
                </a:cubicBezTo>
                <a:lnTo>
                  <a:pt x="213772" y="2137723"/>
                </a:lnTo>
                <a:cubicBezTo>
                  <a:pt x="95709" y="2137723"/>
                  <a:pt x="0" y="2042014"/>
                  <a:pt x="0" y="1923951"/>
                </a:cubicBezTo>
                <a:lnTo>
                  <a:pt x="0" y="213772"/>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7382" tIns="127382" rIns="127382" bIns="127382" numCol="1" spcCol="1270" anchor="ctr" anchorCtr="0">
            <a:noAutofit/>
          </a:bodyPr>
          <a:lstStyle/>
          <a:p>
            <a:pPr marL="0" lvl="0" indent="0" algn="ctr" defTabSz="755650">
              <a:lnSpc>
                <a:spcPct val="90000"/>
              </a:lnSpc>
              <a:spcBef>
                <a:spcPct val="0"/>
              </a:spcBef>
              <a:spcAft>
                <a:spcPct val="35000"/>
              </a:spcAft>
              <a:buNone/>
            </a:pPr>
            <a:r>
              <a:rPr lang="fr-FR" sz="1600" b="1" kern="1200" dirty="0"/>
              <a:t>OVERCONFIDENCE</a:t>
            </a:r>
          </a:p>
        </p:txBody>
      </p:sp>
      <p:sp>
        <p:nvSpPr>
          <p:cNvPr id="17" name="Rectangle: Rounded Corners 16">
            <a:extLst>
              <a:ext uri="{FF2B5EF4-FFF2-40B4-BE49-F238E27FC236}">
                <a16:creationId xmlns:a16="http://schemas.microsoft.com/office/drawing/2014/main" id="{78DCEDFB-5E9D-4607-4C12-A5A242779986}"/>
              </a:ext>
            </a:extLst>
          </p:cNvPr>
          <p:cNvSpPr/>
          <p:nvPr/>
        </p:nvSpPr>
        <p:spPr>
          <a:xfrm>
            <a:off x="6312421" y="1383352"/>
            <a:ext cx="2041089" cy="2041089"/>
          </a:xfrm>
          <a:prstGeom prst="roundRect">
            <a:avLst>
              <a:gd name="adj" fmla="val 10000"/>
            </a:avLst>
          </a:prstGeom>
          <a:blipFill rotWithShape="1">
            <a:blip r:embed="rId6"/>
            <a:srcRect/>
            <a:stretch>
              <a:fillRect l="-33000" r="-33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sp>
        <p:nvSpPr>
          <p:cNvPr id="18" name="Freeform: Shape 17">
            <a:extLst>
              <a:ext uri="{FF2B5EF4-FFF2-40B4-BE49-F238E27FC236}">
                <a16:creationId xmlns:a16="http://schemas.microsoft.com/office/drawing/2014/main" id="{864921F0-243E-52A3-82B9-D1CF6BA72F04}"/>
              </a:ext>
            </a:extLst>
          </p:cNvPr>
          <p:cNvSpPr/>
          <p:nvPr/>
        </p:nvSpPr>
        <p:spPr>
          <a:xfrm>
            <a:off x="6333143" y="2403895"/>
            <a:ext cx="2041089" cy="4297847"/>
          </a:xfrm>
          <a:custGeom>
            <a:avLst/>
            <a:gdLst>
              <a:gd name="connsiteX0" fmla="*/ 0 w 2041089"/>
              <a:gd name="connsiteY0" fmla="*/ 204109 h 2041089"/>
              <a:gd name="connsiteX1" fmla="*/ 204109 w 2041089"/>
              <a:gd name="connsiteY1" fmla="*/ 0 h 2041089"/>
              <a:gd name="connsiteX2" fmla="*/ 1836980 w 2041089"/>
              <a:gd name="connsiteY2" fmla="*/ 0 h 2041089"/>
              <a:gd name="connsiteX3" fmla="*/ 2041089 w 2041089"/>
              <a:gd name="connsiteY3" fmla="*/ 204109 h 2041089"/>
              <a:gd name="connsiteX4" fmla="*/ 2041089 w 2041089"/>
              <a:gd name="connsiteY4" fmla="*/ 1836980 h 2041089"/>
              <a:gd name="connsiteX5" fmla="*/ 1836980 w 2041089"/>
              <a:gd name="connsiteY5" fmla="*/ 2041089 h 2041089"/>
              <a:gd name="connsiteX6" fmla="*/ 204109 w 2041089"/>
              <a:gd name="connsiteY6" fmla="*/ 2041089 h 2041089"/>
              <a:gd name="connsiteX7" fmla="*/ 0 w 2041089"/>
              <a:gd name="connsiteY7" fmla="*/ 1836980 h 2041089"/>
              <a:gd name="connsiteX8" fmla="*/ 0 w 2041089"/>
              <a:gd name="connsiteY8" fmla="*/ 204109 h 204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1089" h="2041089">
                <a:moveTo>
                  <a:pt x="0" y="204109"/>
                </a:moveTo>
                <a:cubicBezTo>
                  <a:pt x="0" y="91383"/>
                  <a:pt x="91383" y="0"/>
                  <a:pt x="204109" y="0"/>
                </a:cubicBezTo>
                <a:lnTo>
                  <a:pt x="1836980" y="0"/>
                </a:lnTo>
                <a:cubicBezTo>
                  <a:pt x="1949706" y="0"/>
                  <a:pt x="2041089" y="91383"/>
                  <a:pt x="2041089" y="204109"/>
                </a:cubicBezTo>
                <a:lnTo>
                  <a:pt x="2041089" y="1836980"/>
                </a:lnTo>
                <a:cubicBezTo>
                  <a:pt x="2041089" y="1949706"/>
                  <a:pt x="1949706" y="2041089"/>
                  <a:pt x="1836980" y="2041089"/>
                </a:cubicBezTo>
                <a:lnTo>
                  <a:pt x="204109" y="2041089"/>
                </a:lnTo>
                <a:cubicBezTo>
                  <a:pt x="91383" y="2041089"/>
                  <a:pt x="0" y="1949706"/>
                  <a:pt x="0" y="1836980"/>
                </a:cubicBezTo>
                <a:lnTo>
                  <a:pt x="0" y="204109"/>
                </a:lnTo>
                <a:close/>
              </a:path>
            </a:pathLst>
          </a:custGeom>
          <a:solidFill>
            <a:schemeClr val="tx2">
              <a:lumMod val="50000"/>
              <a:lumOff val="50000"/>
            </a:schemeClr>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7411" tIns="147411" rIns="147411" bIns="147411" numCol="1" spcCol="1270" anchor="ctr" anchorCtr="0">
            <a:noAutofit/>
          </a:bodyPr>
          <a:lstStyle/>
          <a:p>
            <a:pPr marL="0" lvl="0" indent="0" defTabSz="1022350">
              <a:lnSpc>
                <a:spcPct val="90000"/>
              </a:lnSpc>
              <a:spcBef>
                <a:spcPct val="0"/>
              </a:spcBef>
              <a:spcAft>
                <a:spcPct val="35000"/>
              </a:spcAft>
              <a:buNone/>
            </a:pPr>
            <a:endParaRPr lang="fr-FR" sz="1400" b="1" kern="1200" dirty="0">
              <a:solidFill>
                <a:schemeClr val="bg1"/>
              </a:solidFill>
            </a:endParaRPr>
          </a:p>
          <a:p>
            <a:pPr marL="0" lvl="0" indent="0" defTabSz="1022350">
              <a:lnSpc>
                <a:spcPct val="90000"/>
              </a:lnSpc>
              <a:spcBef>
                <a:spcPct val="0"/>
              </a:spcBef>
              <a:spcAft>
                <a:spcPct val="35000"/>
              </a:spcAft>
              <a:buNone/>
            </a:pPr>
            <a:endParaRPr lang="fr-FR" sz="1400" b="1" dirty="0">
              <a:solidFill>
                <a:schemeClr val="bg1"/>
              </a:solidFill>
            </a:endParaRPr>
          </a:p>
          <a:p>
            <a:pPr marL="0" lvl="0" indent="0" defTabSz="1022350">
              <a:lnSpc>
                <a:spcPct val="90000"/>
              </a:lnSpc>
              <a:spcBef>
                <a:spcPct val="0"/>
              </a:spcBef>
              <a:spcAft>
                <a:spcPct val="35000"/>
              </a:spcAft>
              <a:buNone/>
            </a:pPr>
            <a:endParaRPr lang="fr-FR" sz="1400" b="1" kern="1200" dirty="0">
              <a:solidFill>
                <a:schemeClr val="bg1"/>
              </a:solidFill>
            </a:endParaRPr>
          </a:p>
          <a:p>
            <a:pPr marL="0" lvl="0" indent="0" defTabSz="1022350">
              <a:lnSpc>
                <a:spcPct val="90000"/>
              </a:lnSpc>
              <a:spcBef>
                <a:spcPct val="0"/>
              </a:spcBef>
              <a:spcAft>
                <a:spcPct val="35000"/>
              </a:spcAft>
              <a:buNone/>
            </a:pPr>
            <a:endParaRPr lang="fr-FR" sz="1400" b="1" dirty="0">
              <a:solidFill>
                <a:schemeClr val="bg1"/>
              </a:solidFill>
            </a:endParaRPr>
          </a:p>
          <a:p>
            <a:pPr marL="0" lvl="0" indent="0" defTabSz="1022350">
              <a:lnSpc>
                <a:spcPct val="90000"/>
              </a:lnSpc>
              <a:spcBef>
                <a:spcPct val="0"/>
              </a:spcBef>
              <a:spcAft>
                <a:spcPct val="35000"/>
              </a:spcAft>
              <a:buNone/>
            </a:pPr>
            <a:endParaRPr lang="fr-FR" sz="1400" b="1" kern="1200" dirty="0">
              <a:solidFill>
                <a:schemeClr val="bg1"/>
              </a:solidFill>
            </a:endParaRPr>
          </a:p>
          <a:p>
            <a:pPr marL="0" lvl="0" indent="0" defTabSz="1022350">
              <a:lnSpc>
                <a:spcPct val="90000"/>
              </a:lnSpc>
              <a:spcBef>
                <a:spcPct val="0"/>
              </a:spcBef>
              <a:spcAft>
                <a:spcPct val="35000"/>
              </a:spcAft>
              <a:buNone/>
            </a:pPr>
            <a:endParaRPr lang="fr-FR" sz="1400" b="1" dirty="0">
              <a:solidFill>
                <a:schemeClr val="bg1"/>
              </a:solidFill>
            </a:endParaRPr>
          </a:p>
          <a:p>
            <a:pPr marL="0" lvl="0" indent="0" defTabSz="1022350">
              <a:lnSpc>
                <a:spcPct val="90000"/>
              </a:lnSpc>
              <a:spcBef>
                <a:spcPct val="0"/>
              </a:spcBef>
              <a:spcAft>
                <a:spcPct val="35000"/>
              </a:spcAft>
              <a:buNone/>
            </a:pPr>
            <a:endParaRPr lang="fr-FR" sz="1400" b="1" kern="1200" dirty="0">
              <a:solidFill>
                <a:schemeClr val="bg1"/>
              </a:solidFill>
            </a:endParaRPr>
          </a:p>
          <a:p>
            <a:pPr marL="0" lvl="0" indent="0" defTabSz="1022350">
              <a:lnSpc>
                <a:spcPct val="90000"/>
              </a:lnSpc>
              <a:spcBef>
                <a:spcPct val="0"/>
              </a:spcBef>
              <a:spcAft>
                <a:spcPct val="35000"/>
              </a:spcAft>
              <a:buNone/>
            </a:pPr>
            <a:endParaRPr lang="fr-FR" sz="1400" b="1" dirty="0">
              <a:solidFill>
                <a:schemeClr val="bg1"/>
              </a:solidFill>
            </a:endParaRPr>
          </a:p>
          <a:p>
            <a:pPr marL="0" lvl="0" indent="0" defTabSz="1022350">
              <a:lnSpc>
                <a:spcPct val="90000"/>
              </a:lnSpc>
              <a:spcBef>
                <a:spcPct val="0"/>
              </a:spcBef>
              <a:spcAft>
                <a:spcPct val="35000"/>
              </a:spcAft>
              <a:buNone/>
            </a:pPr>
            <a:endParaRPr lang="fr-FR" sz="1400" b="1" kern="1200" dirty="0">
              <a:solidFill>
                <a:schemeClr val="bg1"/>
              </a:solidFill>
            </a:endParaRPr>
          </a:p>
          <a:p>
            <a:pPr marL="0" lvl="0" indent="0" defTabSz="1022350">
              <a:lnSpc>
                <a:spcPct val="90000"/>
              </a:lnSpc>
              <a:spcBef>
                <a:spcPct val="0"/>
              </a:spcBef>
              <a:spcAft>
                <a:spcPct val="35000"/>
              </a:spcAft>
              <a:buNone/>
            </a:pPr>
            <a:endParaRPr lang="fr-FR" sz="1400" b="1" dirty="0">
              <a:solidFill>
                <a:schemeClr val="bg1"/>
              </a:solidFill>
            </a:endParaRPr>
          </a:p>
          <a:p>
            <a:pPr marL="0" lvl="0" indent="0" defTabSz="1022350">
              <a:lnSpc>
                <a:spcPct val="90000"/>
              </a:lnSpc>
              <a:spcBef>
                <a:spcPct val="0"/>
              </a:spcBef>
              <a:spcAft>
                <a:spcPct val="35000"/>
              </a:spcAft>
              <a:buNone/>
            </a:pPr>
            <a:endParaRPr lang="fr-FR" sz="1400" b="1" kern="1200" dirty="0">
              <a:solidFill>
                <a:schemeClr val="bg1"/>
              </a:solidFill>
            </a:endParaRPr>
          </a:p>
          <a:p>
            <a:pPr marL="0" lvl="0" indent="0" defTabSz="1022350">
              <a:lnSpc>
                <a:spcPct val="90000"/>
              </a:lnSpc>
              <a:spcBef>
                <a:spcPct val="0"/>
              </a:spcBef>
              <a:spcAft>
                <a:spcPct val="35000"/>
              </a:spcAft>
              <a:buNone/>
            </a:pPr>
            <a:endParaRPr lang="fr-FR" sz="2300" b="1" kern="1200" dirty="0">
              <a:solidFill>
                <a:schemeClr val="bg1"/>
              </a:solidFill>
            </a:endParaRPr>
          </a:p>
        </p:txBody>
      </p:sp>
      <p:sp>
        <p:nvSpPr>
          <p:cNvPr id="20" name="Rectangle: Rounded Corners 19">
            <a:extLst>
              <a:ext uri="{FF2B5EF4-FFF2-40B4-BE49-F238E27FC236}">
                <a16:creationId xmlns:a16="http://schemas.microsoft.com/office/drawing/2014/main" id="{8B0B24EA-3759-63BE-4619-80A023235A1B}"/>
              </a:ext>
            </a:extLst>
          </p:cNvPr>
          <p:cNvSpPr/>
          <p:nvPr/>
        </p:nvSpPr>
        <p:spPr>
          <a:xfrm>
            <a:off x="9476821" y="1383352"/>
            <a:ext cx="2041089" cy="2041089"/>
          </a:xfrm>
          <a:prstGeom prst="roundRect">
            <a:avLst>
              <a:gd name="adj" fmla="val 10000"/>
            </a:avLst>
          </a:prstGeom>
          <a:blipFill rotWithShape="1">
            <a:blip r:embed="rId7"/>
            <a:srcRect/>
            <a:stretch>
              <a:fillRect l="-1000" r="-1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sp>
        <p:nvSpPr>
          <p:cNvPr id="21" name="Freeform: Shape 20">
            <a:hlinkHover r:id="rId8" action="ppaction://hlinksldjump"/>
            <a:extLst>
              <a:ext uri="{FF2B5EF4-FFF2-40B4-BE49-F238E27FC236}">
                <a16:creationId xmlns:a16="http://schemas.microsoft.com/office/drawing/2014/main" id="{15462BE9-F749-6AD2-434D-EE947F18D839}"/>
              </a:ext>
            </a:extLst>
          </p:cNvPr>
          <p:cNvSpPr/>
          <p:nvPr/>
        </p:nvSpPr>
        <p:spPr>
          <a:xfrm>
            <a:off x="9476820" y="1383351"/>
            <a:ext cx="2041089" cy="2041089"/>
          </a:xfrm>
          <a:custGeom>
            <a:avLst/>
            <a:gdLst>
              <a:gd name="connsiteX0" fmla="*/ 0 w 2041089"/>
              <a:gd name="connsiteY0" fmla="*/ 204109 h 2041089"/>
              <a:gd name="connsiteX1" fmla="*/ 204109 w 2041089"/>
              <a:gd name="connsiteY1" fmla="*/ 0 h 2041089"/>
              <a:gd name="connsiteX2" fmla="*/ 1836980 w 2041089"/>
              <a:gd name="connsiteY2" fmla="*/ 0 h 2041089"/>
              <a:gd name="connsiteX3" fmla="*/ 2041089 w 2041089"/>
              <a:gd name="connsiteY3" fmla="*/ 204109 h 2041089"/>
              <a:gd name="connsiteX4" fmla="*/ 2041089 w 2041089"/>
              <a:gd name="connsiteY4" fmla="*/ 1836980 h 2041089"/>
              <a:gd name="connsiteX5" fmla="*/ 1836980 w 2041089"/>
              <a:gd name="connsiteY5" fmla="*/ 2041089 h 2041089"/>
              <a:gd name="connsiteX6" fmla="*/ 204109 w 2041089"/>
              <a:gd name="connsiteY6" fmla="*/ 2041089 h 2041089"/>
              <a:gd name="connsiteX7" fmla="*/ 0 w 2041089"/>
              <a:gd name="connsiteY7" fmla="*/ 1836980 h 2041089"/>
              <a:gd name="connsiteX8" fmla="*/ 0 w 2041089"/>
              <a:gd name="connsiteY8" fmla="*/ 204109 h 204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1089" h="2041089">
                <a:moveTo>
                  <a:pt x="0" y="204109"/>
                </a:moveTo>
                <a:cubicBezTo>
                  <a:pt x="0" y="91383"/>
                  <a:pt x="91383" y="0"/>
                  <a:pt x="204109" y="0"/>
                </a:cubicBezTo>
                <a:lnTo>
                  <a:pt x="1836980" y="0"/>
                </a:lnTo>
                <a:cubicBezTo>
                  <a:pt x="1949706" y="0"/>
                  <a:pt x="2041089" y="91383"/>
                  <a:pt x="2041089" y="204109"/>
                </a:cubicBezTo>
                <a:lnTo>
                  <a:pt x="2041089" y="1836980"/>
                </a:lnTo>
                <a:cubicBezTo>
                  <a:pt x="2041089" y="1949706"/>
                  <a:pt x="1949706" y="2041089"/>
                  <a:pt x="1836980" y="2041089"/>
                </a:cubicBezTo>
                <a:lnTo>
                  <a:pt x="204109" y="2041089"/>
                </a:lnTo>
                <a:cubicBezTo>
                  <a:pt x="91383" y="2041089"/>
                  <a:pt x="0" y="1949706"/>
                  <a:pt x="0" y="1836980"/>
                </a:cubicBezTo>
                <a:lnTo>
                  <a:pt x="0" y="204109"/>
                </a:lnTo>
                <a:close/>
              </a:path>
            </a:pathLst>
          </a:custGeom>
          <a:solidFill>
            <a:schemeClr val="tx2">
              <a:lumMod val="50000"/>
              <a:lumOff val="50000"/>
            </a:schemeClr>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7411" tIns="147411" rIns="147411" bIns="147411" numCol="1" spcCol="1270" anchor="ctr" anchorCtr="0">
            <a:noAutofit/>
          </a:bodyPr>
          <a:lstStyle/>
          <a:p>
            <a:pPr marL="0" lvl="0" indent="0" algn="ctr" defTabSz="1022350">
              <a:lnSpc>
                <a:spcPct val="90000"/>
              </a:lnSpc>
              <a:spcBef>
                <a:spcPct val="0"/>
              </a:spcBef>
              <a:spcAft>
                <a:spcPct val="35000"/>
              </a:spcAft>
              <a:buNone/>
            </a:pPr>
            <a:r>
              <a:rPr lang="fr-FR" sz="2300" b="1" kern="1200" dirty="0"/>
              <a:t>ANCHORING</a:t>
            </a:r>
          </a:p>
        </p:txBody>
      </p:sp>
      <p:sp>
        <p:nvSpPr>
          <p:cNvPr id="2" name="Freeform: Shape 1">
            <a:hlinkHover r:id="rId3" action="ppaction://hlinksldjump"/>
            <a:extLst>
              <a:ext uri="{FF2B5EF4-FFF2-40B4-BE49-F238E27FC236}">
                <a16:creationId xmlns:a16="http://schemas.microsoft.com/office/drawing/2014/main" id="{DF1767A9-0C4E-A302-3095-07C5166D6535}"/>
              </a:ext>
            </a:extLst>
          </p:cNvPr>
          <p:cNvSpPr/>
          <p:nvPr/>
        </p:nvSpPr>
        <p:spPr>
          <a:xfrm>
            <a:off x="0" y="1358619"/>
            <a:ext cx="2142488" cy="2162456"/>
          </a:xfrm>
          <a:custGeom>
            <a:avLst/>
            <a:gdLst>
              <a:gd name="connsiteX0" fmla="*/ 0 w 2142488"/>
              <a:gd name="connsiteY0" fmla="*/ 213772 h 2137723"/>
              <a:gd name="connsiteX1" fmla="*/ 213772 w 2142488"/>
              <a:gd name="connsiteY1" fmla="*/ 0 h 2137723"/>
              <a:gd name="connsiteX2" fmla="*/ 1928716 w 2142488"/>
              <a:gd name="connsiteY2" fmla="*/ 0 h 2137723"/>
              <a:gd name="connsiteX3" fmla="*/ 2142488 w 2142488"/>
              <a:gd name="connsiteY3" fmla="*/ 213772 h 2137723"/>
              <a:gd name="connsiteX4" fmla="*/ 2142488 w 2142488"/>
              <a:gd name="connsiteY4" fmla="*/ 1923951 h 2137723"/>
              <a:gd name="connsiteX5" fmla="*/ 1928716 w 2142488"/>
              <a:gd name="connsiteY5" fmla="*/ 2137723 h 2137723"/>
              <a:gd name="connsiteX6" fmla="*/ 213772 w 2142488"/>
              <a:gd name="connsiteY6" fmla="*/ 2137723 h 2137723"/>
              <a:gd name="connsiteX7" fmla="*/ 0 w 2142488"/>
              <a:gd name="connsiteY7" fmla="*/ 1923951 h 2137723"/>
              <a:gd name="connsiteX8" fmla="*/ 0 w 2142488"/>
              <a:gd name="connsiteY8" fmla="*/ 213772 h 2137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2488" h="2137723">
                <a:moveTo>
                  <a:pt x="0" y="213772"/>
                </a:moveTo>
                <a:cubicBezTo>
                  <a:pt x="0" y="95709"/>
                  <a:pt x="95709" y="0"/>
                  <a:pt x="213772" y="0"/>
                </a:cubicBezTo>
                <a:lnTo>
                  <a:pt x="1928716" y="0"/>
                </a:lnTo>
                <a:cubicBezTo>
                  <a:pt x="2046779" y="0"/>
                  <a:pt x="2142488" y="95709"/>
                  <a:pt x="2142488" y="213772"/>
                </a:cubicBezTo>
                <a:lnTo>
                  <a:pt x="2142488" y="1923951"/>
                </a:lnTo>
                <a:cubicBezTo>
                  <a:pt x="2142488" y="2042014"/>
                  <a:pt x="2046779" y="2137723"/>
                  <a:pt x="1928716" y="2137723"/>
                </a:cubicBezTo>
                <a:lnTo>
                  <a:pt x="213772" y="2137723"/>
                </a:lnTo>
                <a:cubicBezTo>
                  <a:pt x="95709" y="2137723"/>
                  <a:pt x="0" y="2042014"/>
                  <a:pt x="0" y="1923951"/>
                </a:cubicBezTo>
                <a:lnTo>
                  <a:pt x="0" y="213772"/>
                </a:lnTo>
                <a:close/>
              </a:path>
            </a:pathLst>
          </a:custGeom>
          <a:solidFill>
            <a:schemeClr val="tx2">
              <a:lumMod val="50000"/>
              <a:lumOff val="50000"/>
            </a:schemeClr>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7382" tIns="127382" rIns="127382" bIns="127382" numCol="1" spcCol="1270" anchor="ctr" anchorCtr="0">
            <a:noAutofit/>
          </a:bodyPr>
          <a:lstStyle/>
          <a:p>
            <a:pPr marL="0" lvl="0" indent="0" algn="ctr" defTabSz="755650">
              <a:lnSpc>
                <a:spcPct val="90000"/>
              </a:lnSpc>
              <a:spcBef>
                <a:spcPct val="0"/>
              </a:spcBef>
              <a:spcAft>
                <a:spcPct val="35000"/>
              </a:spcAft>
              <a:buNone/>
            </a:pPr>
            <a:r>
              <a:rPr lang="fr-FR" sz="1700" b="1" kern="1200" dirty="0"/>
              <a:t>LOSS AVERSION </a:t>
            </a:r>
          </a:p>
        </p:txBody>
      </p:sp>
      <p:sp>
        <p:nvSpPr>
          <p:cNvPr id="3" name="Freeform: Shape 2">
            <a:hlinkHover r:id="rId5" action="ppaction://hlinksldjump"/>
            <a:extLst>
              <a:ext uri="{FF2B5EF4-FFF2-40B4-BE49-F238E27FC236}">
                <a16:creationId xmlns:a16="http://schemas.microsoft.com/office/drawing/2014/main" id="{40E285E0-1DCC-BC58-7E05-240E37C9178E}"/>
              </a:ext>
            </a:extLst>
          </p:cNvPr>
          <p:cNvSpPr/>
          <p:nvPr/>
        </p:nvSpPr>
        <p:spPr>
          <a:xfrm>
            <a:off x="3313744" y="1358619"/>
            <a:ext cx="2142488" cy="2187188"/>
          </a:xfrm>
          <a:custGeom>
            <a:avLst/>
            <a:gdLst>
              <a:gd name="connsiteX0" fmla="*/ 0 w 2142488"/>
              <a:gd name="connsiteY0" fmla="*/ 213772 h 2137723"/>
              <a:gd name="connsiteX1" fmla="*/ 213772 w 2142488"/>
              <a:gd name="connsiteY1" fmla="*/ 0 h 2137723"/>
              <a:gd name="connsiteX2" fmla="*/ 1928716 w 2142488"/>
              <a:gd name="connsiteY2" fmla="*/ 0 h 2137723"/>
              <a:gd name="connsiteX3" fmla="*/ 2142488 w 2142488"/>
              <a:gd name="connsiteY3" fmla="*/ 213772 h 2137723"/>
              <a:gd name="connsiteX4" fmla="*/ 2142488 w 2142488"/>
              <a:gd name="connsiteY4" fmla="*/ 1923951 h 2137723"/>
              <a:gd name="connsiteX5" fmla="*/ 1928716 w 2142488"/>
              <a:gd name="connsiteY5" fmla="*/ 2137723 h 2137723"/>
              <a:gd name="connsiteX6" fmla="*/ 213772 w 2142488"/>
              <a:gd name="connsiteY6" fmla="*/ 2137723 h 2137723"/>
              <a:gd name="connsiteX7" fmla="*/ 0 w 2142488"/>
              <a:gd name="connsiteY7" fmla="*/ 1923951 h 2137723"/>
              <a:gd name="connsiteX8" fmla="*/ 0 w 2142488"/>
              <a:gd name="connsiteY8" fmla="*/ 213772 h 2137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2488" h="2137723">
                <a:moveTo>
                  <a:pt x="0" y="213772"/>
                </a:moveTo>
                <a:cubicBezTo>
                  <a:pt x="0" y="95709"/>
                  <a:pt x="95709" y="0"/>
                  <a:pt x="213772" y="0"/>
                </a:cubicBezTo>
                <a:lnTo>
                  <a:pt x="1928716" y="0"/>
                </a:lnTo>
                <a:cubicBezTo>
                  <a:pt x="2046779" y="0"/>
                  <a:pt x="2142488" y="95709"/>
                  <a:pt x="2142488" y="213772"/>
                </a:cubicBezTo>
                <a:lnTo>
                  <a:pt x="2142488" y="1923951"/>
                </a:lnTo>
                <a:cubicBezTo>
                  <a:pt x="2142488" y="2042014"/>
                  <a:pt x="2046779" y="2137723"/>
                  <a:pt x="1928716" y="2137723"/>
                </a:cubicBezTo>
                <a:lnTo>
                  <a:pt x="213772" y="2137723"/>
                </a:lnTo>
                <a:cubicBezTo>
                  <a:pt x="95709" y="2137723"/>
                  <a:pt x="0" y="2042014"/>
                  <a:pt x="0" y="1923951"/>
                </a:cubicBezTo>
                <a:lnTo>
                  <a:pt x="0" y="213772"/>
                </a:lnTo>
                <a:close/>
              </a:path>
            </a:pathLst>
          </a:custGeom>
          <a:solidFill>
            <a:schemeClr val="tx2">
              <a:lumMod val="50000"/>
              <a:lumOff val="50000"/>
            </a:schemeClr>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7382" tIns="127382" rIns="127382" bIns="127382" numCol="1" spcCol="1270" anchor="ctr" anchorCtr="0">
            <a:noAutofit/>
          </a:bodyPr>
          <a:lstStyle/>
          <a:p>
            <a:pPr marL="0" lvl="0" indent="0" algn="ctr" defTabSz="755650">
              <a:lnSpc>
                <a:spcPct val="90000"/>
              </a:lnSpc>
              <a:spcBef>
                <a:spcPct val="0"/>
              </a:spcBef>
              <a:spcAft>
                <a:spcPct val="35000"/>
              </a:spcAft>
              <a:buNone/>
            </a:pPr>
            <a:r>
              <a:rPr lang="fr-FR" sz="1600" b="1" kern="1200" dirty="0"/>
              <a:t>OVERCONFIDENCE</a:t>
            </a:r>
          </a:p>
        </p:txBody>
      </p:sp>
      <p:sp>
        <p:nvSpPr>
          <p:cNvPr id="4" name="TextBox 3">
            <a:extLst>
              <a:ext uri="{FF2B5EF4-FFF2-40B4-BE49-F238E27FC236}">
                <a16:creationId xmlns:a16="http://schemas.microsoft.com/office/drawing/2014/main" id="{49C29F0A-3141-D654-657F-B80566D4B2C8}"/>
              </a:ext>
            </a:extLst>
          </p:cNvPr>
          <p:cNvSpPr txBox="1"/>
          <p:nvPr/>
        </p:nvSpPr>
        <p:spPr>
          <a:xfrm>
            <a:off x="6421719" y="3164167"/>
            <a:ext cx="1822491" cy="3277820"/>
          </a:xfrm>
          <a:prstGeom prst="rect">
            <a:avLst/>
          </a:prstGeom>
          <a:noFill/>
        </p:spPr>
        <p:txBody>
          <a:bodyPr wrap="square" rtlCol="0">
            <a:spAutoFit/>
          </a:bodyPr>
          <a:lstStyle/>
          <a:p>
            <a:pPr marL="171450" indent="-171450">
              <a:buFont typeface="Arial" panose="020B0604020202020204" pitchFamily="34" charset="0"/>
              <a:buChar char="•"/>
            </a:pPr>
            <a:r>
              <a:rPr lang="en-US" sz="900" b="1" u="sng" dirty="0"/>
              <a:t>Definition:</a:t>
            </a:r>
            <a:r>
              <a:rPr lang="en-US" sz="900" dirty="0"/>
              <a:t> Herding is the tendency of investors to follow the actions of a larger group, often leading to market bubbles and crashes.</a:t>
            </a:r>
          </a:p>
          <a:p>
            <a:pPr marL="171450" indent="-171450">
              <a:buFont typeface="Arial" panose="020B0604020202020204" pitchFamily="34" charset="0"/>
              <a:buChar char="•"/>
            </a:pPr>
            <a:r>
              <a:rPr lang="en-US" sz="900" b="1" u="sng" dirty="0"/>
              <a:t>Impact</a:t>
            </a:r>
            <a:r>
              <a:rPr lang="en-US" sz="900" dirty="0"/>
              <a:t>: Can cause irrational market trends, as investors buy or sell assets based on group behavior rather than individual analysis.</a:t>
            </a:r>
          </a:p>
          <a:p>
            <a:pPr marL="171450" indent="-171450">
              <a:buFont typeface="Arial" panose="020B0604020202020204" pitchFamily="34" charset="0"/>
              <a:buChar char="•"/>
            </a:pPr>
            <a:r>
              <a:rPr lang="fr-FR" sz="900" b="1" u="sng" dirty="0" err="1"/>
              <a:t>Contrarian</a:t>
            </a:r>
            <a:r>
              <a:rPr lang="fr-FR" sz="900" b="1" u="sng" dirty="0"/>
              <a:t> Investment </a:t>
            </a:r>
            <a:r>
              <a:rPr lang="fr-FR" sz="900" b="1" u="sng" dirty="0" err="1"/>
              <a:t>Strategies</a:t>
            </a:r>
            <a:r>
              <a:rPr lang="fr-FR" sz="900" b="1" u="sng" dirty="0"/>
              <a:t>:</a:t>
            </a:r>
            <a:endParaRPr lang="en-US" sz="900" b="1" u="sng" dirty="0"/>
          </a:p>
          <a:p>
            <a:pPr marL="171450" indent="-171450">
              <a:buFont typeface="Wingdings" panose="05000000000000000000" pitchFamily="2" charset="2"/>
              <a:buChar char="ü"/>
            </a:pPr>
            <a:r>
              <a:rPr lang="en-US" sz="900" dirty="0"/>
              <a:t>going against prevailing market trends by buying undervalued assets and selling overvalued ones.7</a:t>
            </a:r>
          </a:p>
          <a:p>
            <a:r>
              <a:rPr lang="en-US" sz="900" dirty="0" err="1"/>
              <a:t>EG:</a:t>
            </a:r>
            <a:r>
              <a:rPr lang="en-US" sz="900" b="1" dirty="0" err="1">
                <a:solidFill>
                  <a:schemeClr val="accent4">
                    <a:lumMod val="50000"/>
                  </a:schemeClr>
                </a:solidFill>
              </a:rPr>
              <a:t>During</a:t>
            </a:r>
            <a:r>
              <a:rPr lang="en-US" sz="900" b="1" dirty="0">
                <a:solidFill>
                  <a:schemeClr val="accent4">
                    <a:lumMod val="50000"/>
                  </a:schemeClr>
                </a:solidFill>
              </a:rPr>
              <a:t> a market boom, a contrarian investor might sell overvalued stocks and buy undervalued ones that others are ignoring, anticipating a market correction</a:t>
            </a:r>
            <a:r>
              <a:rPr lang="en-US" sz="900" dirty="0"/>
              <a:t>.</a:t>
            </a:r>
          </a:p>
          <a:p>
            <a:endParaRPr lang="fr-FR" sz="900" dirty="0"/>
          </a:p>
        </p:txBody>
      </p:sp>
      <p:sp>
        <p:nvSpPr>
          <p:cNvPr id="23" name="TextBox 22">
            <a:extLst>
              <a:ext uri="{FF2B5EF4-FFF2-40B4-BE49-F238E27FC236}">
                <a16:creationId xmlns:a16="http://schemas.microsoft.com/office/drawing/2014/main" id="{8C3CACF7-5CD7-F70B-97DD-E10DA5EC84EC}"/>
              </a:ext>
            </a:extLst>
          </p:cNvPr>
          <p:cNvSpPr txBox="1"/>
          <p:nvPr/>
        </p:nvSpPr>
        <p:spPr>
          <a:xfrm>
            <a:off x="3692413" y="326083"/>
            <a:ext cx="5075941" cy="707886"/>
          </a:xfrm>
          <a:prstGeom prst="rect">
            <a:avLst/>
          </a:prstGeom>
          <a:noFill/>
        </p:spPr>
        <p:txBody>
          <a:bodyPr wrap="none" rtlCol="0">
            <a:spAutoFit/>
          </a:bodyPr>
          <a:lstStyle/>
          <a:p>
            <a:pPr algn="ctr"/>
            <a:r>
              <a:rPr lang="fr-FR" sz="4000" b="1" dirty="0" err="1"/>
              <a:t>Psychological</a:t>
            </a:r>
            <a:r>
              <a:rPr lang="fr-FR" sz="4000" b="1" dirty="0"/>
              <a:t> </a:t>
            </a:r>
            <a:r>
              <a:rPr lang="fr-FR" sz="4000" b="1" dirty="0" err="1"/>
              <a:t>Biases</a:t>
            </a:r>
            <a:endParaRPr lang="fr-FR" sz="4000" b="1" dirty="0"/>
          </a:p>
        </p:txBody>
      </p:sp>
      <p:sp>
        <p:nvSpPr>
          <p:cNvPr id="5" name="TextBox 4">
            <a:extLst>
              <a:ext uri="{FF2B5EF4-FFF2-40B4-BE49-F238E27FC236}">
                <a16:creationId xmlns:a16="http://schemas.microsoft.com/office/drawing/2014/main" id="{EB4F2F82-6A90-8D68-8E84-0FCE2B850C05}"/>
              </a:ext>
            </a:extLst>
          </p:cNvPr>
          <p:cNvSpPr txBox="1"/>
          <p:nvPr/>
        </p:nvSpPr>
        <p:spPr>
          <a:xfrm>
            <a:off x="6421718" y="2794835"/>
            <a:ext cx="1194558" cy="369332"/>
          </a:xfrm>
          <a:prstGeom prst="rect">
            <a:avLst/>
          </a:prstGeom>
          <a:noFill/>
        </p:spPr>
        <p:txBody>
          <a:bodyPr wrap="none" rtlCol="0">
            <a:spAutoFit/>
          </a:bodyPr>
          <a:lstStyle/>
          <a:p>
            <a:r>
              <a:rPr lang="fr-FR" b="1" dirty="0">
                <a:solidFill>
                  <a:schemeClr val="bg1"/>
                </a:solidFill>
              </a:rPr>
              <a:t>HERDING</a:t>
            </a:r>
          </a:p>
        </p:txBody>
      </p:sp>
    </p:spTree>
    <p:extLst>
      <p:ext uri="{BB962C8B-B14F-4D97-AF65-F5344CB8AC3E}">
        <p14:creationId xmlns:p14="http://schemas.microsoft.com/office/powerpoint/2010/main" val="29017172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B5F89AB8-0E4B-FDDA-1D2F-55ECE5152334}"/>
              </a:ext>
            </a:extLst>
          </p:cNvPr>
          <p:cNvSpPr/>
          <p:nvPr/>
        </p:nvSpPr>
        <p:spPr>
          <a:xfrm>
            <a:off x="2408" y="1358620"/>
            <a:ext cx="2142488" cy="2137723"/>
          </a:xfrm>
          <a:prstGeom prst="roundRect">
            <a:avLst>
              <a:gd name="adj" fmla="val 10000"/>
            </a:avLst>
          </a:prstGeom>
          <a:blipFill rotWithShape="1">
            <a:blip r:embed="rId2"/>
            <a:srcRect/>
            <a:stretch>
              <a:fillRect l="-34000" r="-34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sp>
        <p:nvSpPr>
          <p:cNvPr id="12" name="Freeform: Shape 11">
            <a:hlinkHover r:id="rId3" action="ppaction://hlinksldjump"/>
            <a:extLst>
              <a:ext uri="{FF2B5EF4-FFF2-40B4-BE49-F238E27FC236}">
                <a16:creationId xmlns:a16="http://schemas.microsoft.com/office/drawing/2014/main" id="{97CFD5CD-C7DE-CDDC-0C02-340D6DBFCA27}"/>
              </a:ext>
            </a:extLst>
          </p:cNvPr>
          <p:cNvSpPr/>
          <p:nvPr/>
        </p:nvSpPr>
        <p:spPr>
          <a:xfrm>
            <a:off x="-7861" y="1358619"/>
            <a:ext cx="2142488" cy="2137723"/>
          </a:xfrm>
          <a:custGeom>
            <a:avLst/>
            <a:gdLst>
              <a:gd name="connsiteX0" fmla="*/ 0 w 2142488"/>
              <a:gd name="connsiteY0" fmla="*/ 213772 h 2137723"/>
              <a:gd name="connsiteX1" fmla="*/ 213772 w 2142488"/>
              <a:gd name="connsiteY1" fmla="*/ 0 h 2137723"/>
              <a:gd name="connsiteX2" fmla="*/ 1928716 w 2142488"/>
              <a:gd name="connsiteY2" fmla="*/ 0 h 2137723"/>
              <a:gd name="connsiteX3" fmla="*/ 2142488 w 2142488"/>
              <a:gd name="connsiteY3" fmla="*/ 213772 h 2137723"/>
              <a:gd name="connsiteX4" fmla="*/ 2142488 w 2142488"/>
              <a:gd name="connsiteY4" fmla="*/ 1923951 h 2137723"/>
              <a:gd name="connsiteX5" fmla="*/ 1928716 w 2142488"/>
              <a:gd name="connsiteY5" fmla="*/ 2137723 h 2137723"/>
              <a:gd name="connsiteX6" fmla="*/ 213772 w 2142488"/>
              <a:gd name="connsiteY6" fmla="*/ 2137723 h 2137723"/>
              <a:gd name="connsiteX7" fmla="*/ 0 w 2142488"/>
              <a:gd name="connsiteY7" fmla="*/ 1923951 h 2137723"/>
              <a:gd name="connsiteX8" fmla="*/ 0 w 2142488"/>
              <a:gd name="connsiteY8" fmla="*/ 213772 h 2137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2488" h="2137723">
                <a:moveTo>
                  <a:pt x="0" y="213772"/>
                </a:moveTo>
                <a:cubicBezTo>
                  <a:pt x="0" y="95709"/>
                  <a:pt x="95709" y="0"/>
                  <a:pt x="213772" y="0"/>
                </a:cubicBezTo>
                <a:lnTo>
                  <a:pt x="1928716" y="0"/>
                </a:lnTo>
                <a:cubicBezTo>
                  <a:pt x="2046779" y="0"/>
                  <a:pt x="2142488" y="95709"/>
                  <a:pt x="2142488" y="213772"/>
                </a:cubicBezTo>
                <a:lnTo>
                  <a:pt x="2142488" y="1923951"/>
                </a:lnTo>
                <a:cubicBezTo>
                  <a:pt x="2142488" y="2042014"/>
                  <a:pt x="2046779" y="2137723"/>
                  <a:pt x="1928716" y="2137723"/>
                </a:cubicBezTo>
                <a:lnTo>
                  <a:pt x="213772" y="2137723"/>
                </a:lnTo>
                <a:cubicBezTo>
                  <a:pt x="95709" y="2137723"/>
                  <a:pt x="0" y="2042014"/>
                  <a:pt x="0" y="1923951"/>
                </a:cubicBezTo>
                <a:lnTo>
                  <a:pt x="0" y="213772"/>
                </a:lnTo>
                <a:close/>
              </a:path>
            </a:pathLst>
          </a:custGeom>
          <a:solidFill>
            <a:schemeClr val="tx2">
              <a:lumMod val="50000"/>
              <a:lumOff val="50000"/>
            </a:schemeClr>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7382" tIns="127382" rIns="127382" bIns="127382" numCol="1" spcCol="1270" anchor="ctr" anchorCtr="0">
            <a:noAutofit/>
          </a:bodyPr>
          <a:lstStyle/>
          <a:p>
            <a:pPr marL="0" lvl="0" indent="0" algn="ctr" defTabSz="755650">
              <a:lnSpc>
                <a:spcPct val="90000"/>
              </a:lnSpc>
              <a:spcBef>
                <a:spcPct val="0"/>
              </a:spcBef>
              <a:spcAft>
                <a:spcPct val="35000"/>
              </a:spcAft>
              <a:buNone/>
            </a:pPr>
            <a:r>
              <a:rPr lang="fr-FR" sz="1700" b="1" kern="1200" dirty="0"/>
              <a:t>LOSS AVERSION </a:t>
            </a:r>
          </a:p>
        </p:txBody>
      </p:sp>
      <p:sp>
        <p:nvSpPr>
          <p:cNvPr id="14" name="Rectangle: Rounded Corners 13">
            <a:extLst>
              <a:ext uri="{FF2B5EF4-FFF2-40B4-BE49-F238E27FC236}">
                <a16:creationId xmlns:a16="http://schemas.microsoft.com/office/drawing/2014/main" id="{EECA46E7-A50A-20AA-2FEA-3519ED4F2616}"/>
              </a:ext>
            </a:extLst>
          </p:cNvPr>
          <p:cNvSpPr/>
          <p:nvPr/>
        </p:nvSpPr>
        <p:spPr>
          <a:xfrm>
            <a:off x="3324013" y="1358620"/>
            <a:ext cx="2142488" cy="2137723"/>
          </a:xfrm>
          <a:prstGeom prst="roundRect">
            <a:avLst>
              <a:gd name="adj" fmla="val 10000"/>
            </a:avLst>
          </a:prstGeom>
          <a:blipFill rotWithShape="1">
            <a:blip r:embed="rId4"/>
            <a:srcRect/>
            <a:stretch>
              <a:fillRect l="-34000" r="-34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sp>
        <p:nvSpPr>
          <p:cNvPr id="15" name="Freeform: Shape 14">
            <a:hlinkHover r:id="rId5" action="ppaction://hlinksldjump"/>
            <a:extLst>
              <a:ext uri="{FF2B5EF4-FFF2-40B4-BE49-F238E27FC236}">
                <a16:creationId xmlns:a16="http://schemas.microsoft.com/office/drawing/2014/main" id="{879F6C23-07C5-B526-BF50-1138E972DCE8}"/>
              </a:ext>
            </a:extLst>
          </p:cNvPr>
          <p:cNvSpPr/>
          <p:nvPr/>
        </p:nvSpPr>
        <p:spPr>
          <a:xfrm>
            <a:off x="3313744" y="1358620"/>
            <a:ext cx="2142488" cy="2162456"/>
          </a:xfrm>
          <a:custGeom>
            <a:avLst/>
            <a:gdLst>
              <a:gd name="connsiteX0" fmla="*/ 0 w 2142488"/>
              <a:gd name="connsiteY0" fmla="*/ 213772 h 2137723"/>
              <a:gd name="connsiteX1" fmla="*/ 213772 w 2142488"/>
              <a:gd name="connsiteY1" fmla="*/ 0 h 2137723"/>
              <a:gd name="connsiteX2" fmla="*/ 1928716 w 2142488"/>
              <a:gd name="connsiteY2" fmla="*/ 0 h 2137723"/>
              <a:gd name="connsiteX3" fmla="*/ 2142488 w 2142488"/>
              <a:gd name="connsiteY3" fmla="*/ 213772 h 2137723"/>
              <a:gd name="connsiteX4" fmla="*/ 2142488 w 2142488"/>
              <a:gd name="connsiteY4" fmla="*/ 1923951 h 2137723"/>
              <a:gd name="connsiteX5" fmla="*/ 1928716 w 2142488"/>
              <a:gd name="connsiteY5" fmla="*/ 2137723 h 2137723"/>
              <a:gd name="connsiteX6" fmla="*/ 213772 w 2142488"/>
              <a:gd name="connsiteY6" fmla="*/ 2137723 h 2137723"/>
              <a:gd name="connsiteX7" fmla="*/ 0 w 2142488"/>
              <a:gd name="connsiteY7" fmla="*/ 1923951 h 2137723"/>
              <a:gd name="connsiteX8" fmla="*/ 0 w 2142488"/>
              <a:gd name="connsiteY8" fmla="*/ 213772 h 2137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2488" h="2137723">
                <a:moveTo>
                  <a:pt x="0" y="213772"/>
                </a:moveTo>
                <a:cubicBezTo>
                  <a:pt x="0" y="95709"/>
                  <a:pt x="95709" y="0"/>
                  <a:pt x="213772" y="0"/>
                </a:cubicBezTo>
                <a:lnTo>
                  <a:pt x="1928716" y="0"/>
                </a:lnTo>
                <a:cubicBezTo>
                  <a:pt x="2046779" y="0"/>
                  <a:pt x="2142488" y="95709"/>
                  <a:pt x="2142488" y="213772"/>
                </a:cubicBezTo>
                <a:lnTo>
                  <a:pt x="2142488" y="1923951"/>
                </a:lnTo>
                <a:cubicBezTo>
                  <a:pt x="2142488" y="2042014"/>
                  <a:pt x="2046779" y="2137723"/>
                  <a:pt x="1928716" y="2137723"/>
                </a:cubicBezTo>
                <a:lnTo>
                  <a:pt x="213772" y="2137723"/>
                </a:lnTo>
                <a:cubicBezTo>
                  <a:pt x="95709" y="2137723"/>
                  <a:pt x="0" y="2042014"/>
                  <a:pt x="0" y="1923951"/>
                </a:cubicBezTo>
                <a:lnTo>
                  <a:pt x="0" y="213772"/>
                </a:lnTo>
                <a:close/>
              </a:path>
            </a:pathLst>
          </a:custGeom>
          <a:solidFill>
            <a:schemeClr val="tx2">
              <a:lumMod val="50000"/>
              <a:lumOff val="50000"/>
            </a:schemeClr>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7382" tIns="127382" rIns="127382" bIns="127382" numCol="1" spcCol="1270" anchor="ctr" anchorCtr="0">
            <a:noAutofit/>
          </a:bodyPr>
          <a:lstStyle/>
          <a:p>
            <a:pPr marL="0" lvl="0" indent="0" algn="ctr" defTabSz="755650">
              <a:lnSpc>
                <a:spcPct val="90000"/>
              </a:lnSpc>
              <a:spcBef>
                <a:spcPct val="0"/>
              </a:spcBef>
              <a:spcAft>
                <a:spcPct val="35000"/>
              </a:spcAft>
              <a:buNone/>
            </a:pPr>
            <a:r>
              <a:rPr lang="fr-FR" sz="1600" b="1" kern="1200" dirty="0"/>
              <a:t>OVERCONFIDENCE</a:t>
            </a:r>
          </a:p>
        </p:txBody>
      </p:sp>
      <p:sp>
        <p:nvSpPr>
          <p:cNvPr id="17" name="Rectangle: Rounded Corners 16">
            <a:extLst>
              <a:ext uri="{FF2B5EF4-FFF2-40B4-BE49-F238E27FC236}">
                <a16:creationId xmlns:a16="http://schemas.microsoft.com/office/drawing/2014/main" id="{78DCEDFB-5E9D-4607-4C12-A5A242779986}"/>
              </a:ext>
            </a:extLst>
          </p:cNvPr>
          <p:cNvSpPr/>
          <p:nvPr/>
        </p:nvSpPr>
        <p:spPr>
          <a:xfrm>
            <a:off x="6312421" y="1383352"/>
            <a:ext cx="2041089" cy="2041089"/>
          </a:xfrm>
          <a:prstGeom prst="roundRect">
            <a:avLst>
              <a:gd name="adj" fmla="val 10000"/>
            </a:avLst>
          </a:prstGeom>
          <a:blipFill rotWithShape="1">
            <a:blip r:embed="rId6"/>
            <a:srcRect/>
            <a:stretch>
              <a:fillRect l="-33000" r="-33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sp>
        <p:nvSpPr>
          <p:cNvPr id="18" name="Freeform: Shape 17">
            <a:extLst>
              <a:ext uri="{FF2B5EF4-FFF2-40B4-BE49-F238E27FC236}">
                <a16:creationId xmlns:a16="http://schemas.microsoft.com/office/drawing/2014/main" id="{864921F0-243E-52A3-82B9-D1CF6BA72F04}"/>
              </a:ext>
            </a:extLst>
          </p:cNvPr>
          <p:cNvSpPr/>
          <p:nvPr/>
        </p:nvSpPr>
        <p:spPr>
          <a:xfrm>
            <a:off x="6312420" y="1392471"/>
            <a:ext cx="2041089" cy="2041089"/>
          </a:xfrm>
          <a:custGeom>
            <a:avLst/>
            <a:gdLst>
              <a:gd name="connsiteX0" fmla="*/ 0 w 2041089"/>
              <a:gd name="connsiteY0" fmla="*/ 204109 h 2041089"/>
              <a:gd name="connsiteX1" fmla="*/ 204109 w 2041089"/>
              <a:gd name="connsiteY1" fmla="*/ 0 h 2041089"/>
              <a:gd name="connsiteX2" fmla="*/ 1836980 w 2041089"/>
              <a:gd name="connsiteY2" fmla="*/ 0 h 2041089"/>
              <a:gd name="connsiteX3" fmla="*/ 2041089 w 2041089"/>
              <a:gd name="connsiteY3" fmla="*/ 204109 h 2041089"/>
              <a:gd name="connsiteX4" fmla="*/ 2041089 w 2041089"/>
              <a:gd name="connsiteY4" fmla="*/ 1836980 h 2041089"/>
              <a:gd name="connsiteX5" fmla="*/ 1836980 w 2041089"/>
              <a:gd name="connsiteY5" fmla="*/ 2041089 h 2041089"/>
              <a:gd name="connsiteX6" fmla="*/ 204109 w 2041089"/>
              <a:gd name="connsiteY6" fmla="*/ 2041089 h 2041089"/>
              <a:gd name="connsiteX7" fmla="*/ 0 w 2041089"/>
              <a:gd name="connsiteY7" fmla="*/ 1836980 h 2041089"/>
              <a:gd name="connsiteX8" fmla="*/ 0 w 2041089"/>
              <a:gd name="connsiteY8" fmla="*/ 204109 h 204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1089" h="2041089">
                <a:moveTo>
                  <a:pt x="0" y="204109"/>
                </a:moveTo>
                <a:cubicBezTo>
                  <a:pt x="0" y="91383"/>
                  <a:pt x="91383" y="0"/>
                  <a:pt x="204109" y="0"/>
                </a:cubicBezTo>
                <a:lnTo>
                  <a:pt x="1836980" y="0"/>
                </a:lnTo>
                <a:cubicBezTo>
                  <a:pt x="1949706" y="0"/>
                  <a:pt x="2041089" y="91383"/>
                  <a:pt x="2041089" y="204109"/>
                </a:cubicBezTo>
                <a:lnTo>
                  <a:pt x="2041089" y="1836980"/>
                </a:lnTo>
                <a:cubicBezTo>
                  <a:pt x="2041089" y="1949706"/>
                  <a:pt x="1949706" y="2041089"/>
                  <a:pt x="1836980" y="2041089"/>
                </a:cubicBezTo>
                <a:lnTo>
                  <a:pt x="204109" y="2041089"/>
                </a:lnTo>
                <a:cubicBezTo>
                  <a:pt x="91383" y="2041089"/>
                  <a:pt x="0" y="1949706"/>
                  <a:pt x="0" y="1836980"/>
                </a:cubicBezTo>
                <a:lnTo>
                  <a:pt x="0" y="204109"/>
                </a:lnTo>
                <a:close/>
              </a:path>
            </a:pathLst>
          </a:custGeom>
          <a:solidFill>
            <a:schemeClr val="tx2">
              <a:lumMod val="50000"/>
              <a:lumOff val="50000"/>
            </a:schemeClr>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7411" tIns="147411" rIns="147411" bIns="147411" numCol="1" spcCol="1270" anchor="ctr" anchorCtr="0">
            <a:noAutofit/>
          </a:bodyPr>
          <a:lstStyle/>
          <a:p>
            <a:pPr marL="0" lvl="0" indent="0" algn="ctr" defTabSz="1022350">
              <a:lnSpc>
                <a:spcPct val="90000"/>
              </a:lnSpc>
              <a:spcBef>
                <a:spcPct val="0"/>
              </a:spcBef>
              <a:spcAft>
                <a:spcPct val="35000"/>
              </a:spcAft>
              <a:buNone/>
            </a:pPr>
            <a:endParaRPr lang="fr-FR" sz="2300" b="1" kern="1200" dirty="0">
              <a:solidFill>
                <a:schemeClr val="bg1"/>
              </a:solidFill>
            </a:endParaRPr>
          </a:p>
        </p:txBody>
      </p:sp>
      <p:sp>
        <p:nvSpPr>
          <p:cNvPr id="20" name="Rectangle: Rounded Corners 19">
            <a:extLst>
              <a:ext uri="{FF2B5EF4-FFF2-40B4-BE49-F238E27FC236}">
                <a16:creationId xmlns:a16="http://schemas.microsoft.com/office/drawing/2014/main" id="{8B0B24EA-3759-63BE-4619-80A023235A1B}"/>
              </a:ext>
            </a:extLst>
          </p:cNvPr>
          <p:cNvSpPr/>
          <p:nvPr/>
        </p:nvSpPr>
        <p:spPr>
          <a:xfrm>
            <a:off x="9476821" y="1383352"/>
            <a:ext cx="2041089" cy="2041089"/>
          </a:xfrm>
          <a:prstGeom prst="roundRect">
            <a:avLst>
              <a:gd name="adj" fmla="val 10000"/>
            </a:avLst>
          </a:prstGeom>
          <a:blipFill rotWithShape="1">
            <a:blip r:embed="rId7"/>
            <a:srcRect/>
            <a:stretch>
              <a:fillRect l="-1000" r="-1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sp>
        <p:nvSpPr>
          <p:cNvPr id="21" name="Freeform: Shape 20">
            <a:hlinkHover r:id="rId8" action="ppaction://hlinksldjump"/>
            <a:extLst>
              <a:ext uri="{FF2B5EF4-FFF2-40B4-BE49-F238E27FC236}">
                <a16:creationId xmlns:a16="http://schemas.microsoft.com/office/drawing/2014/main" id="{15462BE9-F749-6AD2-434D-EE947F18D839}"/>
              </a:ext>
            </a:extLst>
          </p:cNvPr>
          <p:cNvSpPr/>
          <p:nvPr/>
        </p:nvSpPr>
        <p:spPr>
          <a:xfrm>
            <a:off x="9300880" y="2649119"/>
            <a:ext cx="2286795" cy="4208881"/>
          </a:xfrm>
          <a:custGeom>
            <a:avLst/>
            <a:gdLst>
              <a:gd name="connsiteX0" fmla="*/ 0 w 2041089"/>
              <a:gd name="connsiteY0" fmla="*/ 204109 h 2041089"/>
              <a:gd name="connsiteX1" fmla="*/ 204109 w 2041089"/>
              <a:gd name="connsiteY1" fmla="*/ 0 h 2041089"/>
              <a:gd name="connsiteX2" fmla="*/ 1836980 w 2041089"/>
              <a:gd name="connsiteY2" fmla="*/ 0 h 2041089"/>
              <a:gd name="connsiteX3" fmla="*/ 2041089 w 2041089"/>
              <a:gd name="connsiteY3" fmla="*/ 204109 h 2041089"/>
              <a:gd name="connsiteX4" fmla="*/ 2041089 w 2041089"/>
              <a:gd name="connsiteY4" fmla="*/ 1836980 h 2041089"/>
              <a:gd name="connsiteX5" fmla="*/ 1836980 w 2041089"/>
              <a:gd name="connsiteY5" fmla="*/ 2041089 h 2041089"/>
              <a:gd name="connsiteX6" fmla="*/ 204109 w 2041089"/>
              <a:gd name="connsiteY6" fmla="*/ 2041089 h 2041089"/>
              <a:gd name="connsiteX7" fmla="*/ 0 w 2041089"/>
              <a:gd name="connsiteY7" fmla="*/ 1836980 h 2041089"/>
              <a:gd name="connsiteX8" fmla="*/ 0 w 2041089"/>
              <a:gd name="connsiteY8" fmla="*/ 204109 h 204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1089" h="2041089">
                <a:moveTo>
                  <a:pt x="0" y="204109"/>
                </a:moveTo>
                <a:cubicBezTo>
                  <a:pt x="0" y="91383"/>
                  <a:pt x="91383" y="0"/>
                  <a:pt x="204109" y="0"/>
                </a:cubicBezTo>
                <a:lnTo>
                  <a:pt x="1836980" y="0"/>
                </a:lnTo>
                <a:cubicBezTo>
                  <a:pt x="1949706" y="0"/>
                  <a:pt x="2041089" y="91383"/>
                  <a:pt x="2041089" y="204109"/>
                </a:cubicBezTo>
                <a:lnTo>
                  <a:pt x="2041089" y="1836980"/>
                </a:lnTo>
                <a:cubicBezTo>
                  <a:pt x="2041089" y="1949706"/>
                  <a:pt x="1949706" y="2041089"/>
                  <a:pt x="1836980" y="2041089"/>
                </a:cubicBezTo>
                <a:lnTo>
                  <a:pt x="204109" y="2041089"/>
                </a:lnTo>
                <a:cubicBezTo>
                  <a:pt x="91383" y="2041089"/>
                  <a:pt x="0" y="1949706"/>
                  <a:pt x="0" y="1836980"/>
                </a:cubicBezTo>
                <a:lnTo>
                  <a:pt x="0" y="204109"/>
                </a:lnTo>
                <a:close/>
              </a:path>
            </a:pathLst>
          </a:custGeom>
          <a:solidFill>
            <a:schemeClr val="tx2">
              <a:lumMod val="50000"/>
              <a:lumOff val="50000"/>
            </a:schemeClr>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7411" tIns="147411" rIns="147411" bIns="147411" numCol="1" spcCol="1270" anchor="ctr" anchorCtr="0">
            <a:noAutofit/>
          </a:bodyPr>
          <a:lstStyle/>
          <a:p>
            <a:pPr marL="0" lvl="0" indent="0" defTabSz="1022350">
              <a:lnSpc>
                <a:spcPct val="90000"/>
              </a:lnSpc>
              <a:spcBef>
                <a:spcPct val="0"/>
              </a:spcBef>
              <a:spcAft>
                <a:spcPct val="35000"/>
              </a:spcAft>
              <a:buNone/>
            </a:pPr>
            <a:r>
              <a:rPr lang="fr-FR" sz="1200" b="1" kern="1200" dirty="0"/>
              <a:t>ANCHORING</a:t>
            </a:r>
          </a:p>
          <a:p>
            <a:pPr marL="0" lvl="0" indent="0" defTabSz="1022350">
              <a:lnSpc>
                <a:spcPct val="90000"/>
              </a:lnSpc>
              <a:spcBef>
                <a:spcPct val="0"/>
              </a:spcBef>
              <a:spcAft>
                <a:spcPct val="35000"/>
              </a:spcAft>
              <a:buNone/>
            </a:pPr>
            <a:endParaRPr lang="fr-FR" sz="1200" b="1" dirty="0"/>
          </a:p>
          <a:p>
            <a:pPr marL="0" lvl="0" indent="0" defTabSz="1022350">
              <a:lnSpc>
                <a:spcPct val="90000"/>
              </a:lnSpc>
              <a:spcBef>
                <a:spcPct val="0"/>
              </a:spcBef>
              <a:spcAft>
                <a:spcPct val="35000"/>
              </a:spcAft>
              <a:buNone/>
            </a:pPr>
            <a:endParaRPr lang="fr-FR" sz="1200" b="1" kern="1200" dirty="0"/>
          </a:p>
          <a:p>
            <a:pPr marL="0" lvl="0" indent="0" defTabSz="1022350">
              <a:lnSpc>
                <a:spcPct val="90000"/>
              </a:lnSpc>
              <a:spcBef>
                <a:spcPct val="0"/>
              </a:spcBef>
              <a:spcAft>
                <a:spcPct val="35000"/>
              </a:spcAft>
              <a:buNone/>
            </a:pPr>
            <a:endParaRPr lang="fr-FR" sz="1200" b="1" dirty="0"/>
          </a:p>
          <a:p>
            <a:pPr marL="0" lvl="0" indent="0" defTabSz="1022350">
              <a:lnSpc>
                <a:spcPct val="90000"/>
              </a:lnSpc>
              <a:spcBef>
                <a:spcPct val="0"/>
              </a:spcBef>
              <a:spcAft>
                <a:spcPct val="35000"/>
              </a:spcAft>
              <a:buNone/>
            </a:pPr>
            <a:endParaRPr lang="fr-FR" sz="1200" b="1" kern="1200" dirty="0"/>
          </a:p>
          <a:p>
            <a:pPr marL="0" lvl="0" indent="0" defTabSz="1022350">
              <a:lnSpc>
                <a:spcPct val="90000"/>
              </a:lnSpc>
              <a:spcBef>
                <a:spcPct val="0"/>
              </a:spcBef>
              <a:spcAft>
                <a:spcPct val="35000"/>
              </a:spcAft>
              <a:buNone/>
            </a:pPr>
            <a:endParaRPr lang="fr-FR" sz="1200" b="1" dirty="0"/>
          </a:p>
          <a:p>
            <a:pPr marL="0" lvl="0" indent="0" defTabSz="1022350">
              <a:lnSpc>
                <a:spcPct val="90000"/>
              </a:lnSpc>
              <a:spcBef>
                <a:spcPct val="0"/>
              </a:spcBef>
              <a:spcAft>
                <a:spcPct val="35000"/>
              </a:spcAft>
              <a:buNone/>
            </a:pPr>
            <a:endParaRPr lang="fr-FR" sz="1200" b="1" kern="1200" dirty="0"/>
          </a:p>
          <a:p>
            <a:pPr marL="0" lvl="0" indent="0" defTabSz="1022350">
              <a:lnSpc>
                <a:spcPct val="90000"/>
              </a:lnSpc>
              <a:spcBef>
                <a:spcPct val="0"/>
              </a:spcBef>
              <a:spcAft>
                <a:spcPct val="35000"/>
              </a:spcAft>
              <a:buNone/>
            </a:pPr>
            <a:endParaRPr lang="fr-FR" sz="1200" b="1" dirty="0"/>
          </a:p>
          <a:p>
            <a:pPr marL="0" lvl="0" indent="0" defTabSz="1022350">
              <a:lnSpc>
                <a:spcPct val="90000"/>
              </a:lnSpc>
              <a:spcBef>
                <a:spcPct val="0"/>
              </a:spcBef>
              <a:spcAft>
                <a:spcPct val="35000"/>
              </a:spcAft>
              <a:buNone/>
            </a:pPr>
            <a:endParaRPr lang="fr-FR" sz="1200" b="1" kern="1200" dirty="0"/>
          </a:p>
          <a:p>
            <a:pPr marL="0" lvl="0" indent="0" defTabSz="1022350">
              <a:lnSpc>
                <a:spcPct val="90000"/>
              </a:lnSpc>
              <a:spcBef>
                <a:spcPct val="0"/>
              </a:spcBef>
              <a:spcAft>
                <a:spcPct val="35000"/>
              </a:spcAft>
              <a:buNone/>
            </a:pPr>
            <a:endParaRPr lang="fr-FR" sz="1200" b="1" dirty="0"/>
          </a:p>
          <a:p>
            <a:pPr marL="0" lvl="0" indent="0" defTabSz="1022350">
              <a:lnSpc>
                <a:spcPct val="90000"/>
              </a:lnSpc>
              <a:spcBef>
                <a:spcPct val="0"/>
              </a:spcBef>
              <a:spcAft>
                <a:spcPct val="35000"/>
              </a:spcAft>
              <a:buNone/>
            </a:pPr>
            <a:endParaRPr lang="fr-FR" sz="1200" b="1" kern="1200" dirty="0"/>
          </a:p>
          <a:p>
            <a:pPr marL="0" lvl="0" indent="0" defTabSz="1022350">
              <a:lnSpc>
                <a:spcPct val="90000"/>
              </a:lnSpc>
              <a:spcBef>
                <a:spcPct val="0"/>
              </a:spcBef>
              <a:spcAft>
                <a:spcPct val="35000"/>
              </a:spcAft>
              <a:buNone/>
            </a:pPr>
            <a:endParaRPr lang="fr-FR" sz="1200" b="1" dirty="0"/>
          </a:p>
          <a:p>
            <a:pPr marL="0" lvl="0" indent="0" defTabSz="1022350">
              <a:lnSpc>
                <a:spcPct val="90000"/>
              </a:lnSpc>
              <a:spcBef>
                <a:spcPct val="0"/>
              </a:spcBef>
              <a:spcAft>
                <a:spcPct val="35000"/>
              </a:spcAft>
              <a:buNone/>
            </a:pPr>
            <a:endParaRPr lang="fr-FR" sz="1200" b="1" kern="1200" dirty="0"/>
          </a:p>
          <a:p>
            <a:pPr marL="0" lvl="0" indent="0" defTabSz="1022350">
              <a:lnSpc>
                <a:spcPct val="90000"/>
              </a:lnSpc>
              <a:spcBef>
                <a:spcPct val="0"/>
              </a:spcBef>
              <a:spcAft>
                <a:spcPct val="35000"/>
              </a:spcAft>
              <a:buNone/>
            </a:pPr>
            <a:endParaRPr lang="fr-FR" sz="2300" b="1" kern="1200" dirty="0"/>
          </a:p>
        </p:txBody>
      </p:sp>
      <p:sp>
        <p:nvSpPr>
          <p:cNvPr id="2" name="TextBox 1">
            <a:extLst>
              <a:ext uri="{FF2B5EF4-FFF2-40B4-BE49-F238E27FC236}">
                <a16:creationId xmlns:a16="http://schemas.microsoft.com/office/drawing/2014/main" id="{D61509C6-5C9A-AF39-D36A-23283DA87991}"/>
              </a:ext>
            </a:extLst>
          </p:cNvPr>
          <p:cNvSpPr txBox="1"/>
          <p:nvPr/>
        </p:nvSpPr>
        <p:spPr>
          <a:xfrm>
            <a:off x="9311149" y="3433560"/>
            <a:ext cx="2276526" cy="3070071"/>
          </a:xfrm>
          <a:prstGeom prst="rect">
            <a:avLst/>
          </a:prstGeom>
          <a:noFill/>
        </p:spPr>
        <p:txBody>
          <a:bodyPr wrap="square" rtlCol="0">
            <a:spAutoFit/>
          </a:bodyPr>
          <a:lstStyle/>
          <a:p>
            <a:pPr marL="171450" indent="-171450">
              <a:buFont typeface="Arial" panose="020B0604020202020204" pitchFamily="34" charset="0"/>
              <a:buChar char="•"/>
            </a:pPr>
            <a:r>
              <a:rPr lang="en-US" sz="1050" b="1" u="sng" dirty="0"/>
              <a:t>Definition</a:t>
            </a:r>
            <a:r>
              <a:rPr lang="en-US" sz="900" dirty="0"/>
              <a:t>: Anchoring occurs when investors rely too heavily on the first piece of information they encounter (the "anchor") when making decisions.</a:t>
            </a:r>
          </a:p>
          <a:p>
            <a:pPr marL="171450" indent="-171450">
              <a:buFont typeface="Arial" panose="020B0604020202020204" pitchFamily="34" charset="0"/>
              <a:buChar char="•"/>
            </a:pPr>
            <a:r>
              <a:rPr lang="en-US" sz="1050" b="1" u="sng" dirty="0"/>
              <a:t>Impact: </a:t>
            </a:r>
            <a:r>
              <a:rPr lang="en-US" sz="900" dirty="0"/>
              <a:t>Can lead to skewed decision-making as investors fixate on initial prices or benchmarks, ignoring subsequent relevant data.</a:t>
            </a:r>
          </a:p>
          <a:p>
            <a:pPr marL="171450" indent="-171450">
              <a:buFont typeface="Arial" panose="020B0604020202020204" pitchFamily="34" charset="0"/>
              <a:buChar char="•"/>
            </a:pPr>
            <a:r>
              <a:rPr lang="fr-FR" sz="1050" b="1" u="sng" dirty="0"/>
              <a:t>REAL WORLD EAMPLES:</a:t>
            </a:r>
            <a:endParaRPr lang="en-US" sz="1050" b="1" u="sng" dirty="0"/>
          </a:p>
          <a:p>
            <a:pPr marL="171450" indent="-171450">
              <a:buFont typeface="Wingdings" panose="05000000000000000000" pitchFamily="2" charset="2"/>
              <a:buChar char="ü"/>
            </a:pPr>
            <a:r>
              <a:rPr lang="en-US" sz="900" b="0" i="0" dirty="0">
                <a:solidFill>
                  <a:srgbClr val="000000"/>
                </a:solidFill>
                <a:effectLst/>
              </a:rPr>
              <a:t>Anchoring involves relying on an initial piece of information (the anchor) when making judgments or decisions. A classic example in finance is the impact of anchoring on real estate pricing. Research by </a:t>
            </a:r>
            <a:r>
              <a:rPr lang="en-US" sz="900" b="0" i="0" dirty="0" err="1">
                <a:solidFill>
                  <a:srgbClr val="000000"/>
                </a:solidFill>
                <a:effectLst/>
              </a:rPr>
              <a:t>Northcraft</a:t>
            </a:r>
            <a:r>
              <a:rPr lang="en-US" sz="900" b="0" i="0" dirty="0">
                <a:solidFill>
                  <a:srgbClr val="000000"/>
                </a:solidFill>
                <a:effectLst/>
              </a:rPr>
              <a:t> and Neale (1987) found that real estate agents whose sellers provide higher listing prices (anchors) tend to anchor their valuation estimates on those prices, leading to inflated property values and longer time on the market.</a:t>
            </a:r>
            <a:endParaRPr lang="fr-FR" sz="900" b="1" dirty="0">
              <a:solidFill>
                <a:schemeClr val="accent4">
                  <a:lumMod val="50000"/>
                </a:schemeClr>
              </a:solidFill>
            </a:endParaRPr>
          </a:p>
        </p:txBody>
      </p:sp>
      <p:sp>
        <p:nvSpPr>
          <p:cNvPr id="6" name="TextBox 5">
            <a:extLst>
              <a:ext uri="{FF2B5EF4-FFF2-40B4-BE49-F238E27FC236}">
                <a16:creationId xmlns:a16="http://schemas.microsoft.com/office/drawing/2014/main" id="{C5E61C1A-E21C-37B2-4E62-4914729805D0}"/>
              </a:ext>
            </a:extLst>
          </p:cNvPr>
          <p:cNvSpPr txBox="1"/>
          <p:nvPr/>
        </p:nvSpPr>
        <p:spPr>
          <a:xfrm>
            <a:off x="3692413" y="326083"/>
            <a:ext cx="5075941" cy="707886"/>
          </a:xfrm>
          <a:prstGeom prst="rect">
            <a:avLst/>
          </a:prstGeom>
          <a:noFill/>
        </p:spPr>
        <p:txBody>
          <a:bodyPr wrap="none" rtlCol="0">
            <a:spAutoFit/>
          </a:bodyPr>
          <a:lstStyle/>
          <a:p>
            <a:pPr algn="ctr"/>
            <a:r>
              <a:rPr lang="fr-FR" sz="4000" b="1" dirty="0" err="1">
                <a:solidFill>
                  <a:schemeClr val="tx2">
                    <a:lumMod val="90000"/>
                    <a:lumOff val="10000"/>
                  </a:schemeClr>
                </a:solidFill>
              </a:rPr>
              <a:t>Psychological</a:t>
            </a:r>
            <a:r>
              <a:rPr lang="fr-FR" sz="4000" b="1" dirty="0">
                <a:solidFill>
                  <a:schemeClr val="tx2">
                    <a:lumMod val="90000"/>
                    <a:lumOff val="10000"/>
                  </a:schemeClr>
                </a:solidFill>
              </a:rPr>
              <a:t> </a:t>
            </a:r>
            <a:r>
              <a:rPr lang="fr-FR" sz="4000" b="1" dirty="0" err="1">
                <a:solidFill>
                  <a:schemeClr val="tx2">
                    <a:lumMod val="90000"/>
                    <a:lumOff val="10000"/>
                  </a:schemeClr>
                </a:solidFill>
              </a:rPr>
              <a:t>Biases</a:t>
            </a:r>
            <a:endParaRPr lang="fr-FR" sz="4000" b="1" dirty="0">
              <a:solidFill>
                <a:schemeClr val="tx2">
                  <a:lumMod val="90000"/>
                  <a:lumOff val="10000"/>
                </a:schemeClr>
              </a:solidFill>
            </a:endParaRPr>
          </a:p>
        </p:txBody>
      </p:sp>
      <p:sp>
        <p:nvSpPr>
          <p:cNvPr id="3" name="TextBox 2">
            <a:extLst>
              <a:ext uri="{FF2B5EF4-FFF2-40B4-BE49-F238E27FC236}">
                <a16:creationId xmlns:a16="http://schemas.microsoft.com/office/drawing/2014/main" id="{0C7F575D-B18B-D10B-15CF-483DBF5F3828}"/>
              </a:ext>
            </a:extLst>
          </p:cNvPr>
          <p:cNvSpPr txBox="1"/>
          <p:nvPr/>
        </p:nvSpPr>
        <p:spPr>
          <a:xfrm>
            <a:off x="6678778" y="2227425"/>
            <a:ext cx="1308371" cy="400110"/>
          </a:xfrm>
          <a:prstGeom prst="rect">
            <a:avLst/>
          </a:prstGeom>
          <a:noFill/>
        </p:spPr>
        <p:txBody>
          <a:bodyPr wrap="none" rtlCol="0">
            <a:spAutoFit/>
          </a:bodyPr>
          <a:lstStyle/>
          <a:p>
            <a:r>
              <a:rPr lang="fr-FR" sz="2000" b="1" dirty="0">
                <a:solidFill>
                  <a:schemeClr val="bg1"/>
                </a:solidFill>
              </a:rPr>
              <a:t>HERDING</a:t>
            </a:r>
          </a:p>
        </p:txBody>
      </p:sp>
    </p:spTree>
    <p:extLst>
      <p:ext uri="{BB962C8B-B14F-4D97-AF65-F5344CB8AC3E}">
        <p14:creationId xmlns:p14="http://schemas.microsoft.com/office/powerpoint/2010/main" val="1438766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BC20621A-A89A-68D6-FB38-008311B81DEE}"/>
              </a:ext>
            </a:extLst>
          </p:cNvPr>
          <p:cNvGrpSpPr/>
          <p:nvPr/>
        </p:nvGrpSpPr>
        <p:grpSpPr>
          <a:xfrm>
            <a:off x="2912314" y="1649433"/>
            <a:ext cx="2384385" cy="694481"/>
            <a:chOff x="2912314" y="1649433"/>
            <a:chExt cx="2384385" cy="694481"/>
          </a:xfrm>
        </p:grpSpPr>
        <p:sp>
          <p:nvSpPr>
            <p:cNvPr id="19" name="Rectangle: Rounded Corners 18">
              <a:extLst>
                <a:ext uri="{FF2B5EF4-FFF2-40B4-BE49-F238E27FC236}">
                  <a16:creationId xmlns:a16="http://schemas.microsoft.com/office/drawing/2014/main" id="{84324D54-DBEC-5833-F4AD-CCE85CB1C9B6}"/>
                </a:ext>
              </a:extLst>
            </p:cNvPr>
            <p:cNvSpPr/>
            <p:nvPr/>
          </p:nvSpPr>
          <p:spPr>
            <a:xfrm>
              <a:off x="2912314" y="1649433"/>
              <a:ext cx="2384385" cy="69448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6" name="TextBox 35">
              <a:extLst>
                <a:ext uri="{FF2B5EF4-FFF2-40B4-BE49-F238E27FC236}">
                  <a16:creationId xmlns:a16="http://schemas.microsoft.com/office/drawing/2014/main" id="{D2722678-43D8-5A6E-2F82-4A04D51A78AD}"/>
                </a:ext>
              </a:extLst>
            </p:cNvPr>
            <p:cNvSpPr txBox="1"/>
            <p:nvPr/>
          </p:nvSpPr>
          <p:spPr>
            <a:xfrm>
              <a:off x="4699943" y="1824099"/>
              <a:ext cx="457176" cy="400110"/>
            </a:xfrm>
            <a:prstGeom prst="rect">
              <a:avLst/>
            </a:prstGeom>
            <a:noFill/>
          </p:spPr>
          <p:txBody>
            <a:bodyPr wrap="none" rtlCol="0">
              <a:spAutoFit/>
            </a:bodyPr>
            <a:lstStyle/>
            <a:p>
              <a:r>
                <a:rPr lang="fr-FR" sz="2000" b="1" dirty="0">
                  <a:solidFill>
                    <a:schemeClr val="bg2"/>
                  </a:solidFill>
                </a:rPr>
                <a:t>01</a:t>
              </a:r>
            </a:p>
          </p:txBody>
        </p:sp>
      </p:grpSp>
      <p:grpSp>
        <p:nvGrpSpPr>
          <p:cNvPr id="41" name="Group 40">
            <a:extLst>
              <a:ext uri="{FF2B5EF4-FFF2-40B4-BE49-F238E27FC236}">
                <a16:creationId xmlns:a16="http://schemas.microsoft.com/office/drawing/2014/main" id="{1C0C36A9-E200-672B-8A9C-6F815C84298D}"/>
              </a:ext>
            </a:extLst>
          </p:cNvPr>
          <p:cNvGrpSpPr/>
          <p:nvPr/>
        </p:nvGrpSpPr>
        <p:grpSpPr>
          <a:xfrm>
            <a:off x="2912314" y="2488557"/>
            <a:ext cx="2384385" cy="694481"/>
            <a:chOff x="2912314" y="2488557"/>
            <a:chExt cx="2384385" cy="694481"/>
          </a:xfrm>
        </p:grpSpPr>
        <p:sp>
          <p:nvSpPr>
            <p:cNvPr id="23" name="Rectangle: Rounded Corners 22">
              <a:extLst>
                <a:ext uri="{FF2B5EF4-FFF2-40B4-BE49-F238E27FC236}">
                  <a16:creationId xmlns:a16="http://schemas.microsoft.com/office/drawing/2014/main" id="{E300662B-CC78-9EB9-E628-2194DD40B106}"/>
                </a:ext>
              </a:extLst>
            </p:cNvPr>
            <p:cNvSpPr/>
            <p:nvPr/>
          </p:nvSpPr>
          <p:spPr>
            <a:xfrm>
              <a:off x="2912314" y="2488557"/>
              <a:ext cx="2384385" cy="69448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7" name="TextBox 36">
              <a:extLst>
                <a:ext uri="{FF2B5EF4-FFF2-40B4-BE49-F238E27FC236}">
                  <a16:creationId xmlns:a16="http://schemas.microsoft.com/office/drawing/2014/main" id="{23E0A72C-B206-C0B4-9F75-397D3769AF52}"/>
                </a:ext>
              </a:extLst>
            </p:cNvPr>
            <p:cNvSpPr txBox="1"/>
            <p:nvPr/>
          </p:nvSpPr>
          <p:spPr>
            <a:xfrm>
              <a:off x="4699943" y="2623652"/>
              <a:ext cx="457176" cy="400110"/>
            </a:xfrm>
            <a:prstGeom prst="rect">
              <a:avLst/>
            </a:prstGeom>
            <a:noFill/>
          </p:spPr>
          <p:txBody>
            <a:bodyPr wrap="none" rtlCol="0">
              <a:spAutoFit/>
            </a:bodyPr>
            <a:lstStyle/>
            <a:p>
              <a:r>
                <a:rPr lang="fr-FR" sz="2000" b="1" dirty="0">
                  <a:solidFill>
                    <a:schemeClr val="bg2"/>
                  </a:solidFill>
                </a:rPr>
                <a:t>02</a:t>
              </a:r>
            </a:p>
          </p:txBody>
        </p:sp>
      </p:grpSp>
      <p:grpSp>
        <p:nvGrpSpPr>
          <p:cNvPr id="42" name="Group 41">
            <a:extLst>
              <a:ext uri="{FF2B5EF4-FFF2-40B4-BE49-F238E27FC236}">
                <a16:creationId xmlns:a16="http://schemas.microsoft.com/office/drawing/2014/main" id="{8D78E0E3-EA4E-03E9-A39A-FEE5C03E9587}"/>
              </a:ext>
            </a:extLst>
          </p:cNvPr>
          <p:cNvGrpSpPr/>
          <p:nvPr/>
        </p:nvGrpSpPr>
        <p:grpSpPr>
          <a:xfrm>
            <a:off x="2912315" y="3303499"/>
            <a:ext cx="2384385" cy="694481"/>
            <a:chOff x="2912315" y="3303499"/>
            <a:chExt cx="2384385" cy="694481"/>
          </a:xfrm>
        </p:grpSpPr>
        <p:sp>
          <p:nvSpPr>
            <p:cNvPr id="24" name="Rectangle: Rounded Corners 23">
              <a:extLst>
                <a:ext uri="{FF2B5EF4-FFF2-40B4-BE49-F238E27FC236}">
                  <a16:creationId xmlns:a16="http://schemas.microsoft.com/office/drawing/2014/main" id="{E4B378F4-21A1-A08C-001B-52A7FF90F6AF}"/>
                </a:ext>
              </a:extLst>
            </p:cNvPr>
            <p:cNvSpPr/>
            <p:nvPr/>
          </p:nvSpPr>
          <p:spPr>
            <a:xfrm>
              <a:off x="2912315" y="3303499"/>
              <a:ext cx="2384385" cy="69448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8" name="TextBox 37">
              <a:extLst>
                <a:ext uri="{FF2B5EF4-FFF2-40B4-BE49-F238E27FC236}">
                  <a16:creationId xmlns:a16="http://schemas.microsoft.com/office/drawing/2014/main" id="{2402B767-DA0F-6033-BB14-EB6203C96A34}"/>
                </a:ext>
              </a:extLst>
            </p:cNvPr>
            <p:cNvSpPr txBox="1"/>
            <p:nvPr/>
          </p:nvSpPr>
          <p:spPr>
            <a:xfrm>
              <a:off x="4699943" y="3421899"/>
              <a:ext cx="457176" cy="400110"/>
            </a:xfrm>
            <a:prstGeom prst="rect">
              <a:avLst/>
            </a:prstGeom>
            <a:noFill/>
          </p:spPr>
          <p:txBody>
            <a:bodyPr wrap="none" rtlCol="0">
              <a:spAutoFit/>
            </a:bodyPr>
            <a:lstStyle/>
            <a:p>
              <a:r>
                <a:rPr lang="fr-FR" sz="2000" b="1" dirty="0">
                  <a:solidFill>
                    <a:schemeClr val="bg2"/>
                  </a:solidFill>
                </a:rPr>
                <a:t>03</a:t>
              </a:r>
            </a:p>
          </p:txBody>
        </p:sp>
      </p:grpSp>
      <p:sp>
        <p:nvSpPr>
          <p:cNvPr id="11" name="Rectangle 10">
            <a:extLst>
              <a:ext uri="{FF2B5EF4-FFF2-40B4-BE49-F238E27FC236}">
                <a16:creationId xmlns:a16="http://schemas.microsoft.com/office/drawing/2014/main" id="{141D0558-A7FC-9FDA-6682-33B4319BA6CD}"/>
              </a:ext>
            </a:extLst>
          </p:cNvPr>
          <p:cNvSpPr/>
          <p:nvPr/>
        </p:nvSpPr>
        <p:spPr>
          <a:xfrm>
            <a:off x="1770926" y="5561709"/>
            <a:ext cx="2731626" cy="896961"/>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4E441463-59C1-40B7-9244-28314182EB9A}"/>
              </a:ext>
            </a:extLst>
          </p:cNvPr>
          <p:cNvSpPr/>
          <p:nvPr/>
        </p:nvSpPr>
        <p:spPr>
          <a:xfrm>
            <a:off x="590309" y="5561709"/>
            <a:ext cx="1180617" cy="89696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17E2AB9A-F39F-352A-60AC-9FB4CEE9D7DF}"/>
              </a:ext>
            </a:extLst>
          </p:cNvPr>
          <p:cNvSpPr/>
          <p:nvPr/>
        </p:nvSpPr>
        <p:spPr>
          <a:xfrm>
            <a:off x="590308" y="5561709"/>
            <a:ext cx="2731626" cy="746568"/>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Rectangle 15">
            <a:extLst>
              <a:ext uri="{FF2B5EF4-FFF2-40B4-BE49-F238E27FC236}">
                <a16:creationId xmlns:a16="http://schemas.microsoft.com/office/drawing/2014/main" id="{95A0E451-9E8A-B1D8-C1B6-218113E027DF}"/>
              </a:ext>
            </a:extLst>
          </p:cNvPr>
          <p:cNvSpPr/>
          <p:nvPr/>
        </p:nvSpPr>
        <p:spPr>
          <a:xfrm>
            <a:off x="3321934" y="5544348"/>
            <a:ext cx="1180617" cy="74656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rgbClr val="000000"/>
                </a:solidFill>
              </a:rPr>
              <a:t>M</a:t>
            </a:r>
            <a:r>
              <a:rPr lang="fr-FR" b="0" i="0" dirty="0">
                <a:solidFill>
                  <a:srgbClr val="000000"/>
                </a:solidFill>
                <a:effectLst/>
              </a:rPr>
              <a:t>ental </a:t>
            </a:r>
            <a:r>
              <a:rPr lang="fr-FR" b="0" i="0" dirty="0" err="1">
                <a:solidFill>
                  <a:srgbClr val="000000"/>
                </a:solidFill>
                <a:effectLst/>
              </a:rPr>
              <a:t>shortcuts</a:t>
            </a:r>
            <a:endParaRPr lang="fr-FR" dirty="0"/>
          </a:p>
        </p:txBody>
      </p:sp>
      <p:sp>
        <p:nvSpPr>
          <p:cNvPr id="17" name="TextBox 16">
            <a:extLst>
              <a:ext uri="{FF2B5EF4-FFF2-40B4-BE49-F238E27FC236}">
                <a16:creationId xmlns:a16="http://schemas.microsoft.com/office/drawing/2014/main" id="{00314F1B-04C5-4894-59B9-E93A0E00547C}"/>
              </a:ext>
            </a:extLst>
          </p:cNvPr>
          <p:cNvSpPr txBox="1"/>
          <p:nvPr/>
        </p:nvSpPr>
        <p:spPr>
          <a:xfrm>
            <a:off x="999930" y="5704160"/>
            <a:ext cx="1912383" cy="461665"/>
          </a:xfrm>
          <a:prstGeom prst="rect">
            <a:avLst/>
          </a:prstGeom>
          <a:noFill/>
        </p:spPr>
        <p:txBody>
          <a:bodyPr wrap="square" rtlCol="0">
            <a:spAutoFit/>
          </a:bodyPr>
          <a:lstStyle/>
          <a:p>
            <a:r>
              <a:rPr lang="fr-FR" sz="2400" b="1" dirty="0"/>
              <a:t>HEURISTICS</a:t>
            </a:r>
          </a:p>
        </p:txBody>
      </p:sp>
      <p:sp>
        <p:nvSpPr>
          <p:cNvPr id="29" name="TextBox 28">
            <a:extLst>
              <a:ext uri="{FF2B5EF4-FFF2-40B4-BE49-F238E27FC236}">
                <a16:creationId xmlns:a16="http://schemas.microsoft.com/office/drawing/2014/main" id="{8149AFA1-3B8B-4A14-B9FC-22DCA4479F7D}"/>
              </a:ext>
            </a:extLst>
          </p:cNvPr>
          <p:cNvSpPr txBox="1"/>
          <p:nvPr/>
        </p:nvSpPr>
        <p:spPr>
          <a:xfrm>
            <a:off x="7075886" y="1669545"/>
            <a:ext cx="4930816" cy="2308324"/>
          </a:xfrm>
          <a:prstGeom prst="rect">
            <a:avLst/>
          </a:prstGeom>
          <a:noFill/>
        </p:spPr>
        <p:txBody>
          <a:bodyPr wrap="square" rtlCol="0">
            <a:spAutoFit/>
          </a:bodyPr>
          <a:lstStyle/>
          <a:p>
            <a:r>
              <a:rPr lang="en-US" b="1" i="0" dirty="0">
                <a:solidFill>
                  <a:srgbClr val="000000"/>
                </a:solidFill>
                <a:effectLst/>
              </a:rPr>
              <a:t>Heuristics are mental shortcuts or rules of thumb that people use to simplify complex decision-making processes, allowing them to make judgments quickly and efficiently. However, while these tools can be helpful in saving cognitive efforts and facilitating decision making, they can also result in errors when applied inappropriately.</a:t>
            </a:r>
            <a:endParaRPr lang="fr-FR" b="1" dirty="0"/>
          </a:p>
        </p:txBody>
      </p:sp>
      <p:sp>
        <p:nvSpPr>
          <p:cNvPr id="30" name="Rectangle 29">
            <a:extLst>
              <a:ext uri="{FF2B5EF4-FFF2-40B4-BE49-F238E27FC236}">
                <a16:creationId xmlns:a16="http://schemas.microsoft.com/office/drawing/2014/main" id="{A1731B6C-C021-B8EC-7C96-13008F1034E9}"/>
              </a:ext>
            </a:extLst>
          </p:cNvPr>
          <p:cNvSpPr/>
          <p:nvPr/>
        </p:nvSpPr>
        <p:spPr>
          <a:xfrm>
            <a:off x="590308" y="254643"/>
            <a:ext cx="3944407" cy="6262126"/>
          </a:xfrm>
          <a:prstGeom prst="rect">
            <a:avLst/>
          </a:prstGeom>
          <a:blipFill>
            <a:blip r:embed="rId2"/>
            <a:stretch>
              <a:fillRect l="-28658" t="-1890" r="-12948"/>
            </a:stretch>
          </a:blipFill>
          <a:ln>
            <a:noFill/>
          </a:ln>
          <a:effectLst>
            <a:outerShdw blurRad="50800" dist="38100" dir="18900000" sx="103000" sy="103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5" name="Group 44">
            <a:extLst>
              <a:ext uri="{FF2B5EF4-FFF2-40B4-BE49-F238E27FC236}">
                <a16:creationId xmlns:a16="http://schemas.microsoft.com/office/drawing/2014/main" id="{1A3008D6-8B4C-E575-BE70-ECEEE0A333F6}"/>
              </a:ext>
            </a:extLst>
          </p:cNvPr>
          <p:cNvGrpSpPr/>
          <p:nvPr/>
        </p:nvGrpSpPr>
        <p:grpSpPr>
          <a:xfrm>
            <a:off x="595160" y="5346116"/>
            <a:ext cx="3939555" cy="1215655"/>
            <a:chOff x="595160" y="5346116"/>
            <a:chExt cx="3939555" cy="1215655"/>
          </a:xfrm>
        </p:grpSpPr>
        <p:grpSp>
          <p:nvGrpSpPr>
            <p:cNvPr id="44" name="Group 43">
              <a:extLst>
                <a:ext uri="{FF2B5EF4-FFF2-40B4-BE49-F238E27FC236}">
                  <a16:creationId xmlns:a16="http://schemas.microsoft.com/office/drawing/2014/main" id="{F14DCABF-18DA-9D55-448F-24C3E9C9F1EE}"/>
                </a:ext>
              </a:extLst>
            </p:cNvPr>
            <p:cNvGrpSpPr/>
            <p:nvPr/>
          </p:nvGrpSpPr>
          <p:grpSpPr>
            <a:xfrm>
              <a:off x="595160" y="5346116"/>
              <a:ext cx="3939555" cy="1215655"/>
              <a:chOff x="595160" y="5346116"/>
              <a:chExt cx="3939555" cy="1215655"/>
            </a:xfrm>
          </p:grpSpPr>
          <p:sp>
            <p:nvSpPr>
              <p:cNvPr id="31" name="Rectangle 30">
                <a:extLst>
                  <a:ext uri="{FF2B5EF4-FFF2-40B4-BE49-F238E27FC236}">
                    <a16:creationId xmlns:a16="http://schemas.microsoft.com/office/drawing/2014/main" id="{F0D92B51-E3D7-1916-4EA5-203E0FC9C668}"/>
                  </a:ext>
                </a:extLst>
              </p:cNvPr>
              <p:cNvSpPr/>
              <p:nvPr/>
            </p:nvSpPr>
            <p:spPr>
              <a:xfrm>
                <a:off x="1780632" y="5594475"/>
                <a:ext cx="2754083" cy="96729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CFC425B0-7C22-5B28-E8A6-0831898BB4E7}"/>
                  </a:ext>
                </a:extLst>
              </p:cNvPr>
              <p:cNvSpPr/>
              <p:nvPr/>
            </p:nvSpPr>
            <p:spPr>
              <a:xfrm>
                <a:off x="606392" y="5488265"/>
                <a:ext cx="1190324" cy="102850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32">
                <a:extLst>
                  <a:ext uri="{FF2B5EF4-FFF2-40B4-BE49-F238E27FC236}">
                    <a16:creationId xmlns:a16="http://schemas.microsoft.com/office/drawing/2014/main" id="{8E1890C3-92EC-DA96-4B8A-1AECC08B04A7}"/>
                  </a:ext>
                </a:extLst>
              </p:cNvPr>
              <p:cNvSpPr/>
              <p:nvPr/>
            </p:nvSpPr>
            <p:spPr>
              <a:xfrm>
                <a:off x="595160" y="5363477"/>
                <a:ext cx="2754083" cy="839725"/>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4" name="Rectangle 33">
                <a:extLst>
                  <a:ext uri="{FF2B5EF4-FFF2-40B4-BE49-F238E27FC236}">
                    <a16:creationId xmlns:a16="http://schemas.microsoft.com/office/drawing/2014/main" id="{79329D0A-271B-879E-C474-4EA29B370960}"/>
                  </a:ext>
                </a:extLst>
              </p:cNvPr>
              <p:cNvSpPr/>
              <p:nvPr/>
            </p:nvSpPr>
            <p:spPr>
              <a:xfrm>
                <a:off x="3333162" y="5346116"/>
                <a:ext cx="1190324" cy="83972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rgbClr val="000000"/>
                    </a:solidFill>
                  </a:rPr>
                  <a:t>M</a:t>
                </a:r>
                <a:r>
                  <a:rPr lang="fr-FR" b="0" i="0" dirty="0">
                    <a:solidFill>
                      <a:srgbClr val="000000"/>
                    </a:solidFill>
                    <a:effectLst/>
                  </a:rPr>
                  <a:t>ental </a:t>
                </a:r>
                <a:r>
                  <a:rPr lang="fr-FR" b="0" i="0" dirty="0" err="1">
                    <a:solidFill>
                      <a:srgbClr val="000000"/>
                    </a:solidFill>
                    <a:effectLst/>
                  </a:rPr>
                  <a:t>shortcuts</a:t>
                </a:r>
                <a:endParaRPr lang="fr-FR" dirty="0"/>
              </a:p>
            </p:txBody>
          </p:sp>
        </p:grpSp>
        <p:sp>
          <p:nvSpPr>
            <p:cNvPr id="35" name="TextBox 34">
              <a:extLst>
                <a:ext uri="{FF2B5EF4-FFF2-40B4-BE49-F238E27FC236}">
                  <a16:creationId xmlns:a16="http://schemas.microsoft.com/office/drawing/2014/main" id="{B0B78B60-4E35-7FD5-3454-F8B7B1B5B168}"/>
                </a:ext>
              </a:extLst>
            </p:cNvPr>
            <p:cNvSpPr txBox="1"/>
            <p:nvPr/>
          </p:nvSpPr>
          <p:spPr>
            <a:xfrm>
              <a:off x="1008150" y="5553839"/>
              <a:ext cx="1928106" cy="461665"/>
            </a:xfrm>
            <a:prstGeom prst="rect">
              <a:avLst/>
            </a:prstGeom>
            <a:noFill/>
          </p:spPr>
          <p:txBody>
            <a:bodyPr wrap="square" rtlCol="0">
              <a:spAutoFit/>
            </a:bodyPr>
            <a:lstStyle/>
            <a:p>
              <a:r>
                <a:rPr lang="fr-FR" sz="2400" b="1" dirty="0"/>
                <a:t>HEURISTICS</a:t>
              </a:r>
            </a:p>
          </p:txBody>
        </p:sp>
      </p:grpSp>
    </p:spTree>
    <p:extLst>
      <p:ext uri="{BB962C8B-B14F-4D97-AF65-F5344CB8AC3E}">
        <p14:creationId xmlns:p14="http://schemas.microsoft.com/office/powerpoint/2010/main" val="3034228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BC20621A-A89A-68D6-FB38-008311B81DEE}"/>
              </a:ext>
            </a:extLst>
          </p:cNvPr>
          <p:cNvGrpSpPr/>
          <p:nvPr/>
        </p:nvGrpSpPr>
        <p:grpSpPr>
          <a:xfrm>
            <a:off x="4498201" y="1686279"/>
            <a:ext cx="2384385" cy="694481"/>
            <a:chOff x="2912314" y="1649433"/>
            <a:chExt cx="2384385" cy="694481"/>
          </a:xfrm>
        </p:grpSpPr>
        <p:sp>
          <p:nvSpPr>
            <p:cNvPr id="19" name="Rectangle: Rounded Corners 18">
              <a:extLst>
                <a:ext uri="{FF2B5EF4-FFF2-40B4-BE49-F238E27FC236}">
                  <a16:creationId xmlns:a16="http://schemas.microsoft.com/office/drawing/2014/main" id="{84324D54-DBEC-5833-F4AD-CCE85CB1C9B6}"/>
                </a:ext>
              </a:extLst>
            </p:cNvPr>
            <p:cNvSpPr/>
            <p:nvPr/>
          </p:nvSpPr>
          <p:spPr>
            <a:xfrm>
              <a:off x="2912314" y="1649433"/>
              <a:ext cx="2384385" cy="69448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6" name="TextBox 35">
              <a:extLst>
                <a:ext uri="{FF2B5EF4-FFF2-40B4-BE49-F238E27FC236}">
                  <a16:creationId xmlns:a16="http://schemas.microsoft.com/office/drawing/2014/main" id="{D2722678-43D8-5A6E-2F82-4A04D51A78AD}"/>
                </a:ext>
              </a:extLst>
            </p:cNvPr>
            <p:cNvSpPr txBox="1"/>
            <p:nvPr/>
          </p:nvSpPr>
          <p:spPr>
            <a:xfrm>
              <a:off x="4699943" y="1824099"/>
              <a:ext cx="457176" cy="400110"/>
            </a:xfrm>
            <a:prstGeom prst="rect">
              <a:avLst/>
            </a:prstGeom>
            <a:noFill/>
          </p:spPr>
          <p:txBody>
            <a:bodyPr wrap="none" rtlCol="0">
              <a:spAutoFit/>
            </a:bodyPr>
            <a:lstStyle/>
            <a:p>
              <a:r>
                <a:rPr lang="fr-FR" sz="2000" b="1" dirty="0">
                  <a:solidFill>
                    <a:schemeClr val="bg2"/>
                  </a:solidFill>
                </a:rPr>
                <a:t>01</a:t>
              </a:r>
            </a:p>
          </p:txBody>
        </p:sp>
      </p:grpSp>
      <p:grpSp>
        <p:nvGrpSpPr>
          <p:cNvPr id="41" name="Group 40">
            <a:extLst>
              <a:ext uri="{FF2B5EF4-FFF2-40B4-BE49-F238E27FC236}">
                <a16:creationId xmlns:a16="http://schemas.microsoft.com/office/drawing/2014/main" id="{1C0C36A9-E200-672B-8A9C-6F815C84298D}"/>
              </a:ext>
            </a:extLst>
          </p:cNvPr>
          <p:cNvGrpSpPr/>
          <p:nvPr/>
        </p:nvGrpSpPr>
        <p:grpSpPr>
          <a:xfrm>
            <a:off x="2912314" y="2488557"/>
            <a:ext cx="2384385" cy="694481"/>
            <a:chOff x="2912314" y="2488557"/>
            <a:chExt cx="2384385" cy="694481"/>
          </a:xfrm>
        </p:grpSpPr>
        <p:sp>
          <p:nvSpPr>
            <p:cNvPr id="23" name="Rectangle: Rounded Corners 22">
              <a:extLst>
                <a:ext uri="{FF2B5EF4-FFF2-40B4-BE49-F238E27FC236}">
                  <a16:creationId xmlns:a16="http://schemas.microsoft.com/office/drawing/2014/main" id="{E300662B-CC78-9EB9-E628-2194DD40B106}"/>
                </a:ext>
              </a:extLst>
            </p:cNvPr>
            <p:cNvSpPr/>
            <p:nvPr/>
          </p:nvSpPr>
          <p:spPr>
            <a:xfrm>
              <a:off x="2912314" y="2488557"/>
              <a:ext cx="2384385" cy="69448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7" name="TextBox 36">
              <a:extLst>
                <a:ext uri="{FF2B5EF4-FFF2-40B4-BE49-F238E27FC236}">
                  <a16:creationId xmlns:a16="http://schemas.microsoft.com/office/drawing/2014/main" id="{23E0A72C-B206-C0B4-9F75-397D3769AF52}"/>
                </a:ext>
              </a:extLst>
            </p:cNvPr>
            <p:cNvSpPr txBox="1"/>
            <p:nvPr/>
          </p:nvSpPr>
          <p:spPr>
            <a:xfrm>
              <a:off x="4699943" y="2623652"/>
              <a:ext cx="457176" cy="400110"/>
            </a:xfrm>
            <a:prstGeom prst="rect">
              <a:avLst/>
            </a:prstGeom>
            <a:noFill/>
          </p:spPr>
          <p:txBody>
            <a:bodyPr wrap="none" rtlCol="0">
              <a:spAutoFit/>
            </a:bodyPr>
            <a:lstStyle/>
            <a:p>
              <a:r>
                <a:rPr lang="fr-FR" sz="2000" b="1" dirty="0">
                  <a:solidFill>
                    <a:schemeClr val="bg2"/>
                  </a:solidFill>
                </a:rPr>
                <a:t>02</a:t>
              </a:r>
            </a:p>
          </p:txBody>
        </p:sp>
      </p:grpSp>
      <p:grpSp>
        <p:nvGrpSpPr>
          <p:cNvPr id="42" name="Group 41">
            <a:extLst>
              <a:ext uri="{FF2B5EF4-FFF2-40B4-BE49-F238E27FC236}">
                <a16:creationId xmlns:a16="http://schemas.microsoft.com/office/drawing/2014/main" id="{8D78E0E3-EA4E-03E9-A39A-FEE5C03E9587}"/>
              </a:ext>
            </a:extLst>
          </p:cNvPr>
          <p:cNvGrpSpPr/>
          <p:nvPr/>
        </p:nvGrpSpPr>
        <p:grpSpPr>
          <a:xfrm>
            <a:off x="2912315" y="3303499"/>
            <a:ext cx="2384385" cy="694481"/>
            <a:chOff x="2912315" y="3303499"/>
            <a:chExt cx="2384385" cy="694481"/>
          </a:xfrm>
        </p:grpSpPr>
        <p:sp>
          <p:nvSpPr>
            <p:cNvPr id="24" name="Rectangle: Rounded Corners 23">
              <a:extLst>
                <a:ext uri="{FF2B5EF4-FFF2-40B4-BE49-F238E27FC236}">
                  <a16:creationId xmlns:a16="http://schemas.microsoft.com/office/drawing/2014/main" id="{E4B378F4-21A1-A08C-001B-52A7FF90F6AF}"/>
                </a:ext>
              </a:extLst>
            </p:cNvPr>
            <p:cNvSpPr/>
            <p:nvPr/>
          </p:nvSpPr>
          <p:spPr>
            <a:xfrm>
              <a:off x="2912315" y="3303499"/>
              <a:ext cx="2384385" cy="69448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8" name="TextBox 37">
              <a:extLst>
                <a:ext uri="{FF2B5EF4-FFF2-40B4-BE49-F238E27FC236}">
                  <a16:creationId xmlns:a16="http://schemas.microsoft.com/office/drawing/2014/main" id="{2402B767-DA0F-6033-BB14-EB6203C96A34}"/>
                </a:ext>
              </a:extLst>
            </p:cNvPr>
            <p:cNvSpPr txBox="1"/>
            <p:nvPr/>
          </p:nvSpPr>
          <p:spPr>
            <a:xfrm>
              <a:off x="4699943" y="3421899"/>
              <a:ext cx="457176" cy="400110"/>
            </a:xfrm>
            <a:prstGeom prst="rect">
              <a:avLst/>
            </a:prstGeom>
            <a:noFill/>
          </p:spPr>
          <p:txBody>
            <a:bodyPr wrap="none" rtlCol="0">
              <a:spAutoFit/>
            </a:bodyPr>
            <a:lstStyle/>
            <a:p>
              <a:r>
                <a:rPr lang="fr-FR" sz="2000" b="1" dirty="0">
                  <a:solidFill>
                    <a:schemeClr val="bg2"/>
                  </a:solidFill>
                </a:rPr>
                <a:t>03</a:t>
              </a:r>
            </a:p>
          </p:txBody>
        </p:sp>
      </p:grpSp>
      <p:sp>
        <p:nvSpPr>
          <p:cNvPr id="11" name="Rectangle 10">
            <a:extLst>
              <a:ext uri="{FF2B5EF4-FFF2-40B4-BE49-F238E27FC236}">
                <a16:creationId xmlns:a16="http://schemas.microsoft.com/office/drawing/2014/main" id="{141D0558-A7FC-9FDA-6682-33B4319BA6CD}"/>
              </a:ext>
            </a:extLst>
          </p:cNvPr>
          <p:cNvSpPr/>
          <p:nvPr/>
        </p:nvSpPr>
        <p:spPr>
          <a:xfrm>
            <a:off x="1770926" y="5561709"/>
            <a:ext cx="2731626" cy="896961"/>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4E441463-59C1-40B7-9244-28314182EB9A}"/>
              </a:ext>
            </a:extLst>
          </p:cNvPr>
          <p:cNvSpPr/>
          <p:nvPr/>
        </p:nvSpPr>
        <p:spPr>
          <a:xfrm>
            <a:off x="590309" y="5561709"/>
            <a:ext cx="1180617" cy="89696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17E2AB9A-F39F-352A-60AC-9FB4CEE9D7DF}"/>
              </a:ext>
            </a:extLst>
          </p:cNvPr>
          <p:cNvSpPr/>
          <p:nvPr/>
        </p:nvSpPr>
        <p:spPr>
          <a:xfrm>
            <a:off x="590308" y="5561709"/>
            <a:ext cx="2731626" cy="746568"/>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Rectangle 15">
            <a:extLst>
              <a:ext uri="{FF2B5EF4-FFF2-40B4-BE49-F238E27FC236}">
                <a16:creationId xmlns:a16="http://schemas.microsoft.com/office/drawing/2014/main" id="{95A0E451-9E8A-B1D8-C1B6-218113E027DF}"/>
              </a:ext>
            </a:extLst>
          </p:cNvPr>
          <p:cNvSpPr/>
          <p:nvPr/>
        </p:nvSpPr>
        <p:spPr>
          <a:xfrm>
            <a:off x="3321934" y="5544348"/>
            <a:ext cx="1180617" cy="74656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rgbClr val="000000"/>
                </a:solidFill>
              </a:rPr>
              <a:t>M</a:t>
            </a:r>
            <a:r>
              <a:rPr lang="fr-FR" b="0" i="0" dirty="0">
                <a:solidFill>
                  <a:srgbClr val="000000"/>
                </a:solidFill>
                <a:effectLst/>
              </a:rPr>
              <a:t>ental </a:t>
            </a:r>
            <a:r>
              <a:rPr lang="fr-FR" b="0" i="0" dirty="0" err="1">
                <a:solidFill>
                  <a:srgbClr val="000000"/>
                </a:solidFill>
                <a:effectLst/>
              </a:rPr>
              <a:t>shortcuts</a:t>
            </a:r>
            <a:endParaRPr lang="fr-FR" dirty="0"/>
          </a:p>
        </p:txBody>
      </p:sp>
      <p:sp>
        <p:nvSpPr>
          <p:cNvPr id="17" name="TextBox 16">
            <a:extLst>
              <a:ext uri="{FF2B5EF4-FFF2-40B4-BE49-F238E27FC236}">
                <a16:creationId xmlns:a16="http://schemas.microsoft.com/office/drawing/2014/main" id="{00314F1B-04C5-4894-59B9-E93A0E00547C}"/>
              </a:ext>
            </a:extLst>
          </p:cNvPr>
          <p:cNvSpPr txBox="1"/>
          <p:nvPr/>
        </p:nvSpPr>
        <p:spPr>
          <a:xfrm>
            <a:off x="999930" y="5704160"/>
            <a:ext cx="1912383" cy="461665"/>
          </a:xfrm>
          <a:prstGeom prst="rect">
            <a:avLst/>
          </a:prstGeom>
          <a:noFill/>
        </p:spPr>
        <p:txBody>
          <a:bodyPr wrap="square" rtlCol="0">
            <a:spAutoFit/>
          </a:bodyPr>
          <a:lstStyle/>
          <a:p>
            <a:r>
              <a:rPr lang="fr-FR" sz="2400" b="1" dirty="0"/>
              <a:t>HEURISTICS</a:t>
            </a:r>
          </a:p>
        </p:txBody>
      </p:sp>
      <p:sp>
        <p:nvSpPr>
          <p:cNvPr id="29" name="TextBox 28">
            <a:extLst>
              <a:ext uri="{FF2B5EF4-FFF2-40B4-BE49-F238E27FC236}">
                <a16:creationId xmlns:a16="http://schemas.microsoft.com/office/drawing/2014/main" id="{8149AFA1-3B8B-4A14-B9FC-22DCA4479F7D}"/>
              </a:ext>
            </a:extLst>
          </p:cNvPr>
          <p:cNvSpPr txBox="1"/>
          <p:nvPr/>
        </p:nvSpPr>
        <p:spPr>
          <a:xfrm>
            <a:off x="7019405" y="2259708"/>
            <a:ext cx="4880152" cy="2246769"/>
          </a:xfrm>
          <a:prstGeom prst="rect">
            <a:avLst/>
          </a:prstGeom>
          <a:noFill/>
        </p:spPr>
        <p:txBody>
          <a:bodyPr wrap="square" rtlCol="0">
            <a:spAutoFit/>
          </a:bodyPr>
          <a:lstStyle/>
          <a:p>
            <a:r>
              <a:rPr lang="en-US" sz="2800" b="1" i="0" dirty="0">
                <a:solidFill>
                  <a:srgbClr val="000000"/>
                </a:solidFill>
                <a:effectLst/>
              </a:rPr>
              <a:t>Individuals make decisions solely based on readily available information, without seeking additional information</a:t>
            </a:r>
            <a:endParaRPr lang="fr-FR" sz="2800" b="1" dirty="0"/>
          </a:p>
        </p:txBody>
      </p:sp>
      <p:sp>
        <p:nvSpPr>
          <p:cNvPr id="30" name="Rectangle 29">
            <a:extLst>
              <a:ext uri="{FF2B5EF4-FFF2-40B4-BE49-F238E27FC236}">
                <a16:creationId xmlns:a16="http://schemas.microsoft.com/office/drawing/2014/main" id="{A1731B6C-C021-B8EC-7C96-13008F1034E9}"/>
              </a:ext>
            </a:extLst>
          </p:cNvPr>
          <p:cNvSpPr/>
          <p:nvPr/>
        </p:nvSpPr>
        <p:spPr>
          <a:xfrm>
            <a:off x="590308" y="254643"/>
            <a:ext cx="3944407" cy="6262126"/>
          </a:xfrm>
          <a:prstGeom prst="rect">
            <a:avLst/>
          </a:prstGeom>
          <a:blipFill>
            <a:blip r:embed="rId2"/>
            <a:stretch>
              <a:fillRect l="-28658" t="-1890" r="-12948"/>
            </a:stretch>
          </a:blipFill>
          <a:ln>
            <a:noFill/>
          </a:ln>
          <a:effectLst>
            <a:outerShdw blurRad="50800" dist="38100" dir="18900000" sx="103000" sy="103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5" name="Group 44">
            <a:extLst>
              <a:ext uri="{FF2B5EF4-FFF2-40B4-BE49-F238E27FC236}">
                <a16:creationId xmlns:a16="http://schemas.microsoft.com/office/drawing/2014/main" id="{1A3008D6-8B4C-E575-BE70-ECEEE0A333F6}"/>
              </a:ext>
            </a:extLst>
          </p:cNvPr>
          <p:cNvGrpSpPr/>
          <p:nvPr/>
        </p:nvGrpSpPr>
        <p:grpSpPr>
          <a:xfrm>
            <a:off x="595160" y="5346116"/>
            <a:ext cx="3939555" cy="1215655"/>
            <a:chOff x="595160" y="5346116"/>
            <a:chExt cx="3939555" cy="1215655"/>
          </a:xfrm>
        </p:grpSpPr>
        <p:grpSp>
          <p:nvGrpSpPr>
            <p:cNvPr id="44" name="Group 43">
              <a:extLst>
                <a:ext uri="{FF2B5EF4-FFF2-40B4-BE49-F238E27FC236}">
                  <a16:creationId xmlns:a16="http://schemas.microsoft.com/office/drawing/2014/main" id="{F14DCABF-18DA-9D55-448F-24C3E9C9F1EE}"/>
                </a:ext>
              </a:extLst>
            </p:cNvPr>
            <p:cNvGrpSpPr/>
            <p:nvPr/>
          </p:nvGrpSpPr>
          <p:grpSpPr>
            <a:xfrm>
              <a:off x="595160" y="5346116"/>
              <a:ext cx="3939555" cy="1215655"/>
              <a:chOff x="595160" y="5346116"/>
              <a:chExt cx="3939555" cy="1215655"/>
            </a:xfrm>
          </p:grpSpPr>
          <p:sp>
            <p:nvSpPr>
              <p:cNvPr id="31" name="Rectangle 30">
                <a:extLst>
                  <a:ext uri="{FF2B5EF4-FFF2-40B4-BE49-F238E27FC236}">
                    <a16:creationId xmlns:a16="http://schemas.microsoft.com/office/drawing/2014/main" id="{F0D92B51-E3D7-1916-4EA5-203E0FC9C668}"/>
                  </a:ext>
                </a:extLst>
              </p:cNvPr>
              <p:cNvSpPr/>
              <p:nvPr/>
            </p:nvSpPr>
            <p:spPr>
              <a:xfrm>
                <a:off x="1780632" y="5594475"/>
                <a:ext cx="2754083" cy="96729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CFC425B0-7C22-5B28-E8A6-0831898BB4E7}"/>
                  </a:ext>
                </a:extLst>
              </p:cNvPr>
              <p:cNvSpPr/>
              <p:nvPr/>
            </p:nvSpPr>
            <p:spPr>
              <a:xfrm>
                <a:off x="606392" y="5488265"/>
                <a:ext cx="1190324" cy="102850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32">
                <a:extLst>
                  <a:ext uri="{FF2B5EF4-FFF2-40B4-BE49-F238E27FC236}">
                    <a16:creationId xmlns:a16="http://schemas.microsoft.com/office/drawing/2014/main" id="{8E1890C3-92EC-DA96-4B8A-1AECC08B04A7}"/>
                  </a:ext>
                </a:extLst>
              </p:cNvPr>
              <p:cNvSpPr/>
              <p:nvPr/>
            </p:nvSpPr>
            <p:spPr>
              <a:xfrm>
                <a:off x="595160" y="5363477"/>
                <a:ext cx="2754083" cy="839725"/>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4" name="Rectangle 33">
                <a:extLst>
                  <a:ext uri="{FF2B5EF4-FFF2-40B4-BE49-F238E27FC236}">
                    <a16:creationId xmlns:a16="http://schemas.microsoft.com/office/drawing/2014/main" id="{79329D0A-271B-879E-C474-4EA29B370960}"/>
                  </a:ext>
                </a:extLst>
              </p:cNvPr>
              <p:cNvSpPr/>
              <p:nvPr/>
            </p:nvSpPr>
            <p:spPr>
              <a:xfrm>
                <a:off x="3333162" y="5346116"/>
                <a:ext cx="1190324" cy="83972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rgbClr val="000000"/>
                    </a:solidFill>
                  </a:rPr>
                  <a:t>M</a:t>
                </a:r>
                <a:r>
                  <a:rPr lang="fr-FR" b="0" i="0" dirty="0">
                    <a:solidFill>
                      <a:srgbClr val="000000"/>
                    </a:solidFill>
                    <a:effectLst/>
                  </a:rPr>
                  <a:t>ental </a:t>
                </a:r>
                <a:r>
                  <a:rPr lang="fr-FR" b="0" i="0" dirty="0" err="1">
                    <a:solidFill>
                      <a:srgbClr val="000000"/>
                    </a:solidFill>
                    <a:effectLst/>
                  </a:rPr>
                  <a:t>shortcuts</a:t>
                </a:r>
                <a:endParaRPr lang="fr-FR" dirty="0"/>
              </a:p>
            </p:txBody>
          </p:sp>
        </p:grpSp>
        <p:sp>
          <p:nvSpPr>
            <p:cNvPr id="35" name="TextBox 34">
              <a:extLst>
                <a:ext uri="{FF2B5EF4-FFF2-40B4-BE49-F238E27FC236}">
                  <a16:creationId xmlns:a16="http://schemas.microsoft.com/office/drawing/2014/main" id="{B0B78B60-4E35-7FD5-3454-F8B7B1B5B168}"/>
                </a:ext>
              </a:extLst>
            </p:cNvPr>
            <p:cNvSpPr txBox="1"/>
            <p:nvPr/>
          </p:nvSpPr>
          <p:spPr>
            <a:xfrm>
              <a:off x="1008150" y="5553839"/>
              <a:ext cx="1928106" cy="461665"/>
            </a:xfrm>
            <a:prstGeom prst="rect">
              <a:avLst/>
            </a:prstGeom>
            <a:noFill/>
          </p:spPr>
          <p:txBody>
            <a:bodyPr wrap="square" rtlCol="0">
              <a:spAutoFit/>
            </a:bodyPr>
            <a:lstStyle/>
            <a:p>
              <a:r>
                <a:rPr lang="fr-FR" sz="2400" b="1" dirty="0"/>
                <a:t>HEURISTICS</a:t>
              </a:r>
            </a:p>
          </p:txBody>
        </p:sp>
      </p:grpSp>
      <p:sp>
        <p:nvSpPr>
          <p:cNvPr id="2" name="TextBox 1">
            <a:extLst>
              <a:ext uri="{FF2B5EF4-FFF2-40B4-BE49-F238E27FC236}">
                <a16:creationId xmlns:a16="http://schemas.microsoft.com/office/drawing/2014/main" id="{ABB5D19E-59FD-584B-3557-D5DF20777585}"/>
              </a:ext>
            </a:extLst>
          </p:cNvPr>
          <p:cNvSpPr txBox="1"/>
          <p:nvPr/>
        </p:nvSpPr>
        <p:spPr>
          <a:xfrm>
            <a:off x="6743006" y="817910"/>
            <a:ext cx="4016099" cy="923330"/>
          </a:xfrm>
          <a:prstGeom prst="rect">
            <a:avLst/>
          </a:prstGeom>
          <a:noFill/>
        </p:spPr>
        <p:txBody>
          <a:bodyPr wrap="none" rtlCol="0">
            <a:spAutoFit/>
          </a:bodyPr>
          <a:lstStyle/>
          <a:p>
            <a:r>
              <a:rPr lang="fr-FR" sz="5400" b="1" i="0" dirty="0">
                <a:solidFill>
                  <a:schemeClr val="accent1">
                    <a:lumMod val="75000"/>
                  </a:schemeClr>
                </a:solidFill>
                <a:effectLst/>
              </a:rPr>
              <a:t> </a:t>
            </a:r>
            <a:r>
              <a:rPr lang="fr-FR" sz="5400" b="1" i="0" dirty="0" err="1">
                <a:solidFill>
                  <a:schemeClr val="accent1">
                    <a:lumMod val="75000"/>
                  </a:schemeClr>
                </a:solidFill>
                <a:effectLst/>
              </a:rPr>
              <a:t>Availability</a:t>
            </a:r>
            <a:r>
              <a:rPr lang="fr-FR" sz="5400" b="1" i="0" dirty="0">
                <a:solidFill>
                  <a:schemeClr val="accent1">
                    <a:lumMod val="75000"/>
                  </a:schemeClr>
                </a:solidFill>
                <a:effectLst/>
              </a:rPr>
              <a:t>:</a:t>
            </a:r>
            <a:endParaRPr lang="fr-FR" sz="5400" dirty="0">
              <a:solidFill>
                <a:schemeClr val="accent1">
                  <a:lumMod val="75000"/>
                </a:schemeClr>
              </a:solidFill>
            </a:endParaRPr>
          </a:p>
        </p:txBody>
      </p:sp>
    </p:spTree>
    <p:extLst>
      <p:ext uri="{BB962C8B-B14F-4D97-AF65-F5344CB8AC3E}">
        <p14:creationId xmlns:p14="http://schemas.microsoft.com/office/powerpoint/2010/main" val="2060829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BC20621A-A89A-68D6-FB38-008311B81DEE}"/>
              </a:ext>
            </a:extLst>
          </p:cNvPr>
          <p:cNvGrpSpPr/>
          <p:nvPr/>
        </p:nvGrpSpPr>
        <p:grpSpPr>
          <a:xfrm>
            <a:off x="2912314" y="1707004"/>
            <a:ext cx="2384385" cy="694481"/>
            <a:chOff x="2912314" y="1649433"/>
            <a:chExt cx="2384385" cy="694481"/>
          </a:xfrm>
        </p:grpSpPr>
        <p:sp>
          <p:nvSpPr>
            <p:cNvPr id="19" name="Rectangle: Rounded Corners 18">
              <a:extLst>
                <a:ext uri="{FF2B5EF4-FFF2-40B4-BE49-F238E27FC236}">
                  <a16:creationId xmlns:a16="http://schemas.microsoft.com/office/drawing/2014/main" id="{84324D54-DBEC-5833-F4AD-CCE85CB1C9B6}"/>
                </a:ext>
              </a:extLst>
            </p:cNvPr>
            <p:cNvSpPr/>
            <p:nvPr/>
          </p:nvSpPr>
          <p:spPr>
            <a:xfrm>
              <a:off x="2912314" y="1649433"/>
              <a:ext cx="2384385" cy="69448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6" name="TextBox 35">
              <a:extLst>
                <a:ext uri="{FF2B5EF4-FFF2-40B4-BE49-F238E27FC236}">
                  <a16:creationId xmlns:a16="http://schemas.microsoft.com/office/drawing/2014/main" id="{D2722678-43D8-5A6E-2F82-4A04D51A78AD}"/>
                </a:ext>
              </a:extLst>
            </p:cNvPr>
            <p:cNvSpPr txBox="1"/>
            <p:nvPr/>
          </p:nvSpPr>
          <p:spPr>
            <a:xfrm>
              <a:off x="4699943" y="1824099"/>
              <a:ext cx="457176" cy="400110"/>
            </a:xfrm>
            <a:prstGeom prst="rect">
              <a:avLst/>
            </a:prstGeom>
            <a:noFill/>
          </p:spPr>
          <p:txBody>
            <a:bodyPr wrap="none" rtlCol="0">
              <a:spAutoFit/>
            </a:bodyPr>
            <a:lstStyle/>
            <a:p>
              <a:r>
                <a:rPr lang="fr-FR" sz="2000" b="1" dirty="0">
                  <a:solidFill>
                    <a:schemeClr val="bg2"/>
                  </a:solidFill>
                </a:rPr>
                <a:t>01</a:t>
              </a:r>
            </a:p>
          </p:txBody>
        </p:sp>
      </p:grpSp>
      <p:grpSp>
        <p:nvGrpSpPr>
          <p:cNvPr id="41" name="Group 40">
            <a:extLst>
              <a:ext uri="{FF2B5EF4-FFF2-40B4-BE49-F238E27FC236}">
                <a16:creationId xmlns:a16="http://schemas.microsoft.com/office/drawing/2014/main" id="{1C0C36A9-E200-672B-8A9C-6F815C84298D}"/>
              </a:ext>
            </a:extLst>
          </p:cNvPr>
          <p:cNvGrpSpPr/>
          <p:nvPr/>
        </p:nvGrpSpPr>
        <p:grpSpPr>
          <a:xfrm>
            <a:off x="4502551" y="2509902"/>
            <a:ext cx="2384385" cy="694481"/>
            <a:chOff x="2912314" y="2488557"/>
            <a:chExt cx="2384385" cy="694481"/>
          </a:xfrm>
        </p:grpSpPr>
        <p:sp>
          <p:nvSpPr>
            <p:cNvPr id="23" name="Rectangle: Rounded Corners 22">
              <a:extLst>
                <a:ext uri="{FF2B5EF4-FFF2-40B4-BE49-F238E27FC236}">
                  <a16:creationId xmlns:a16="http://schemas.microsoft.com/office/drawing/2014/main" id="{E300662B-CC78-9EB9-E628-2194DD40B106}"/>
                </a:ext>
              </a:extLst>
            </p:cNvPr>
            <p:cNvSpPr/>
            <p:nvPr/>
          </p:nvSpPr>
          <p:spPr>
            <a:xfrm>
              <a:off x="2912314" y="2488557"/>
              <a:ext cx="2384385" cy="69448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7" name="TextBox 36">
              <a:extLst>
                <a:ext uri="{FF2B5EF4-FFF2-40B4-BE49-F238E27FC236}">
                  <a16:creationId xmlns:a16="http://schemas.microsoft.com/office/drawing/2014/main" id="{23E0A72C-B206-C0B4-9F75-397D3769AF52}"/>
                </a:ext>
              </a:extLst>
            </p:cNvPr>
            <p:cNvSpPr txBox="1"/>
            <p:nvPr/>
          </p:nvSpPr>
          <p:spPr>
            <a:xfrm>
              <a:off x="4699943" y="2623652"/>
              <a:ext cx="457176" cy="400110"/>
            </a:xfrm>
            <a:prstGeom prst="rect">
              <a:avLst/>
            </a:prstGeom>
            <a:noFill/>
          </p:spPr>
          <p:txBody>
            <a:bodyPr wrap="none" rtlCol="0">
              <a:spAutoFit/>
            </a:bodyPr>
            <a:lstStyle/>
            <a:p>
              <a:r>
                <a:rPr lang="fr-FR" sz="2000" b="1" dirty="0">
                  <a:solidFill>
                    <a:schemeClr val="bg2"/>
                  </a:solidFill>
                </a:rPr>
                <a:t>02</a:t>
              </a:r>
            </a:p>
          </p:txBody>
        </p:sp>
      </p:grpSp>
      <p:grpSp>
        <p:nvGrpSpPr>
          <p:cNvPr id="42" name="Group 41">
            <a:extLst>
              <a:ext uri="{FF2B5EF4-FFF2-40B4-BE49-F238E27FC236}">
                <a16:creationId xmlns:a16="http://schemas.microsoft.com/office/drawing/2014/main" id="{8D78E0E3-EA4E-03E9-A39A-FEE5C03E9587}"/>
              </a:ext>
            </a:extLst>
          </p:cNvPr>
          <p:cNvGrpSpPr/>
          <p:nvPr/>
        </p:nvGrpSpPr>
        <p:grpSpPr>
          <a:xfrm>
            <a:off x="2912315" y="3303499"/>
            <a:ext cx="2384385" cy="694481"/>
            <a:chOff x="2912315" y="3303499"/>
            <a:chExt cx="2384385" cy="694481"/>
          </a:xfrm>
        </p:grpSpPr>
        <p:sp>
          <p:nvSpPr>
            <p:cNvPr id="24" name="Rectangle: Rounded Corners 23">
              <a:extLst>
                <a:ext uri="{FF2B5EF4-FFF2-40B4-BE49-F238E27FC236}">
                  <a16:creationId xmlns:a16="http://schemas.microsoft.com/office/drawing/2014/main" id="{E4B378F4-21A1-A08C-001B-52A7FF90F6AF}"/>
                </a:ext>
              </a:extLst>
            </p:cNvPr>
            <p:cNvSpPr/>
            <p:nvPr/>
          </p:nvSpPr>
          <p:spPr>
            <a:xfrm>
              <a:off x="2912315" y="3303499"/>
              <a:ext cx="2384385" cy="69448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8" name="TextBox 37">
              <a:extLst>
                <a:ext uri="{FF2B5EF4-FFF2-40B4-BE49-F238E27FC236}">
                  <a16:creationId xmlns:a16="http://schemas.microsoft.com/office/drawing/2014/main" id="{2402B767-DA0F-6033-BB14-EB6203C96A34}"/>
                </a:ext>
              </a:extLst>
            </p:cNvPr>
            <p:cNvSpPr txBox="1"/>
            <p:nvPr/>
          </p:nvSpPr>
          <p:spPr>
            <a:xfrm>
              <a:off x="4699943" y="3421899"/>
              <a:ext cx="457176" cy="400110"/>
            </a:xfrm>
            <a:prstGeom prst="rect">
              <a:avLst/>
            </a:prstGeom>
            <a:noFill/>
          </p:spPr>
          <p:txBody>
            <a:bodyPr wrap="none" rtlCol="0">
              <a:spAutoFit/>
            </a:bodyPr>
            <a:lstStyle/>
            <a:p>
              <a:r>
                <a:rPr lang="fr-FR" sz="2000" b="1" dirty="0">
                  <a:solidFill>
                    <a:schemeClr val="bg2"/>
                  </a:solidFill>
                </a:rPr>
                <a:t>03</a:t>
              </a:r>
            </a:p>
          </p:txBody>
        </p:sp>
      </p:grpSp>
      <p:sp>
        <p:nvSpPr>
          <p:cNvPr id="11" name="Rectangle 10">
            <a:extLst>
              <a:ext uri="{FF2B5EF4-FFF2-40B4-BE49-F238E27FC236}">
                <a16:creationId xmlns:a16="http://schemas.microsoft.com/office/drawing/2014/main" id="{141D0558-A7FC-9FDA-6682-33B4319BA6CD}"/>
              </a:ext>
            </a:extLst>
          </p:cNvPr>
          <p:cNvSpPr/>
          <p:nvPr/>
        </p:nvSpPr>
        <p:spPr>
          <a:xfrm>
            <a:off x="1770926" y="5561709"/>
            <a:ext cx="2731626" cy="896961"/>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4E441463-59C1-40B7-9244-28314182EB9A}"/>
              </a:ext>
            </a:extLst>
          </p:cNvPr>
          <p:cNvSpPr/>
          <p:nvPr/>
        </p:nvSpPr>
        <p:spPr>
          <a:xfrm>
            <a:off x="590309" y="5561709"/>
            <a:ext cx="1180617" cy="89696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17E2AB9A-F39F-352A-60AC-9FB4CEE9D7DF}"/>
              </a:ext>
            </a:extLst>
          </p:cNvPr>
          <p:cNvSpPr/>
          <p:nvPr/>
        </p:nvSpPr>
        <p:spPr>
          <a:xfrm>
            <a:off x="590308" y="5561709"/>
            <a:ext cx="2731626" cy="746568"/>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Rectangle 15">
            <a:extLst>
              <a:ext uri="{FF2B5EF4-FFF2-40B4-BE49-F238E27FC236}">
                <a16:creationId xmlns:a16="http://schemas.microsoft.com/office/drawing/2014/main" id="{95A0E451-9E8A-B1D8-C1B6-218113E027DF}"/>
              </a:ext>
            </a:extLst>
          </p:cNvPr>
          <p:cNvSpPr/>
          <p:nvPr/>
        </p:nvSpPr>
        <p:spPr>
          <a:xfrm>
            <a:off x="3321934" y="5544348"/>
            <a:ext cx="1180617" cy="74656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rgbClr val="000000"/>
                </a:solidFill>
              </a:rPr>
              <a:t>M</a:t>
            </a:r>
            <a:r>
              <a:rPr lang="fr-FR" b="0" i="0" dirty="0">
                <a:solidFill>
                  <a:srgbClr val="000000"/>
                </a:solidFill>
                <a:effectLst/>
              </a:rPr>
              <a:t>ental </a:t>
            </a:r>
            <a:r>
              <a:rPr lang="fr-FR" b="0" i="0" dirty="0" err="1">
                <a:solidFill>
                  <a:srgbClr val="000000"/>
                </a:solidFill>
                <a:effectLst/>
              </a:rPr>
              <a:t>shortcuts</a:t>
            </a:r>
            <a:endParaRPr lang="fr-FR" dirty="0"/>
          </a:p>
        </p:txBody>
      </p:sp>
      <p:sp>
        <p:nvSpPr>
          <p:cNvPr id="17" name="TextBox 16">
            <a:extLst>
              <a:ext uri="{FF2B5EF4-FFF2-40B4-BE49-F238E27FC236}">
                <a16:creationId xmlns:a16="http://schemas.microsoft.com/office/drawing/2014/main" id="{00314F1B-04C5-4894-59B9-E93A0E00547C}"/>
              </a:ext>
            </a:extLst>
          </p:cNvPr>
          <p:cNvSpPr txBox="1"/>
          <p:nvPr/>
        </p:nvSpPr>
        <p:spPr>
          <a:xfrm>
            <a:off x="999930" y="5704160"/>
            <a:ext cx="1912383" cy="461665"/>
          </a:xfrm>
          <a:prstGeom prst="rect">
            <a:avLst/>
          </a:prstGeom>
          <a:noFill/>
        </p:spPr>
        <p:txBody>
          <a:bodyPr wrap="square" rtlCol="0">
            <a:spAutoFit/>
          </a:bodyPr>
          <a:lstStyle/>
          <a:p>
            <a:r>
              <a:rPr lang="fr-FR" sz="2400" b="1" dirty="0"/>
              <a:t>HEURISTICS</a:t>
            </a:r>
          </a:p>
        </p:txBody>
      </p:sp>
      <p:sp>
        <p:nvSpPr>
          <p:cNvPr id="29" name="TextBox 28">
            <a:extLst>
              <a:ext uri="{FF2B5EF4-FFF2-40B4-BE49-F238E27FC236}">
                <a16:creationId xmlns:a16="http://schemas.microsoft.com/office/drawing/2014/main" id="{8149AFA1-3B8B-4A14-B9FC-22DCA4479F7D}"/>
              </a:ext>
            </a:extLst>
          </p:cNvPr>
          <p:cNvSpPr txBox="1"/>
          <p:nvPr/>
        </p:nvSpPr>
        <p:spPr>
          <a:xfrm>
            <a:off x="7052164" y="2106388"/>
            <a:ext cx="4930816" cy="3539430"/>
          </a:xfrm>
          <a:prstGeom prst="rect">
            <a:avLst/>
          </a:prstGeom>
          <a:noFill/>
        </p:spPr>
        <p:txBody>
          <a:bodyPr wrap="square" rtlCol="0">
            <a:spAutoFit/>
          </a:bodyPr>
          <a:lstStyle/>
          <a:p>
            <a:r>
              <a:rPr lang="en-US" sz="2800" b="1" i="0" dirty="0">
                <a:solidFill>
                  <a:srgbClr val="000000"/>
                </a:solidFill>
                <a:effectLst/>
              </a:rPr>
              <a:t>Individuals focus on how information is presented rather than its actual content. For instance, individuals may take risks if information is presented positively, while avoiding risks if presented negatively.</a:t>
            </a:r>
            <a:endParaRPr lang="fr-FR" sz="2800" b="1" dirty="0"/>
          </a:p>
        </p:txBody>
      </p:sp>
      <p:sp>
        <p:nvSpPr>
          <p:cNvPr id="30" name="Rectangle 29">
            <a:extLst>
              <a:ext uri="{FF2B5EF4-FFF2-40B4-BE49-F238E27FC236}">
                <a16:creationId xmlns:a16="http://schemas.microsoft.com/office/drawing/2014/main" id="{A1731B6C-C021-B8EC-7C96-13008F1034E9}"/>
              </a:ext>
            </a:extLst>
          </p:cNvPr>
          <p:cNvSpPr/>
          <p:nvPr/>
        </p:nvSpPr>
        <p:spPr>
          <a:xfrm>
            <a:off x="590308" y="254643"/>
            <a:ext cx="3944407" cy="6262126"/>
          </a:xfrm>
          <a:prstGeom prst="rect">
            <a:avLst/>
          </a:prstGeom>
          <a:blipFill>
            <a:blip r:embed="rId2"/>
            <a:stretch>
              <a:fillRect l="-28658" t="-1890" r="-12948"/>
            </a:stretch>
          </a:blipFill>
          <a:ln>
            <a:noFill/>
          </a:ln>
          <a:effectLst>
            <a:outerShdw blurRad="50800" dist="38100" dir="18900000" sx="103000" sy="103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5" name="Group 44">
            <a:extLst>
              <a:ext uri="{FF2B5EF4-FFF2-40B4-BE49-F238E27FC236}">
                <a16:creationId xmlns:a16="http://schemas.microsoft.com/office/drawing/2014/main" id="{1A3008D6-8B4C-E575-BE70-ECEEE0A333F6}"/>
              </a:ext>
            </a:extLst>
          </p:cNvPr>
          <p:cNvGrpSpPr/>
          <p:nvPr/>
        </p:nvGrpSpPr>
        <p:grpSpPr>
          <a:xfrm>
            <a:off x="595160" y="5346116"/>
            <a:ext cx="3939555" cy="1215655"/>
            <a:chOff x="595160" y="5346116"/>
            <a:chExt cx="3939555" cy="1215655"/>
          </a:xfrm>
        </p:grpSpPr>
        <p:grpSp>
          <p:nvGrpSpPr>
            <p:cNvPr id="44" name="Group 43">
              <a:extLst>
                <a:ext uri="{FF2B5EF4-FFF2-40B4-BE49-F238E27FC236}">
                  <a16:creationId xmlns:a16="http://schemas.microsoft.com/office/drawing/2014/main" id="{F14DCABF-18DA-9D55-448F-24C3E9C9F1EE}"/>
                </a:ext>
              </a:extLst>
            </p:cNvPr>
            <p:cNvGrpSpPr/>
            <p:nvPr/>
          </p:nvGrpSpPr>
          <p:grpSpPr>
            <a:xfrm>
              <a:off x="595160" y="5346116"/>
              <a:ext cx="3939555" cy="1215655"/>
              <a:chOff x="595160" y="5346116"/>
              <a:chExt cx="3939555" cy="1215655"/>
            </a:xfrm>
          </p:grpSpPr>
          <p:sp>
            <p:nvSpPr>
              <p:cNvPr id="31" name="Rectangle 30">
                <a:extLst>
                  <a:ext uri="{FF2B5EF4-FFF2-40B4-BE49-F238E27FC236}">
                    <a16:creationId xmlns:a16="http://schemas.microsoft.com/office/drawing/2014/main" id="{F0D92B51-E3D7-1916-4EA5-203E0FC9C668}"/>
                  </a:ext>
                </a:extLst>
              </p:cNvPr>
              <p:cNvSpPr/>
              <p:nvPr/>
            </p:nvSpPr>
            <p:spPr>
              <a:xfrm>
                <a:off x="1780632" y="5594475"/>
                <a:ext cx="2754083" cy="96729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CFC425B0-7C22-5B28-E8A6-0831898BB4E7}"/>
                  </a:ext>
                </a:extLst>
              </p:cNvPr>
              <p:cNvSpPr/>
              <p:nvPr/>
            </p:nvSpPr>
            <p:spPr>
              <a:xfrm>
                <a:off x="606392" y="5488265"/>
                <a:ext cx="1190324" cy="102850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32">
                <a:extLst>
                  <a:ext uri="{FF2B5EF4-FFF2-40B4-BE49-F238E27FC236}">
                    <a16:creationId xmlns:a16="http://schemas.microsoft.com/office/drawing/2014/main" id="{8E1890C3-92EC-DA96-4B8A-1AECC08B04A7}"/>
                  </a:ext>
                </a:extLst>
              </p:cNvPr>
              <p:cNvSpPr/>
              <p:nvPr/>
            </p:nvSpPr>
            <p:spPr>
              <a:xfrm>
                <a:off x="595160" y="5363477"/>
                <a:ext cx="2754083" cy="839725"/>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4" name="Rectangle 33">
                <a:extLst>
                  <a:ext uri="{FF2B5EF4-FFF2-40B4-BE49-F238E27FC236}">
                    <a16:creationId xmlns:a16="http://schemas.microsoft.com/office/drawing/2014/main" id="{79329D0A-271B-879E-C474-4EA29B370960}"/>
                  </a:ext>
                </a:extLst>
              </p:cNvPr>
              <p:cNvSpPr/>
              <p:nvPr/>
            </p:nvSpPr>
            <p:spPr>
              <a:xfrm>
                <a:off x="3333162" y="5346116"/>
                <a:ext cx="1190324" cy="83972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rgbClr val="000000"/>
                    </a:solidFill>
                  </a:rPr>
                  <a:t>M</a:t>
                </a:r>
                <a:r>
                  <a:rPr lang="fr-FR" b="0" i="0" dirty="0">
                    <a:solidFill>
                      <a:srgbClr val="000000"/>
                    </a:solidFill>
                    <a:effectLst/>
                  </a:rPr>
                  <a:t>ental </a:t>
                </a:r>
                <a:r>
                  <a:rPr lang="fr-FR" b="0" i="0" dirty="0" err="1">
                    <a:solidFill>
                      <a:srgbClr val="000000"/>
                    </a:solidFill>
                    <a:effectLst/>
                  </a:rPr>
                  <a:t>shortcuts</a:t>
                </a:r>
                <a:endParaRPr lang="fr-FR" dirty="0"/>
              </a:p>
            </p:txBody>
          </p:sp>
        </p:grpSp>
        <p:sp>
          <p:nvSpPr>
            <p:cNvPr id="35" name="TextBox 34">
              <a:extLst>
                <a:ext uri="{FF2B5EF4-FFF2-40B4-BE49-F238E27FC236}">
                  <a16:creationId xmlns:a16="http://schemas.microsoft.com/office/drawing/2014/main" id="{B0B78B60-4E35-7FD5-3454-F8B7B1B5B168}"/>
                </a:ext>
              </a:extLst>
            </p:cNvPr>
            <p:cNvSpPr txBox="1"/>
            <p:nvPr/>
          </p:nvSpPr>
          <p:spPr>
            <a:xfrm>
              <a:off x="1008150" y="5553839"/>
              <a:ext cx="1928106" cy="461665"/>
            </a:xfrm>
            <a:prstGeom prst="rect">
              <a:avLst/>
            </a:prstGeom>
            <a:noFill/>
          </p:spPr>
          <p:txBody>
            <a:bodyPr wrap="square" rtlCol="0">
              <a:spAutoFit/>
            </a:bodyPr>
            <a:lstStyle/>
            <a:p>
              <a:r>
                <a:rPr lang="fr-FR" sz="2400" b="1" dirty="0"/>
                <a:t>HEURISTICS</a:t>
              </a:r>
            </a:p>
          </p:txBody>
        </p:sp>
      </p:grpSp>
      <p:sp>
        <p:nvSpPr>
          <p:cNvPr id="3" name="TextBox 2">
            <a:extLst>
              <a:ext uri="{FF2B5EF4-FFF2-40B4-BE49-F238E27FC236}">
                <a16:creationId xmlns:a16="http://schemas.microsoft.com/office/drawing/2014/main" id="{49D4A421-5615-68F7-59C1-D23D5AD36B67}"/>
              </a:ext>
            </a:extLst>
          </p:cNvPr>
          <p:cNvSpPr txBox="1"/>
          <p:nvPr/>
        </p:nvSpPr>
        <p:spPr>
          <a:xfrm>
            <a:off x="6623221" y="783674"/>
            <a:ext cx="3073855" cy="923330"/>
          </a:xfrm>
          <a:prstGeom prst="rect">
            <a:avLst/>
          </a:prstGeom>
          <a:noFill/>
        </p:spPr>
        <p:txBody>
          <a:bodyPr wrap="none" rtlCol="0">
            <a:spAutoFit/>
          </a:bodyPr>
          <a:lstStyle/>
          <a:p>
            <a:r>
              <a:rPr lang="fr-FR" sz="5400" b="1" i="0" dirty="0">
                <a:solidFill>
                  <a:schemeClr val="accent1">
                    <a:lumMod val="75000"/>
                  </a:schemeClr>
                </a:solidFill>
                <a:effectLst/>
              </a:rPr>
              <a:t> </a:t>
            </a:r>
            <a:r>
              <a:rPr lang="fr-FR" sz="5400" b="1" i="0" dirty="0" err="1">
                <a:solidFill>
                  <a:schemeClr val="accent1">
                    <a:lumMod val="75000"/>
                  </a:schemeClr>
                </a:solidFill>
                <a:effectLst/>
              </a:rPr>
              <a:t>Fram﻿ing</a:t>
            </a:r>
            <a:r>
              <a:rPr lang="fr-FR" sz="5400" b="1" i="0" dirty="0">
                <a:solidFill>
                  <a:schemeClr val="accent1">
                    <a:lumMod val="75000"/>
                  </a:schemeClr>
                </a:solidFill>
                <a:effectLst/>
              </a:rPr>
              <a:t>:</a:t>
            </a:r>
            <a:endParaRPr lang="fr-FR" sz="5400" dirty="0">
              <a:solidFill>
                <a:schemeClr val="accent1">
                  <a:lumMod val="75000"/>
                </a:schemeClr>
              </a:solidFill>
            </a:endParaRPr>
          </a:p>
        </p:txBody>
      </p:sp>
    </p:spTree>
    <p:extLst>
      <p:ext uri="{BB962C8B-B14F-4D97-AF65-F5344CB8AC3E}">
        <p14:creationId xmlns:p14="http://schemas.microsoft.com/office/powerpoint/2010/main" val="3767468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BC20621A-A89A-68D6-FB38-008311B81DEE}"/>
              </a:ext>
            </a:extLst>
          </p:cNvPr>
          <p:cNvGrpSpPr/>
          <p:nvPr/>
        </p:nvGrpSpPr>
        <p:grpSpPr>
          <a:xfrm>
            <a:off x="2912314" y="1707004"/>
            <a:ext cx="2384385" cy="694481"/>
            <a:chOff x="2912314" y="1649433"/>
            <a:chExt cx="2384385" cy="694481"/>
          </a:xfrm>
        </p:grpSpPr>
        <p:sp>
          <p:nvSpPr>
            <p:cNvPr id="19" name="Rectangle: Rounded Corners 18">
              <a:extLst>
                <a:ext uri="{FF2B5EF4-FFF2-40B4-BE49-F238E27FC236}">
                  <a16:creationId xmlns:a16="http://schemas.microsoft.com/office/drawing/2014/main" id="{84324D54-DBEC-5833-F4AD-CCE85CB1C9B6}"/>
                </a:ext>
              </a:extLst>
            </p:cNvPr>
            <p:cNvSpPr/>
            <p:nvPr/>
          </p:nvSpPr>
          <p:spPr>
            <a:xfrm>
              <a:off x="2912314" y="1649433"/>
              <a:ext cx="2384385" cy="69448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6" name="TextBox 35">
              <a:extLst>
                <a:ext uri="{FF2B5EF4-FFF2-40B4-BE49-F238E27FC236}">
                  <a16:creationId xmlns:a16="http://schemas.microsoft.com/office/drawing/2014/main" id="{D2722678-43D8-5A6E-2F82-4A04D51A78AD}"/>
                </a:ext>
              </a:extLst>
            </p:cNvPr>
            <p:cNvSpPr txBox="1"/>
            <p:nvPr/>
          </p:nvSpPr>
          <p:spPr>
            <a:xfrm>
              <a:off x="4699943" y="1824099"/>
              <a:ext cx="457176" cy="400110"/>
            </a:xfrm>
            <a:prstGeom prst="rect">
              <a:avLst/>
            </a:prstGeom>
            <a:noFill/>
          </p:spPr>
          <p:txBody>
            <a:bodyPr wrap="none" rtlCol="0">
              <a:spAutoFit/>
            </a:bodyPr>
            <a:lstStyle/>
            <a:p>
              <a:r>
                <a:rPr lang="fr-FR" sz="2000" b="1" dirty="0">
                  <a:solidFill>
                    <a:schemeClr val="bg2"/>
                  </a:solidFill>
                </a:rPr>
                <a:t>01</a:t>
              </a:r>
            </a:p>
          </p:txBody>
        </p:sp>
      </p:grpSp>
      <p:grpSp>
        <p:nvGrpSpPr>
          <p:cNvPr id="41" name="Group 40">
            <a:extLst>
              <a:ext uri="{FF2B5EF4-FFF2-40B4-BE49-F238E27FC236}">
                <a16:creationId xmlns:a16="http://schemas.microsoft.com/office/drawing/2014/main" id="{1C0C36A9-E200-672B-8A9C-6F815C84298D}"/>
              </a:ext>
            </a:extLst>
          </p:cNvPr>
          <p:cNvGrpSpPr/>
          <p:nvPr/>
        </p:nvGrpSpPr>
        <p:grpSpPr>
          <a:xfrm>
            <a:off x="2912314" y="2519885"/>
            <a:ext cx="2384385" cy="694481"/>
            <a:chOff x="2912314" y="2488557"/>
            <a:chExt cx="2384385" cy="694481"/>
          </a:xfrm>
        </p:grpSpPr>
        <p:sp>
          <p:nvSpPr>
            <p:cNvPr id="23" name="Rectangle: Rounded Corners 22">
              <a:extLst>
                <a:ext uri="{FF2B5EF4-FFF2-40B4-BE49-F238E27FC236}">
                  <a16:creationId xmlns:a16="http://schemas.microsoft.com/office/drawing/2014/main" id="{E300662B-CC78-9EB9-E628-2194DD40B106}"/>
                </a:ext>
              </a:extLst>
            </p:cNvPr>
            <p:cNvSpPr/>
            <p:nvPr/>
          </p:nvSpPr>
          <p:spPr>
            <a:xfrm>
              <a:off x="2912314" y="2488557"/>
              <a:ext cx="2384385" cy="69448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7" name="TextBox 36">
              <a:extLst>
                <a:ext uri="{FF2B5EF4-FFF2-40B4-BE49-F238E27FC236}">
                  <a16:creationId xmlns:a16="http://schemas.microsoft.com/office/drawing/2014/main" id="{23E0A72C-B206-C0B4-9F75-397D3769AF52}"/>
                </a:ext>
              </a:extLst>
            </p:cNvPr>
            <p:cNvSpPr txBox="1"/>
            <p:nvPr/>
          </p:nvSpPr>
          <p:spPr>
            <a:xfrm>
              <a:off x="4699943" y="2623652"/>
              <a:ext cx="457176" cy="400110"/>
            </a:xfrm>
            <a:prstGeom prst="rect">
              <a:avLst/>
            </a:prstGeom>
            <a:noFill/>
          </p:spPr>
          <p:txBody>
            <a:bodyPr wrap="none" rtlCol="0">
              <a:spAutoFit/>
            </a:bodyPr>
            <a:lstStyle/>
            <a:p>
              <a:r>
                <a:rPr lang="fr-FR" sz="2000" b="1" dirty="0">
                  <a:solidFill>
                    <a:schemeClr val="bg2"/>
                  </a:solidFill>
                </a:rPr>
                <a:t>02</a:t>
              </a:r>
            </a:p>
          </p:txBody>
        </p:sp>
      </p:grpSp>
      <p:grpSp>
        <p:nvGrpSpPr>
          <p:cNvPr id="42" name="Group 41">
            <a:extLst>
              <a:ext uri="{FF2B5EF4-FFF2-40B4-BE49-F238E27FC236}">
                <a16:creationId xmlns:a16="http://schemas.microsoft.com/office/drawing/2014/main" id="{8D78E0E3-EA4E-03E9-A39A-FEE5C03E9587}"/>
              </a:ext>
            </a:extLst>
          </p:cNvPr>
          <p:cNvGrpSpPr/>
          <p:nvPr/>
        </p:nvGrpSpPr>
        <p:grpSpPr>
          <a:xfrm>
            <a:off x="4442737" y="3296394"/>
            <a:ext cx="2384385" cy="694481"/>
            <a:chOff x="2912315" y="3303499"/>
            <a:chExt cx="2384385" cy="694481"/>
          </a:xfrm>
        </p:grpSpPr>
        <p:sp>
          <p:nvSpPr>
            <p:cNvPr id="24" name="Rectangle: Rounded Corners 23">
              <a:extLst>
                <a:ext uri="{FF2B5EF4-FFF2-40B4-BE49-F238E27FC236}">
                  <a16:creationId xmlns:a16="http://schemas.microsoft.com/office/drawing/2014/main" id="{E4B378F4-21A1-A08C-001B-52A7FF90F6AF}"/>
                </a:ext>
              </a:extLst>
            </p:cNvPr>
            <p:cNvSpPr/>
            <p:nvPr/>
          </p:nvSpPr>
          <p:spPr>
            <a:xfrm>
              <a:off x="2912315" y="3303499"/>
              <a:ext cx="2384385" cy="69448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8" name="TextBox 37">
              <a:extLst>
                <a:ext uri="{FF2B5EF4-FFF2-40B4-BE49-F238E27FC236}">
                  <a16:creationId xmlns:a16="http://schemas.microsoft.com/office/drawing/2014/main" id="{2402B767-DA0F-6033-BB14-EB6203C96A34}"/>
                </a:ext>
              </a:extLst>
            </p:cNvPr>
            <p:cNvSpPr txBox="1"/>
            <p:nvPr/>
          </p:nvSpPr>
          <p:spPr>
            <a:xfrm>
              <a:off x="4699943" y="3421899"/>
              <a:ext cx="457176" cy="400110"/>
            </a:xfrm>
            <a:prstGeom prst="rect">
              <a:avLst/>
            </a:prstGeom>
            <a:noFill/>
          </p:spPr>
          <p:txBody>
            <a:bodyPr wrap="none" rtlCol="0">
              <a:spAutoFit/>
            </a:bodyPr>
            <a:lstStyle/>
            <a:p>
              <a:r>
                <a:rPr lang="fr-FR" sz="2000" b="1" dirty="0">
                  <a:solidFill>
                    <a:schemeClr val="bg2"/>
                  </a:solidFill>
                </a:rPr>
                <a:t>03</a:t>
              </a:r>
            </a:p>
          </p:txBody>
        </p:sp>
      </p:grpSp>
      <p:sp>
        <p:nvSpPr>
          <p:cNvPr id="11" name="Rectangle 10">
            <a:extLst>
              <a:ext uri="{FF2B5EF4-FFF2-40B4-BE49-F238E27FC236}">
                <a16:creationId xmlns:a16="http://schemas.microsoft.com/office/drawing/2014/main" id="{141D0558-A7FC-9FDA-6682-33B4319BA6CD}"/>
              </a:ext>
            </a:extLst>
          </p:cNvPr>
          <p:cNvSpPr/>
          <p:nvPr/>
        </p:nvSpPr>
        <p:spPr>
          <a:xfrm>
            <a:off x="1770926" y="5561709"/>
            <a:ext cx="2731626" cy="896961"/>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4E441463-59C1-40B7-9244-28314182EB9A}"/>
              </a:ext>
            </a:extLst>
          </p:cNvPr>
          <p:cNvSpPr/>
          <p:nvPr/>
        </p:nvSpPr>
        <p:spPr>
          <a:xfrm>
            <a:off x="590309" y="5561709"/>
            <a:ext cx="1180617" cy="89696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17E2AB9A-F39F-352A-60AC-9FB4CEE9D7DF}"/>
              </a:ext>
            </a:extLst>
          </p:cNvPr>
          <p:cNvSpPr/>
          <p:nvPr/>
        </p:nvSpPr>
        <p:spPr>
          <a:xfrm>
            <a:off x="590308" y="5561709"/>
            <a:ext cx="2731626" cy="746568"/>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Rectangle 15">
            <a:extLst>
              <a:ext uri="{FF2B5EF4-FFF2-40B4-BE49-F238E27FC236}">
                <a16:creationId xmlns:a16="http://schemas.microsoft.com/office/drawing/2014/main" id="{95A0E451-9E8A-B1D8-C1B6-218113E027DF}"/>
              </a:ext>
            </a:extLst>
          </p:cNvPr>
          <p:cNvSpPr/>
          <p:nvPr/>
        </p:nvSpPr>
        <p:spPr>
          <a:xfrm>
            <a:off x="3321934" y="5544348"/>
            <a:ext cx="1180617" cy="74656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rgbClr val="000000"/>
                </a:solidFill>
              </a:rPr>
              <a:t>M</a:t>
            </a:r>
            <a:r>
              <a:rPr lang="fr-FR" b="0" i="0" dirty="0">
                <a:solidFill>
                  <a:srgbClr val="000000"/>
                </a:solidFill>
                <a:effectLst/>
              </a:rPr>
              <a:t>ental </a:t>
            </a:r>
            <a:r>
              <a:rPr lang="fr-FR" b="0" i="0" dirty="0" err="1">
                <a:solidFill>
                  <a:srgbClr val="000000"/>
                </a:solidFill>
                <a:effectLst/>
              </a:rPr>
              <a:t>shortcuts</a:t>
            </a:r>
            <a:endParaRPr lang="fr-FR" dirty="0"/>
          </a:p>
        </p:txBody>
      </p:sp>
      <p:sp>
        <p:nvSpPr>
          <p:cNvPr id="17" name="TextBox 16">
            <a:extLst>
              <a:ext uri="{FF2B5EF4-FFF2-40B4-BE49-F238E27FC236}">
                <a16:creationId xmlns:a16="http://schemas.microsoft.com/office/drawing/2014/main" id="{00314F1B-04C5-4894-59B9-E93A0E00547C}"/>
              </a:ext>
            </a:extLst>
          </p:cNvPr>
          <p:cNvSpPr txBox="1"/>
          <p:nvPr/>
        </p:nvSpPr>
        <p:spPr>
          <a:xfrm>
            <a:off x="999930" y="5704160"/>
            <a:ext cx="1912383" cy="461665"/>
          </a:xfrm>
          <a:prstGeom prst="rect">
            <a:avLst/>
          </a:prstGeom>
          <a:noFill/>
        </p:spPr>
        <p:txBody>
          <a:bodyPr wrap="square" rtlCol="0">
            <a:spAutoFit/>
          </a:bodyPr>
          <a:lstStyle/>
          <a:p>
            <a:r>
              <a:rPr lang="fr-FR" sz="2400" b="1" dirty="0"/>
              <a:t>HEURISTICS</a:t>
            </a:r>
          </a:p>
        </p:txBody>
      </p:sp>
      <p:sp>
        <p:nvSpPr>
          <p:cNvPr id="29" name="TextBox 28">
            <a:extLst>
              <a:ext uri="{FF2B5EF4-FFF2-40B4-BE49-F238E27FC236}">
                <a16:creationId xmlns:a16="http://schemas.microsoft.com/office/drawing/2014/main" id="{8149AFA1-3B8B-4A14-B9FC-22DCA4479F7D}"/>
              </a:ext>
            </a:extLst>
          </p:cNvPr>
          <p:cNvSpPr txBox="1"/>
          <p:nvPr/>
        </p:nvSpPr>
        <p:spPr>
          <a:xfrm>
            <a:off x="7100600" y="2817607"/>
            <a:ext cx="4930816" cy="3785652"/>
          </a:xfrm>
          <a:prstGeom prst="rect">
            <a:avLst/>
          </a:prstGeom>
          <a:noFill/>
        </p:spPr>
        <p:txBody>
          <a:bodyPr wrap="square" rtlCol="0">
            <a:spAutoFit/>
          </a:bodyPr>
          <a:lstStyle/>
          <a:p>
            <a:r>
              <a:rPr lang="en-US" sz="2400" b="1" i="0" dirty="0">
                <a:solidFill>
                  <a:srgbClr val="000000"/>
                </a:solidFill>
                <a:effectLst/>
              </a:rPr>
              <a:t>This heuristic involves making judgments about the likelihood of an event based on how closely it resembles a prototype or stereotype. Individuals may use this heuristic to classify objects, people, or events based on how closely they match their mental image of a category, sometimes leading to misjudgments.</a:t>
            </a:r>
            <a:endParaRPr lang="fr-FR" sz="2400" b="1" dirty="0"/>
          </a:p>
        </p:txBody>
      </p:sp>
      <p:sp>
        <p:nvSpPr>
          <p:cNvPr id="30" name="Rectangle 29">
            <a:extLst>
              <a:ext uri="{FF2B5EF4-FFF2-40B4-BE49-F238E27FC236}">
                <a16:creationId xmlns:a16="http://schemas.microsoft.com/office/drawing/2014/main" id="{A1731B6C-C021-B8EC-7C96-13008F1034E9}"/>
              </a:ext>
            </a:extLst>
          </p:cNvPr>
          <p:cNvSpPr/>
          <p:nvPr/>
        </p:nvSpPr>
        <p:spPr>
          <a:xfrm>
            <a:off x="590308" y="254643"/>
            <a:ext cx="3944407" cy="6262126"/>
          </a:xfrm>
          <a:prstGeom prst="rect">
            <a:avLst/>
          </a:prstGeom>
          <a:blipFill>
            <a:blip r:embed="rId2"/>
            <a:stretch>
              <a:fillRect l="-28658" t="-1890" r="-12948"/>
            </a:stretch>
          </a:blipFill>
          <a:ln>
            <a:noFill/>
          </a:ln>
          <a:effectLst>
            <a:outerShdw blurRad="50800" dist="38100" dir="18900000" sx="103000" sy="103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5" name="Group 44">
            <a:extLst>
              <a:ext uri="{FF2B5EF4-FFF2-40B4-BE49-F238E27FC236}">
                <a16:creationId xmlns:a16="http://schemas.microsoft.com/office/drawing/2014/main" id="{1A3008D6-8B4C-E575-BE70-ECEEE0A333F6}"/>
              </a:ext>
            </a:extLst>
          </p:cNvPr>
          <p:cNvGrpSpPr/>
          <p:nvPr/>
        </p:nvGrpSpPr>
        <p:grpSpPr>
          <a:xfrm>
            <a:off x="595160" y="5346116"/>
            <a:ext cx="3939555" cy="1215655"/>
            <a:chOff x="595160" y="5346116"/>
            <a:chExt cx="3939555" cy="1215655"/>
          </a:xfrm>
        </p:grpSpPr>
        <p:grpSp>
          <p:nvGrpSpPr>
            <p:cNvPr id="44" name="Group 43">
              <a:extLst>
                <a:ext uri="{FF2B5EF4-FFF2-40B4-BE49-F238E27FC236}">
                  <a16:creationId xmlns:a16="http://schemas.microsoft.com/office/drawing/2014/main" id="{F14DCABF-18DA-9D55-448F-24C3E9C9F1EE}"/>
                </a:ext>
              </a:extLst>
            </p:cNvPr>
            <p:cNvGrpSpPr/>
            <p:nvPr/>
          </p:nvGrpSpPr>
          <p:grpSpPr>
            <a:xfrm>
              <a:off x="595160" y="5346116"/>
              <a:ext cx="3939555" cy="1215655"/>
              <a:chOff x="595160" y="5346116"/>
              <a:chExt cx="3939555" cy="1215655"/>
            </a:xfrm>
          </p:grpSpPr>
          <p:sp>
            <p:nvSpPr>
              <p:cNvPr id="31" name="Rectangle 30">
                <a:extLst>
                  <a:ext uri="{FF2B5EF4-FFF2-40B4-BE49-F238E27FC236}">
                    <a16:creationId xmlns:a16="http://schemas.microsoft.com/office/drawing/2014/main" id="{F0D92B51-E3D7-1916-4EA5-203E0FC9C668}"/>
                  </a:ext>
                </a:extLst>
              </p:cNvPr>
              <p:cNvSpPr/>
              <p:nvPr/>
            </p:nvSpPr>
            <p:spPr>
              <a:xfrm>
                <a:off x="1780632" y="5594475"/>
                <a:ext cx="2754083" cy="96729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CFC425B0-7C22-5B28-E8A6-0831898BB4E7}"/>
                  </a:ext>
                </a:extLst>
              </p:cNvPr>
              <p:cNvSpPr/>
              <p:nvPr/>
            </p:nvSpPr>
            <p:spPr>
              <a:xfrm>
                <a:off x="606392" y="5488265"/>
                <a:ext cx="1190324" cy="102850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32">
                <a:extLst>
                  <a:ext uri="{FF2B5EF4-FFF2-40B4-BE49-F238E27FC236}">
                    <a16:creationId xmlns:a16="http://schemas.microsoft.com/office/drawing/2014/main" id="{8E1890C3-92EC-DA96-4B8A-1AECC08B04A7}"/>
                  </a:ext>
                </a:extLst>
              </p:cNvPr>
              <p:cNvSpPr/>
              <p:nvPr/>
            </p:nvSpPr>
            <p:spPr>
              <a:xfrm>
                <a:off x="595160" y="5363477"/>
                <a:ext cx="2754083" cy="839725"/>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4" name="Rectangle 33">
                <a:extLst>
                  <a:ext uri="{FF2B5EF4-FFF2-40B4-BE49-F238E27FC236}">
                    <a16:creationId xmlns:a16="http://schemas.microsoft.com/office/drawing/2014/main" id="{79329D0A-271B-879E-C474-4EA29B370960}"/>
                  </a:ext>
                </a:extLst>
              </p:cNvPr>
              <p:cNvSpPr/>
              <p:nvPr/>
            </p:nvSpPr>
            <p:spPr>
              <a:xfrm>
                <a:off x="3333162" y="5346116"/>
                <a:ext cx="1190324" cy="83972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rgbClr val="000000"/>
                    </a:solidFill>
                  </a:rPr>
                  <a:t>M</a:t>
                </a:r>
                <a:r>
                  <a:rPr lang="fr-FR" b="0" i="0" dirty="0">
                    <a:solidFill>
                      <a:srgbClr val="000000"/>
                    </a:solidFill>
                    <a:effectLst/>
                  </a:rPr>
                  <a:t>ental </a:t>
                </a:r>
                <a:r>
                  <a:rPr lang="fr-FR" b="0" i="0" dirty="0" err="1">
                    <a:solidFill>
                      <a:srgbClr val="000000"/>
                    </a:solidFill>
                    <a:effectLst/>
                  </a:rPr>
                  <a:t>shortcuts</a:t>
                </a:r>
                <a:endParaRPr lang="fr-FR" dirty="0"/>
              </a:p>
            </p:txBody>
          </p:sp>
        </p:grpSp>
        <p:sp>
          <p:nvSpPr>
            <p:cNvPr id="35" name="TextBox 34">
              <a:extLst>
                <a:ext uri="{FF2B5EF4-FFF2-40B4-BE49-F238E27FC236}">
                  <a16:creationId xmlns:a16="http://schemas.microsoft.com/office/drawing/2014/main" id="{B0B78B60-4E35-7FD5-3454-F8B7B1B5B168}"/>
                </a:ext>
              </a:extLst>
            </p:cNvPr>
            <p:cNvSpPr txBox="1"/>
            <p:nvPr/>
          </p:nvSpPr>
          <p:spPr>
            <a:xfrm>
              <a:off x="1008150" y="5553839"/>
              <a:ext cx="1928106" cy="461665"/>
            </a:xfrm>
            <a:prstGeom prst="rect">
              <a:avLst/>
            </a:prstGeom>
            <a:noFill/>
          </p:spPr>
          <p:txBody>
            <a:bodyPr wrap="square" rtlCol="0">
              <a:spAutoFit/>
            </a:bodyPr>
            <a:lstStyle/>
            <a:p>
              <a:r>
                <a:rPr lang="fr-FR" sz="2400" b="1" dirty="0"/>
                <a:t>HEURISTICS</a:t>
              </a:r>
            </a:p>
          </p:txBody>
        </p:sp>
      </p:grpSp>
      <p:sp>
        <p:nvSpPr>
          <p:cNvPr id="2" name="TextBox 1">
            <a:extLst>
              <a:ext uri="{FF2B5EF4-FFF2-40B4-BE49-F238E27FC236}">
                <a16:creationId xmlns:a16="http://schemas.microsoft.com/office/drawing/2014/main" id="{B053B38B-B2DC-2CD1-48D4-101D4722D822}"/>
              </a:ext>
            </a:extLst>
          </p:cNvPr>
          <p:cNvSpPr txBox="1"/>
          <p:nvPr/>
        </p:nvSpPr>
        <p:spPr>
          <a:xfrm>
            <a:off x="5634929" y="839673"/>
            <a:ext cx="6650327" cy="1754326"/>
          </a:xfrm>
          <a:prstGeom prst="rect">
            <a:avLst/>
          </a:prstGeom>
          <a:noFill/>
        </p:spPr>
        <p:txBody>
          <a:bodyPr wrap="square" rtlCol="0">
            <a:spAutoFit/>
          </a:bodyPr>
          <a:lstStyle/>
          <a:p>
            <a:r>
              <a:rPr lang="fr-FR" sz="5400" b="1" i="0" dirty="0" err="1">
                <a:solidFill>
                  <a:schemeClr val="accent1">
                    <a:lumMod val="75000"/>
                  </a:schemeClr>
                </a:solidFill>
                <a:effectLst/>
              </a:rPr>
              <a:t>Representativeness</a:t>
            </a:r>
            <a:r>
              <a:rPr lang="fr-FR" sz="5400" b="1" i="0" dirty="0">
                <a:solidFill>
                  <a:schemeClr val="accent1">
                    <a:lumMod val="75000"/>
                  </a:schemeClr>
                </a:solidFill>
                <a:effectLst/>
              </a:rPr>
              <a:t> </a:t>
            </a:r>
            <a:r>
              <a:rPr lang="fr-FR" sz="5400" b="1" i="0" dirty="0" err="1">
                <a:solidFill>
                  <a:schemeClr val="accent1">
                    <a:lumMod val="75000"/>
                  </a:schemeClr>
                </a:solidFill>
                <a:effectLst/>
              </a:rPr>
              <a:t>Heuristic</a:t>
            </a:r>
            <a:r>
              <a:rPr lang="fr-FR" sz="5400" b="1" i="0" dirty="0">
                <a:solidFill>
                  <a:schemeClr val="accent1">
                    <a:lumMod val="75000"/>
                  </a:schemeClr>
                </a:solidFill>
                <a:effectLst/>
              </a:rPr>
              <a:t>:</a:t>
            </a:r>
            <a:endParaRPr lang="fr-FR" sz="5400" dirty="0">
              <a:solidFill>
                <a:schemeClr val="accent1">
                  <a:lumMod val="75000"/>
                </a:schemeClr>
              </a:solidFill>
            </a:endParaRPr>
          </a:p>
        </p:txBody>
      </p:sp>
    </p:spTree>
    <p:extLst>
      <p:ext uri="{BB962C8B-B14F-4D97-AF65-F5344CB8AC3E}">
        <p14:creationId xmlns:p14="http://schemas.microsoft.com/office/powerpoint/2010/main" val="1098257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616EBF5-8D85-5A4C-D354-512E3783D9F3}"/>
              </a:ext>
            </a:extLst>
          </p:cNvPr>
          <p:cNvSpPr/>
          <p:nvPr/>
        </p:nvSpPr>
        <p:spPr>
          <a:xfrm>
            <a:off x="3108606" y="3794478"/>
            <a:ext cx="2461964" cy="1832320"/>
          </a:xfrm>
          <a:prstGeom prst="roundRect">
            <a:avLst/>
          </a:prstGeom>
          <a:solidFill>
            <a:schemeClr val="tx2">
              <a:lumMod val="50000"/>
              <a:lumOff val="5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Rectangle: Rounded Corners 10">
            <a:extLst>
              <a:ext uri="{FF2B5EF4-FFF2-40B4-BE49-F238E27FC236}">
                <a16:creationId xmlns:a16="http://schemas.microsoft.com/office/drawing/2014/main" id="{C49E59AC-3953-E694-3130-5B0A0B15EA10}"/>
              </a:ext>
            </a:extLst>
          </p:cNvPr>
          <p:cNvSpPr/>
          <p:nvPr/>
        </p:nvSpPr>
        <p:spPr>
          <a:xfrm>
            <a:off x="5991456" y="3794477"/>
            <a:ext cx="2461964" cy="1832321"/>
          </a:xfrm>
          <a:prstGeom prst="roundRect">
            <a:avLst/>
          </a:prstGeom>
          <a:solidFill>
            <a:schemeClr val="tx2">
              <a:lumMod val="50000"/>
              <a:lumOff val="5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1C479E96-0094-F33B-383C-D91CC4871B19}"/>
              </a:ext>
            </a:extLst>
          </p:cNvPr>
          <p:cNvSpPr/>
          <p:nvPr/>
        </p:nvSpPr>
        <p:spPr>
          <a:xfrm>
            <a:off x="2188088" y="1044888"/>
            <a:ext cx="8184129" cy="923330"/>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fr-FR" sz="5400" b="1" i="0" dirty="0" err="1">
                <a:solidFill>
                  <a:schemeClr val="accent1">
                    <a:lumMod val="75000"/>
                  </a:schemeClr>
                </a:solidFill>
                <a:effectLst/>
              </a:rPr>
              <a:t>Market</a:t>
            </a:r>
            <a:r>
              <a:rPr lang="fr-FR" sz="5400" b="1" i="0" dirty="0">
                <a:solidFill>
                  <a:schemeClr val="accent1">
                    <a:lumMod val="75000"/>
                  </a:schemeClr>
                </a:solidFill>
                <a:effectLst/>
              </a:rPr>
              <a:t> Anomalies: </a:t>
            </a:r>
            <a:endParaRPr lang="fr-FR" sz="5400" b="1" cap="none" spc="0" dirty="0">
              <a:ln/>
              <a:solidFill>
                <a:schemeClr val="accent1">
                  <a:lumMod val="75000"/>
                </a:schemeClr>
              </a:solidFill>
              <a:effectLst/>
            </a:endParaRPr>
          </a:p>
        </p:txBody>
      </p:sp>
      <p:sp>
        <p:nvSpPr>
          <p:cNvPr id="27" name="TextBox 26">
            <a:extLst>
              <a:ext uri="{FF2B5EF4-FFF2-40B4-BE49-F238E27FC236}">
                <a16:creationId xmlns:a16="http://schemas.microsoft.com/office/drawing/2014/main" id="{E1AE1D7F-1644-2162-CACE-6865131C898A}"/>
              </a:ext>
            </a:extLst>
          </p:cNvPr>
          <p:cNvSpPr txBox="1"/>
          <p:nvPr/>
        </p:nvSpPr>
        <p:spPr>
          <a:xfrm rot="10800000" flipV="1">
            <a:off x="3332895" y="4387471"/>
            <a:ext cx="2045067" cy="646331"/>
          </a:xfrm>
          <a:prstGeom prst="rect">
            <a:avLst/>
          </a:prstGeom>
          <a:noFill/>
        </p:spPr>
        <p:txBody>
          <a:bodyPr wrap="square" rtlCol="0">
            <a:spAutoFit/>
          </a:bodyPr>
          <a:lstStyle/>
          <a:p>
            <a:r>
              <a:rPr lang="fr-FR" sz="3600" b="1" i="0" dirty="0" err="1">
                <a:effectLst/>
              </a:rPr>
              <a:t>Bubbles</a:t>
            </a:r>
            <a:endParaRPr lang="fr-FR" sz="2800" b="1" dirty="0"/>
          </a:p>
        </p:txBody>
      </p:sp>
      <p:sp>
        <p:nvSpPr>
          <p:cNvPr id="28" name="TextBox 27">
            <a:extLst>
              <a:ext uri="{FF2B5EF4-FFF2-40B4-BE49-F238E27FC236}">
                <a16:creationId xmlns:a16="http://schemas.microsoft.com/office/drawing/2014/main" id="{39EB8867-527B-F9DE-46B6-D125DAD2CA9E}"/>
              </a:ext>
            </a:extLst>
          </p:cNvPr>
          <p:cNvSpPr txBox="1"/>
          <p:nvPr/>
        </p:nvSpPr>
        <p:spPr>
          <a:xfrm rot="10800000" flipV="1">
            <a:off x="6280154" y="4418169"/>
            <a:ext cx="2045067" cy="646331"/>
          </a:xfrm>
          <a:prstGeom prst="rect">
            <a:avLst/>
          </a:prstGeom>
          <a:noFill/>
        </p:spPr>
        <p:txBody>
          <a:bodyPr wrap="square" rtlCol="0">
            <a:spAutoFit/>
          </a:bodyPr>
          <a:lstStyle/>
          <a:p>
            <a:pPr algn="just"/>
            <a:r>
              <a:rPr lang="fr-FR" sz="3600" b="1" dirty="0"/>
              <a:t>Crashes</a:t>
            </a:r>
            <a:endParaRPr lang="fr-FR" b="1" dirty="0"/>
          </a:p>
        </p:txBody>
      </p:sp>
      <p:pic>
        <p:nvPicPr>
          <p:cNvPr id="9" name="Picture 8" descr="A group of bubbles on a black background&#10;&#10;Description automatically generated">
            <a:extLst>
              <a:ext uri="{FF2B5EF4-FFF2-40B4-BE49-F238E27FC236}">
                <a16:creationId xmlns:a16="http://schemas.microsoft.com/office/drawing/2014/main" id="{2BD01CBF-F923-8952-39F8-B885E8A3C1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7831589">
            <a:off x="2521588" y="2873032"/>
            <a:ext cx="1977222" cy="1977222"/>
          </a:xfrm>
          <a:prstGeom prst="rect">
            <a:avLst/>
          </a:prstGeom>
        </p:spPr>
      </p:pic>
      <p:pic>
        <p:nvPicPr>
          <p:cNvPr id="15" name="Picture 14" descr="A red arrow pointing upward&#10;&#10;Description automatically generated">
            <a:extLst>
              <a:ext uri="{FF2B5EF4-FFF2-40B4-BE49-F238E27FC236}">
                <a16:creationId xmlns:a16="http://schemas.microsoft.com/office/drawing/2014/main" id="{18CB791B-F152-C23E-02A2-BCBBF65003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2714" y="3063523"/>
            <a:ext cx="1517436" cy="1349138"/>
          </a:xfrm>
          <a:prstGeom prst="rect">
            <a:avLst/>
          </a:prstGeom>
        </p:spPr>
      </p:pic>
    </p:spTree>
    <p:extLst>
      <p:ext uri="{BB962C8B-B14F-4D97-AF65-F5344CB8AC3E}">
        <p14:creationId xmlns:p14="http://schemas.microsoft.com/office/powerpoint/2010/main" val="2372165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616EBF5-8D85-5A4C-D354-512E3783D9F3}"/>
              </a:ext>
            </a:extLst>
          </p:cNvPr>
          <p:cNvSpPr/>
          <p:nvPr/>
        </p:nvSpPr>
        <p:spPr>
          <a:xfrm>
            <a:off x="549230" y="2532185"/>
            <a:ext cx="5021340" cy="4032737"/>
          </a:xfrm>
          <a:prstGeom prst="roundRect">
            <a:avLst/>
          </a:prstGeom>
          <a:solidFill>
            <a:schemeClr val="tx2">
              <a:lumMod val="50000"/>
              <a:lumOff val="5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Rectangle: Rounded Corners 10">
            <a:extLst>
              <a:ext uri="{FF2B5EF4-FFF2-40B4-BE49-F238E27FC236}">
                <a16:creationId xmlns:a16="http://schemas.microsoft.com/office/drawing/2014/main" id="{C49E59AC-3953-E694-3130-5B0A0B15EA10}"/>
              </a:ext>
            </a:extLst>
          </p:cNvPr>
          <p:cNvSpPr/>
          <p:nvPr/>
        </p:nvSpPr>
        <p:spPr>
          <a:xfrm>
            <a:off x="5991456" y="3794477"/>
            <a:ext cx="2461964" cy="1832321"/>
          </a:xfrm>
          <a:prstGeom prst="roundRect">
            <a:avLst/>
          </a:prstGeom>
          <a:solidFill>
            <a:schemeClr val="tx2">
              <a:lumMod val="50000"/>
              <a:lumOff val="5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TextBox 26">
            <a:extLst>
              <a:ext uri="{FF2B5EF4-FFF2-40B4-BE49-F238E27FC236}">
                <a16:creationId xmlns:a16="http://schemas.microsoft.com/office/drawing/2014/main" id="{E1AE1D7F-1644-2162-CACE-6865131C898A}"/>
              </a:ext>
            </a:extLst>
          </p:cNvPr>
          <p:cNvSpPr txBox="1"/>
          <p:nvPr/>
        </p:nvSpPr>
        <p:spPr>
          <a:xfrm rot="10800000" flipV="1">
            <a:off x="782992" y="2833421"/>
            <a:ext cx="4171051" cy="646331"/>
          </a:xfrm>
          <a:prstGeom prst="rect">
            <a:avLst/>
          </a:prstGeom>
          <a:noFill/>
        </p:spPr>
        <p:txBody>
          <a:bodyPr wrap="square" rtlCol="0">
            <a:spAutoFit/>
          </a:bodyPr>
          <a:lstStyle/>
          <a:p>
            <a:r>
              <a:rPr lang="fr-FR" sz="3600" b="1" i="0" dirty="0" err="1">
                <a:effectLst/>
              </a:rPr>
              <a:t>Bubbles</a:t>
            </a:r>
            <a:endParaRPr lang="fr-FR" sz="2800" b="1" dirty="0"/>
          </a:p>
        </p:txBody>
      </p:sp>
      <p:sp>
        <p:nvSpPr>
          <p:cNvPr id="28" name="TextBox 27">
            <a:extLst>
              <a:ext uri="{FF2B5EF4-FFF2-40B4-BE49-F238E27FC236}">
                <a16:creationId xmlns:a16="http://schemas.microsoft.com/office/drawing/2014/main" id="{39EB8867-527B-F9DE-46B6-D125DAD2CA9E}"/>
              </a:ext>
            </a:extLst>
          </p:cNvPr>
          <p:cNvSpPr txBox="1"/>
          <p:nvPr/>
        </p:nvSpPr>
        <p:spPr>
          <a:xfrm rot="10800000" flipV="1">
            <a:off x="6280154" y="4418169"/>
            <a:ext cx="2045067" cy="646331"/>
          </a:xfrm>
          <a:prstGeom prst="rect">
            <a:avLst/>
          </a:prstGeom>
          <a:noFill/>
        </p:spPr>
        <p:txBody>
          <a:bodyPr wrap="square" rtlCol="0">
            <a:spAutoFit/>
          </a:bodyPr>
          <a:lstStyle/>
          <a:p>
            <a:pPr algn="just"/>
            <a:r>
              <a:rPr lang="fr-FR" sz="3600" b="1" dirty="0"/>
              <a:t>Crashes</a:t>
            </a:r>
            <a:endParaRPr lang="fr-FR" b="1" dirty="0"/>
          </a:p>
        </p:txBody>
      </p:sp>
      <p:pic>
        <p:nvPicPr>
          <p:cNvPr id="9" name="Picture 8" descr="A group of bubbles on a black background&#10;&#10;Description automatically generated">
            <a:extLst>
              <a:ext uri="{FF2B5EF4-FFF2-40B4-BE49-F238E27FC236}">
                <a16:creationId xmlns:a16="http://schemas.microsoft.com/office/drawing/2014/main" id="{2BD01CBF-F923-8952-39F8-B885E8A3C1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7831589">
            <a:off x="432659" y="576386"/>
            <a:ext cx="3729282" cy="3729282"/>
          </a:xfrm>
          <a:prstGeom prst="rect">
            <a:avLst/>
          </a:prstGeom>
        </p:spPr>
      </p:pic>
      <p:pic>
        <p:nvPicPr>
          <p:cNvPr id="15" name="Picture 14" descr="A red arrow pointing upward&#10;&#10;Description automatically generated">
            <a:extLst>
              <a:ext uri="{FF2B5EF4-FFF2-40B4-BE49-F238E27FC236}">
                <a16:creationId xmlns:a16="http://schemas.microsoft.com/office/drawing/2014/main" id="{18CB791B-F152-C23E-02A2-BCBBF65003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2714" y="3063523"/>
            <a:ext cx="1517436" cy="1349138"/>
          </a:xfrm>
          <a:prstGeom prst="rect">
            <a:avLst/>
          </a:prstGeom>
        </p:spPr>
      </p:pic>
      <p:sp>
        <p:nvSpPr>
          <p:cNvPr id="3" name="TextBox 2">
            <a:extLst>
              <a:ext uri="{FF2B5EF4-FFF2-40B4-BE49-F238E27FC236}">
                <a16:creationId xmlns:a16="http://schemas.microsoft.com/office/drawing/2014/main" id="{C36095C1-8E3A-260D-3589-11BCF4CB69EC}"/>
              </a:ext>
            </a:extLst>
          </p:cNvPr>
          <p:cNvSpPr txBox="1"/>
          <p:nvPr/>
        </p:nvSpPr>
        <p:spPr>
          <a:xfrm>
            <a:off x="921992" y="3546690"/>
            <a:ext cx="4712677" cy="2585323"/>
          </a:xfrm>
          <a:prstGeom prst="rect">
            <a:avLst/>
          </a:prstGeom>
          <a:noFill/>
        </p:spPr>
        <p:txBody>
          <a:bodyPr wrap="square" rtlCol="0">
            <a:spAutoFit/>
          </a:bodyPr>
          <a:lstStyle/>
          <a:p>
            <a:pPr>
              <a:buFont typeface="Arial" panose="020B0604020202020204" pitchFamily="34" charset="0"/>
              <a:buChar char="•"/>
            </a:pPr>
            <a:r>
              <a:rPr lang="en-US" b="0" i="0" dirty="0">
                <a:effectLst/>
              </a:rPr>
              <a:t>Definition: Periods of unsustainable price increases, often driven by irrational exuberance.</a:t>
            </a:r>
            <a:endParaRPr lang="en-US" dirty="0"/>
          </a:p>
          <a:p>
            <a:pPr>
              <a:buFont typeface="Arial" panose="020B0604020202020204" pitchFamily="34" charset="0"/>
              <a:buChar char="•"/>
            </a:pPr>
            <a:r>
              <a:rPr lang="en-US" b="0" i="0" dirty="0">
                <a:effectLst/>
              </a:rPr>
              <a:t>Examples: Dot-com bubble (2000), Housing bubble (2007-2008).</a:t>
            </a:r>
            <a:endParaRPr lang="en-US" dirty="0"/>
          </a:p>
          <a:p>
            <a:pPr>
              <a:buFont typeface="Arial" panose="020B0604020202020204" pitchFamily="34" charset="0"/>
              <a:buChar char="•"/>
            </a:pPr>
            <a:r>
              <a:rPr lang="en-US" b="0" i="0" dirty="0">
                <a:effectLst/>
              </a:rPr>
              <a:t>Characteristics: Rapid price escalation, speculative buying, overvaluation of assets.</a:t>
            </a:r>
            <a:endParaRPr lang="en-US" dirty="0"/>
          </a:p>
          <a:p>
            <a:pPr>
              <a:buFont typeface="Arial" panose="020B0604020202020204" pitchFamily="34" charset="0"/>
              <a:buChar char="•"/>
            </a:pPr>
            <a:r>
              <a:rPr lang="en-US" b="0" i="0" dirty="0">
                <a:effectLst/>
              </a:rPr>
              <a:t>Causes: Investor herd mentality, excessive optimism, and lax regulatory oversight.</a:t>
            </a:r>
            <a:endParaRPr lang="en-US" dirty="0"/>
          </a:p>
        </p:txBody>
      </p:sp>
      <p:sp>
        <p:nvSpPr>
          <p:cNvPr id="4" name="Rectangle 3">
            <a:extLst>
              <a:ext uri="{FF2B5EF4-FFF2-40B4-BE49-F238E27FC236}">
                <a16:creationId xmlns:a16="http://schemas.microsoft.com/office/drawing/2014/main" id="{F61D4CD8-EE6A-255E-1064-2C4969190950}"/>
              </a:ext>
            </a:extLst>
          </p:cNvPr>
          <p:cNvSpPr/>
          <p:nvPr/>
        </p:nvSpPr>
        <p:spPr>
          <a:xfrm>
            <a:off x="2188088" y="1044888"/>
            <a:ext cx="8184129" cy="923330"/>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fr-FR" sz="5400" b="1" i="0" dirty="0" err="1">
                <a:solidFill>
                  <a:schemeClr val="accent1">
                    <a:lumMod val="75000"/>
                  </a:schemeClr>
                </a:solidFill>
                <a:effectLst/>
              </a:rPr>
              <a:t>Market</a:t>
            </a:r>
            <a:r>
              <a:rPr lang="fr-FR" sz="5400" b="1" i="0" dirty="0">
                <a:solidFill>
                  <a:schemeClr val="accent1">
                    <a:lumMod val="75000"/>
                  </a:schemeClr>
                </a:solidFill>
                <a:effectLst/>
              </a:rPr>
              <a:t> Anomalies: </a:t>
            </a:r>
            <a:endParaRPr lang="fr-FR" sz="5400" b="1" cap="none" spc="0" dirty="0">
              <a:ln/>
              <a:solidFill>
                <a:schemeClr val="accent1">
                  <a:lumMod val="75000"/>
                </a:schemeClr>
              </a:solidFill>
              <a:effectLst/>
            </a:endParaRPr>
          </a:p>
        </p:txBody>
      </p:sp>
    </p:spTree>
    <p:extLst>
      <p:ext uri="{BB962C8B-B14F-4D97-AF65-F5344CB8AC3E}">
        <p14:creationId xmlns:p14="http://schemas.microsoft.com/office/powerpoint/2010/main" val="2485420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3F9251C-920F-9A67-D97D-5306DEB16B8A}"/>
              </a:ext>
            </a:extLst>
          </p:cNvPr>
          <p:cNvGrpSpPr/>
          <p:nvPr/>
        </p:nvGrpSpPr>
        <p:grpSpPr>
          <a:xfrm>
            <a:off x="-7091938" y="1138329"/>
            <a:ext cx="17541681" cy="4904330"/>
            <a:chOff x="0" y="1584960"/>
            <a:chExt cx="16396476" cy="4050890"/>
          </a:xfrm>
        </p:grpSpPr>
        <p:grpSp>
          <p:nvGrpSpPr>
            <p:cNvPr id="12" name="Group 11">
              <a:extLst>
                <a:ext uri="{FF2B5EF4-FFF2-40B4-BE49-F238E27FC236}">
                  <a16:creationId xmlns:a16="http://schemas.microsoft.com/office/drawing/2014/main" id="{6D616FF8-2596-440D-5D9A-D8DBAFB785D7}"/>
                </a:ext>
              </a:extLst>
            </p:cNvPr>
            <p:cNvGrpSpPr/>
            <p:nvPr/>
          </p:nvGrpSpPr>
          <p:grpSpPr>
            <a:xfrm>
              <a:off x="0" y="1584960"/>
              <a:ext cx="16396476" cy="4050890"/>
              <a:chOff x="0" y="943896"/>
              <a:chExt cx="16396476" cy="4050890"/>
            </a:xfrm>
          </p:grpSpPr>
          <p:pic>
            <p:nvPicPr>
              <p:cNvPr id="3" name="Picture 2">
                <a:extLst>
                  <a:ext uri="{FF2B5EF4-FFF2-40B4-BE49-F238E27FC236}">
                    <a16:creationId xmlns:a16="http://schemas.microsoft.com/office/drawing/2014/main" id="{A8AB3650-328E-03B9-85DB-EC9C8ACCE452}"/>
                  </a:ext>
                </a:extLst>
              </p:cNvPr>
              <p:cNvPicPr>
                <a:picLocks noChangeAspect="1"/>
              </p:cNvPicPr>
              <p:nvPr/>
            </p:nvPicPr>
            <p:blipFill>
              <a:blip r:embed="rId2"/>
              <a:stretch>
                <a:fillRect/>
              </a:stretch>
            </p:blipFill>
            <p:spPr>
              <a:xfrm>
                <a:off x="6455371" y="943896"/>
                <a:ext cx="3138594" cy="4050890"/>
              </a:xfrm>
              <a:prstGeom prst="rect">
                <a:avLst/>
              </a:prstGeom>
            </p:spPr>
          </p:pic>
          <p:pic>
            <p:nvPicPr>
              <p:cNvPr id="5" name="Picture 4">
                <a:extLst>
                  <a:ext uri="{FF2B5EF4-FFF2-40B4-BE49-F238E27FC236}">
                    <a16:creationId xmlns:a16="http://schemas.microsoft.com/office/drawing/2014/main" id="{089AF949-3396-F8C0-963C-F82C9CAF6F24}"/>
                  </a:ext>
                </a:extLst>
              </p:cNvPr>
              <p:cNvPicPr>
                <a:picLocks noChangeAspect="1"/>
              </p:cNvPicPr>
              <p:nvPr/>
            </p:nvPicPr>
            <p:blipFill>
              <a:blip r:embed="rId3"/>
              <a:stretch>
                <a:fillRect/>
              </a:stretch>
            </p:blipFill>
            <p:spPr>
              <a:xfrm>
                <a:off x="0" y="943896"/>
                <a:ext cx="3138594" cy="4050890"/>
              </a:xfrm>
              <a:prstGeom prst="rect">
                <a:avLst/>
              </a:prstGeom>
            </p:spPr>
          </p:pic>
          <p:pic>
            <p:nvPicPr>
              <p:cNvPr id="9" name="Picture 8">
                <a:extLst>
                  <a:ext uri="{FF2B5EF4-FFF2-40B4-BE49-F238E27FC236}">
                    <a16:creationId xmlns:a16="http://schemas.microsoft.com/office/drawing/2014/main" id="{010FCFE5-E411-AEDA-7182-E01FABC5732F}"/>
                  </a:ext>
                </a:extLst>
              </p:cNvPr>
              <p:cNvPicPr>
                <a:picLocks noChangeAspect="1"/>
              </p:cNvPicPr>
              <p:nvPr/>
            </p:nvPicPr>
            <p:blipFill>
              <a:blip r:embed="rId4"/>
              <a:stretch>
                <a:fillRect/>
              </a:stretch>
            </p:blipFill>
            <p:spPr>
              <a:xfrm>
                <a:off x="9856626" y="943896"/>
                <a:ext cx="3138594" cy="4050890"/>
              </a:xfrm>
              <a:prstGeom prst="rect">
                <a:avLst/>
              </a:prstGeom>
            </p:spPr>
          </p:pic>
          <p:pic>
            <p:nvPicPr>
              <p:cNvPr id="11" name="Picture 10">
                <a:extLst>
                  <a:ext uri="{FF2B5EF4-FFF2-40B4-BE49-F238E27FC236}">
                    <a16:creationId xmlns:a16="http://schemas.microsoft.com/office/drawing/2014/main" id="{AC4EB4B4-2E52-E15E-F687-3A1C047D178C}"/>
                  </a:ext>
                </a:extLst>
              </p:cNvPr>
              <p:cNvPicPr>
                <a:picLocks noChangeAspect="1"/>
              </p:cNvPicPr>
              <p:nvPr/>
            </p:nvPicPr>
            <p:blipFill>
              <a:blip r:embed="rId5"/>
              <a:stretch>
                <a:fillRect/>
              </a:stretch>
            </p:blipFill>
            <p:spPr>
              <a:xfrm>
                <a:off x="13257882" y="943896"/>
                <a:ext cx="3138594" cy="4050890"/>
              </a:xfrm>
              <a:prstGeom prst="rect">
                <a:avLst/>
              </a:prstGeom>
            </p:spPr>
          </p:pic>
        </p:grpSp>
        <p:pic>
          <p:nvPicPr>
            <p:cNvPr id="2" name="Picture 1">
              <a:extLst>
                <a:ext uri="{FF2B5EF4-FFF2-40B4-BE49-F238E27FC236}">
                  <a16:creationId xmlns:a16="http://schemas.microsoft.com/office/drawing/2014/main" id="{B1269D4B-146F-F217-95F4-C5EB0D996D4D}"/>
                </a:ext>
              </a:extLst>
            </p:cNvPr>
            <p:cNvPicPr>
              <a:picLocks noChangeAspect="1"/>
            </p:cNvPicPr>
            <p:nvPr/>
          </p:nvPicPr>
          <p:blipFill>
            <a:blip r:embed="rId6"/>
            <a:stretch>
              <a:fillRect/>
            </a:stretch>
          </p:blipFill>
          <p:spPr>
            <a:xfrm>
              <a:off x="3227686" y="1584960"/>
              <a:ext cx="3138594" cy="4050890"/>
            </a:xfrm>
            <a:prstGeom prst="rect">
              <a:avLst/>
            </a:prstGeom>
          </p:spPr>
        </p:pic>
      </p:grpSp>
      <p:sp>
        <p:nvSpPr>
          <p:cNvPr id="14" name="Oval 13">
            <a:extLst>
              <a:ext uri="{FF2B5EF4-FFF2-40B4-BE49-F238E27FC236}">
                <a16:creationId xmlns:a16="http://schemas.microsoft.com/office/drawing/2014/main" id="{FDE36D39-7149-9DB2-C666-A873FEC9EFB0}"/>
              </a:ext>
            </a:extLst>
          </p:cNvPr>
          <p:cNvSpPr/>
          <p:nvPr/>
        </p:nvSpPr>
        <p:spPr>
          <a:xfrm>
            <a:off x="-1249680" y="5410200"/>
            <a:ext cx="14386560" cy="1914094"/>
          </a:xfrm>
          <a:prstGeom prst="ellipse">
            <a:avLst/>
          </a:prstGeom>
          <a:solidFill>
            <a:schemeClr val="tx2">
              <a:lumMod val="10000"/>
              <a:lumOff val="90000"/>
            </a:schemeClr>
          </a:solidFill>
          <a:ln>
            <a:noFill/>
          </a:ln>
        </p:spPr>
        <p:style>
          <a:lnRef idx="2">
            <a:schemeClr val="dk1"/>
          </a:lnRef>
          <a:fillRef idx="1">
            <a:schemeClr val="lt1"/>
          </a:fillRef>
          <a:effectRef idx="0">
            <a:schemeClr val="dk1"/>
          </a:effectRef>
          <a:fontRef idx="minor">
            <a:schemeClr val="dk1"/>
          </a:fontRef>
        </p:style>
        <p:txBody>
          <a:bodyPr rtlCol="0" anchor="ctr"/>
          <a:lstStyle/>
          <a:p>
            <a:endParaRPr lang="fr-FR" sz="4800" dirty="0"/>
          </a:p>
          <a:p>
            <a:endParaRPr lang="fr-FR" sz="4800" dirty="0"/>
          </a:p>
        </p:txBody>
      </p:sp>
      <p:sp>
        <p:nvSpPr>
          <p:cNvPr id="17" name="Rectangle 16">
            <a:extLst>
              <a:ext uri="{FF2B5EF4-FFF2-40B4-BE49-F238E27FC236}">
                <a16:creationId xmlns:a16="http://schemas.microsoft.com/office/drawing/2014/main" id="{0B436F3F-AA55-E531-EA01-8202969DF0BA}"/>
              </a:ext>
            </a:extLst>
          </p:cNvPr>
          <p:cNvSpPr/>
          <p:nvPr/>
        </p:nvSpPr>
        <p:spPr>
          <a:xfrm>
            <a:off x="3392131" y="1222149"/>
            <a:ext cx="8799869" cy="4736691"/>
          </a:xfrm>
          <a:prstGeom prst="rect">
            <a:avLst/>
          </a:prstGeom>
          <a:gradFill>
            <a:gsLst>
              <a:gs pos="0">
                <a:schemeClr val="tx2">
                  <a:lumMod val="10000"/>
                  <a:lumOff val="90000"/>
                </a:schemeClr>
              </a:gs>
              <a:gs pos="100000">
                <a:schemeClr val="bg1">
                  <a:alpha val="23000"/>
                </a:schemeClr>
              </a:gs>
              <a:gs pos="100000">
                <a:schemeClr val="bg2"/>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fr-FR" sz="3600" dirty="0">
              <a:solidFill>
                <a:schemeClr val="tx1"/>
              </a:solidFill>
              <a:latin typeface="Aharoni" panose="02010803020104030203" pitchFamily="2" charset="-79"/>
              <a:cs typeface="Aharoni" panose="02010803020104030203" pitchFamily="2" charset="-79"/>
            </a:endParaRPr>
          </a:p>
          <a:p>
            <a:endParaRPr lang="fr-FR" sz="3600" dirty="0">
              <a:solidFill>
                <a:schemeClr val="tx1"/>
              </a:solidFill>
              <a:latin typeface="Aharoni" panose="02010803020104030203" pitchFamily="2" charset="-79"/>
              <a:cs typeface="Aharoni" panose="02010803020104030203" pitchFamily="2" charset="-79"/>
            </a:endParaRPr>
          </a:p>
          <a:p>
            <a:endParaRPr lang="fr-FR" sz="3600" dirty="0">
              <a:solidFill>
                <a:schemeClr val="tx1"/>
              </a:solidFill>
              <a:latin typeface="Aharoni" panose="02010803020104030203" pitchFamily="2" charset="-79"/>
              <a:cs typeface="Aharoni" panose="02010803020104030203" pitchFamily="2" charset="-79"/>
            </a:endParaRPr>
          </a:p>
          <a:p>
            <a:endParaRPr lang="fr-FR" sz="3600" dirty="0">
              <a:solidFill>
                <a:schemeClr val="tx1"/>
              </a:solidFill>
              <a:latin typeface="Aharoni" panose="02010803020104030203" pitchFamily="2" charset="-79"/>
              <a:cs typeface="Aharoni" panose="02010803020104030203" pitchFamily="2" charset="-79"/>
            </a:endParaRPr>
          </a:p>
          <a:p>
            <a:endParaRPr lang="fr-FR" sz="3600" dirty="0">
              <a:solidFill>
                <a:schemeClr val="tx1"/>
              </a:solidFill>
              <a:latin typeface="Aharoni" panose="02010803020104030203" pitchFamily="2" charset="-79"/>
              <a:cs typeface="Aharoni" panose="02010803020104030203" pitchFamily="2" charset="-79"/>
            </a:endParaRPr>
          </a:p>
          <a:p>
            <a:endParaRPr lang="fr-FR" sz="3600" dirty="0">
              <a:solidFill>
                <a:schemeClr val="tx1"/>
              </a:solidFill>
              <a:latin typeface="Aharoni" panose="02010803020104030203" pitchFamily="2" charset="-79"/>
              <a:cs typeface="Aharoni" panose="02010803020104030203" pitchFamily="2" charset="-79"/>
            </a:endParaRPr>
          </a:p>
          <a:p>
            <a:r>
              <a:rPr lang="fr-FR" sz="3600" dirty="0">
                <a:solidFill>
                  <a:schemeClr val="tx1"/>
                </a:solidFill>
                <a:latin typeface="Aharoni" panose="02010803020104030203" pitchFamily="2" charset="-79"/>
                <a:cs typeface="Aharoni" panose="02010803020104030203" pitchFamily="2" charset="-79"/>
              </a:rPr>
              <a:t>  </a:t>
            </a:r>
            <a:r>
              <a:rPr lang="fr-FR" sz="3600" dirty="0" err="1">
                <a:solidFill>
                  <a:schemeClr val="tx1"/>
                </a:solidFill>
                <a:latin typeface="Aharoni" panose="02010803020104030203" pitchFamily="2" charset="-79"/>
                <a:cs typeface="Aharoni" panose="02010803020104030203" pitchFamily="2" charset="-79"/>
              </a:rPr>
              <a:t>Wissal</a:t>
            </a:r>
            <a:r>
              <a:rPr lang="fr-FR" sz="3600" dirty="0">
                <a:solidFill>
                  <a:schemeClr val="tx1"/>
                </a:solidFill>
                <a:latin typeface="Aharoni" panose="02010803020104030203" pitchFamily="2" charset="-79"/>
                <a:cs typeface="Aharoni" panose="02010803020104030203" pitchFamily="2" charset="-79"/>
              </a:rPr>
              <a:t> </a:t>
            </a:r>
            <a:r>
              <a:rPr lang="fr-FR" sz="3600" dirty="0" err="1">
                <a:solidFill>
                  <a:schemeClr val="tx1"/>
                </a:solidFill>
                <a:latin typeface="Aharoni" panose="02010803020104030203" pitchFamily="2" charset="-79"/>
                <a:cs typeface="Aharoni" panose="02010803020104030203" pitchFamily="2" charset="-79"/>
              </a:rPr>
              <a:t>Lourajini</a:t>
            </a:r>
            <a:endParaRPr lang="fr-FR" sz="3600" dirty="0">
              <a:solidFill>
                <a:schemeClr val="tx1"/>
              </a:solidFill>
              <a:latin typeface="Aharoni" panose="02010803020104030203" pitchFamily="2" charset="-79"/>
              <a:cs typeface="Aharoni" panose="02010803020104030203" pitchFamily="2" charset="-79"/>
            </a:endParaRPr>
          </a:p>
          <a:p>
            <a:r>
              <a:rPr lang="fr-FR" sz="2400" dirty="0">
                <a:solidFill>
                  <a:schemeClr val="tx1"/>
                </a:solidFill>
                <a:cs typeface="Aharoni" panose="02010803020104030203" pitchFamily="2" charset="-79"/>
              </a:rPr>
              <a:t> Business Analytics and Finance Junior </a:t>
            </a:r>
            <a:r>
              <a:rPr lang="fr-FR" sz="2400" dirty="0" err="1">
                <a:solidFill>
                  <a:schemeClr val="tx1"/>
                </a:solidFill>
                <a:cs typeface="Aharoni" panose="02010803020104030203" pitchFamily="2" charset="-79"/>
              </a:rPr>
              <a:t>Student</a:t>
            </a:r>
            <a:r>
              <a:rPr lang="fr-FR" sz="2400" dirty="0">
                <a:solidFill>
                  <a:schemeClr val="tx1"/>
                </a:solidFill>
                <a:cs typeface="Aharoni" panose="02010803020104030203" pitchFamily="2" charset="-79"/>
              </a:rPr>
              <a:t>   </a:t>
            </a:r>
            <a:endParaRPr lang="fr-FR" sz="3600" dirty="0">
              <a:solidFill>
                <a:schemeClr val="tx1"/>
              </a:solidFill>
              <a:latin typeface="Aharoni" panose="02010803020104030203" pitchFamily="2" charset="-79"/>
              <a:cs typeface="Aharoni" panose="02010803020104030203" pitchFamily="2" charset="-79"/>
            </a:endParaRPr>
          </a:p>
          <a:p>
            <a:pPr algn="ctr"/>
            <a:endParaRPr lang="fr-FR" dirty="0">
              <a:solidFill>
                <a:schemeClr val="tx1"/>
              </a:solidFill>
            </a:endParaRPr>
          </a:p>
          <a:p>
            <a:pPr algn="ctr"/>
            <a:endParaRPr lang="fr-FR" dirty="0">
              <a:solidFill>
                <a:schemeClr val="tx1"/>
              </a:solidFill>
            </a:endParaRPr>
          </a:p>
          <a:p>
            <a:pPr algn="ctr"/>
            <a:endParaRPr lang="fr-FR" dirty="0">
              <a:solidFill>
                <a:schemeClr val="tx1"/>
              </a:solidFill>
            </a:endParaRPr>
          </a:p>
          <a:p>
            <a:pPr algn="ctr"/>
            <a:endParaRPr lang="fr-FR" dirty="0">
              <a:solidFill>
                <a:schemeClr val="tx1"/>
              </a:solidFill>
            </a:endParaRPr>
          </a:p>
          <a:p>
            <a:pPr algn="ctr"/>
            <a:endParaRPr lang="fr-FR" dirty="0">
              <a:solidFill>
                <a:schemeClr val="tx1"/>
              </a:solidFill>
            </a:endParaRPr>
          </a:p>
          <a:p>
            <a:pPr algn="ctr"/>
            <a:endParaRPr lang="fr-FR" dirty="0">
              <a:solidFill>
                <a:schemeClr val="tx1"/>
              </a:solidFill>
            </a:endParaRPr>
          </a:p>
          <a:p>
            <a:pPr algn="ctr"/>
            <a:endParaRPr lang="fr-FR" dirty="0">
              <a:solidFill>
                <a:schemeClr val="tx1"/>
              </a:solidFill>
            </a:endParaRPr>
          </a:p>
          <a:p>
            <a:pPr algn="ctr"/>
            <a:endParaRPr lang="fr-FR" dirty="0">
              <a:solidFill>
                <a:schemeClr val="tx1"/>
              </a:solidFill>
            </a:endParaRPr>
          </a:p>
          <a:p>
            <a:pPr algn="ctr"/>
            <a:endParaRPr lang="fr-FR" dirty="0">
              <a:solidFill>
                <a:schemeClr val="tx1"/>
              </a:solidFill>
            </a:endParaRPr>
          </a:p>
          <a:p>
            <a:pPr algn="ctr"/>
            <a:endParaRPr lang="fr-FR" dirty="0">
              <a:solidFill>
                <a:schemeClr val="tx1"/>
              </a:solidFill>
            </a:endParaRPr>
          </a:p>
          <a:p>
            <a:pPr algn="ctr"/>
            <a:endParaRPr lang="fr-FR" dirty="0">
              <a:solidFill>
                <a:schemeClr val="tx1"/>
              </a:solidFill>
            </a:endParaRPr>
          </a:p>
          <a:p>
            <a:pPr algn="ctr"/>
            <a:endParaRPr lang="fr-FR" dirty="0">
              <a:solidFill>
                <a:schemeClr val="tx1"/>
              </a:solidFill>
            </a:endParaRPr>
          </a:p>
        </p:txBody>
      </p:sp>
      <p:grpSp>
        <p:nvGrpSpPr>
          <p:cNvPr id="4" name="Group 3">
            <a:extLst>
              <a:ext uri="{FF2B5EF4-FFF2-40B4-BE49-F238E27FC236}">
                <a16:creationId xmlns:a16="http://schemas.microsoft.com/office/drawing/2014/main" id="{664E9B65-5076-816D-D94D-3FD96FCC803A}"/>
              </a:ext>
            </a:extLst>
          </p:cNvPr>
          <p:cNvGrpSpPr/>
          <p:nvPr/>
        </p:nvGrpSpPr>
        <p:grpSpPr>
          <a:xfrm>
            <a:off x="-1992923" y="-388619"/>
            <a:ext cx="17068800" cy="1914094"/>
            <a:chOff x="-1992923" y="-388619"/>
            <a:chExt cx="17068800" cy="1914094"/>
          </a:xfrm>
        </p:grpSpPr>
        <p:sp>
          <p:nvSpPr>
            <p:cNvPr id="6" name="Oval 5">
              <a:extLst>
                <a:ext uri="{FF2B5EF4-FFF2-40B4-BE49-F238E27FC236}">
                  <a16:creationId xmlns:a16="http://schemas.microsoft.com/office/drawing/2014/main" id="{1CD6C2D2-2207-83DD-B49A-8BD50B62F5CD}"/>
                </a:ext>
              </a:extLst>
            </p:cNvPr>
            <p:cNvSpPr/>
            <p:nvPr/>
          </p:nvSpPr>
          <p:spPr>
            <a:xfrm>
              <a:off x="-1992923" y="-388619"/>
              <a:ext cx="17068800" cy="1914094"/>
            </a:xfrm>
            <a:prstGeom prst="ellipse">
              <a:avLst/>
            </a:prstGeom>
            <a:solidFill>
              <a:schemeClr val="tx2">
                <a:lumMod val="10000"/>
                <a:lumOff val="90000"/>
              </a:schemeClr>
            </a:solidFill>
            <a:ln>
              <a:noFill/>
            </a:ln>
          </p:spPr>
          <p:style>
            <a:lnRef idx="2">
              <a:schemeClr val="dk1"/>
            </a:lnRef>
            <a:fillRef idx="1">
              <a:schemeClr val="lt1"/>
            </a:fillRef>
            <a:effectRef idx="0">
              <a:schemeClr val="dk1"/>
            </a:effectRef>
            <a:fontRef idx="minor">
              <a:schemeClr val="dk1"/>
            </a:fontRef>
          </p:style>
          <p:txBody>
            <a:bodyPr rtlCol="0" anchor="ctr"/>
            <a:lstStyle/>
            <a:p>
              <a:endParaRPr lang="fr-FR" sz="4800" dirty="0"/>
            </a:p>
            <a:p>
              <a:endParaRPr lang="fr-FR" sz="4800" dirty="0"/>
            </a:p>
          </p:txBody>
        </p:sp>
        <p:sp>
          <p:nvSpPr>
            <p:cNvPr id="7" name="TextBox 6">
              <a:extLst>
                <a:ext uri="{FF2B5EF4-FFF2-40B4-BE49-F238E27FC236}">
                  <a16:creationId xmlns:a16="http://schemas.microsoft.com/office/drawing/2014/main" id="{87DD65E4-0E37-3F40-454A-D79395D97421}"/>
                </a:ext>
              </a:extLst>
            </p:cNvPr>
            <p:cNvSpPr txBox="1"/>
            <p:nvPr/>
          </p:nvSpPr>
          <p:spPr>
            <a:xfrm>
              <a:off x="3734073" y="391328"/>
              <a:ext cx="5614807" cy="1015663"/>
            </a:xfrm>
            <a:prstGeom prst="rect">
              <a:avLst/>
            </a:prstGeom>
            <a:noFill/>
          </p:spPr>
          <p:txBody>
            <a:bodyPr wrap="none" rtlCol="0">
              <a:spAutoFit/>
            </a:bodyPr>
            <a:lstStyle/>
            <a:p>
              <a:r>
                <a:rPr lang="fr-FR" sz="6000" b="1" dirty="0"/>
                <a:t>PRESENTED BY </a:t>
              </a:r>
            </a:p>
          </p:txBody>
        </p:sp>
      </p:grpSp>
    </p:spTree>
    <p:extLst>
      <p:ext uri="{BB962C8B-B14F-4D97-AF65-F5344CB8AC3E}">
        <p14:creationId xmlns:p14="http://schemas.microsoft.com/office/powerpoint/2010/main" val="862029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616EBF5-8D85-5A4C-D354-512E3783D9F3}"/>
              </a:ext>
            </a:extLst>
          </p:cNvPr>
          <p:cNvSpPr/>
          <p:nvPr/>
        </p:nvSpPr>
        <p:spPr>
          <a:xfrm>
            <a:off x="549230" y="2532185"/>
            <a:ext cx="5021340" cy="4032737"/>
          </a:xfrm>
          <a:prstGeom prst="roundRect">
            <a:avLst/>
          </a:prstGeom>
          <a:solidFill>
            <a:schemeClr val="tx2">
              <a:lumMod val="50000"/>
              <a:lumOff val="5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Rectangle: Rounded Corners 10">
            <a:extLst>
              <a:ext uri="{FF2B5EF4-FFF2-40B4-BE49-F238E27FC236}">
                <a16:creationId xmlns:a16="http://schemas.microsoft.com/office/drawing/2014/main" id="{C49E59AC-3953-E694-3130-5B0A0B15EA10}"/>
              </a:ext>
            </a:extLst>
          </p:cNvPr>
          <p:cNvSpPr/>
          <p:nvPr/>
        </p:nvSpPr>
        <p:spPr>
          <a:xfrm>
            <a:off x="5991456" y="3794477"/>
            <a:ext cx="2461964" cy="1832321"/>
          </a:xfrm>
          <a:prstGeom prst="roundRect">
            <a:avLst/>
          </a:prstGeom>
          <a:solidFill>
            <a:schemeClr val="tx2">
              <a:lumMod val="50000"/>
              <a:lumOff val="5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TextBox 26">
            <a:extLst>
              <a:ext uri="{FF2B5EF4-FFF2-40B4-BE49-F238E27FC236}">
                <a16:creationId xmlns:a16="http://schemas.microsoft.com/office/drawing/2014/main" id="{E1AE1D7F-1644-2162-CACE-6865131C898A}"/>
              </a:ext>
            </a:extLst>
          </p:cNvPr>
          <p:cNvSpPr txBox="1"/>
          <p:nvPr/>
        </p:nvSpPr>
        <p:spPr>
          <a:xfrm rot="10800000" flipV="1">
            <a:off x="782992" y="2833421"/>
            <a:ext cx="4171051" cy="646331"/>
          </a:xfrm>
          <a:prstGeom prst="rect">
            <a:avLst/>
          </a:prstGeom>
          <a:noFill/>
        </p:spPr>
        <p:txBody>
          <a:bodyPr wrap="square" rtlCol="0">
            <a:spAutoFit/>
          </a:bodyPr>
          <a:lstStyle/>
          <a:p>
            <a:r>
              <a:rPr lang="fr-FR" sz="3600" b="1" i="0" dirty="0" err="1">
                <a:effectLst/>
              </a:rPr>
              <a:t>Bubbles</a:t>
            </a:r>
            <a:endParaRPr lang="fr-FR" sz="2800" b="1" dirty="0"/>
          </a:p>
        </p:txBody>
      </p:sp>
      <p:sp>
        <p:nvSpPr>
          <p:cNvPr id="28" name="TextBox 27">
            <a:extLst>
              <a:ext uri="{FF2B5EF4-FFF2-40B4-BE49-F238E27FC236}">
                <a16:creationId xmlns:a16="http://schemas.microsoft.com/office/drawing/2014/main" id="{39EB8867-527B-F9DE-46B6-D125DAD2CA9E}"/>
              </a:ext>
            </a:extLst>
          </p:cNvPr>
          <p:cNvSpPr txBox="1"/>
          <p:nvPr/>
        </p:nvSpPr>
        <p:spPr>
          <a:xfrm rot="10800000" flipV="1">
            <a:off x="6280154" y="4418169"/>
            <a:ext cx="2045067" cy="646331"/>
          </a:xfrm>
          <a:prstGeom prst="rect">
            <a:avLst/>
          </a:prstGeom>
          <a:noFill/>
        </p:spPr>
        <p:txBody>
          <a:bodyPr wrap="square" rtlCol="0">
            <a:spAutoFit/>
          </a:bodyPr>
          <a:lstStyle/>
          <a:p>
            <a:pPr algn="just"/>
            <a:r>
              <a:rPr lang="fr-FR" sz="3600" b="1" dirty="0"/>
              <a:t>Crashes</a:t>
            </a:r>
            <a:endParaRPr lang="fr-FR" b="1" dirty="0"/>
          </a:p>
        </p:txBody>
      </p:sp>
      <p:pic>
        <p:nvPicPr>
          <p:cNvPr id="9" name="Picture 8" descr="A group of bubbles on a black background&#10;&#10;Description automatically generated">
            <a:extLst>
              <a:ext uri="{FF2B5EF4-FFF2-40B4-BE49-F238E27FC236}">
                <a16:creationId xmlns:a16="http://schemas.microsoft.com/office/drawing/2014/main" id="{2BD01CBF-F923-8952-39F8-B885E8A3C1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7831589">
            <a:off x="432660" y="689190"/>
            <a:ext cx="3729282" cy="3729282"/>
          </a:xfrm>
          <a:prstGeom prst="rect">
            <a:avLst/>
          </a:prstGeom>
        </p:spPr>
      </p:pic>
      <p:pic>
        <p:nvPicPr>
          <p:cNvPr id="15" name="Picture 14" descr="A red arrow pointing upward&#10;&#10;Description automatically generated">
            <a:extLst>
              <a:ext uri="{FF2B5EF4-FFF2-40B4-BE49-F238E27FC236}">
                <a16:creationId xmlns:a16="http://schemas.microsoft.com/office/drawing/2014/main" id="{18CB791B-F152-C23E-02A2-BCBBF65003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2714" y="3063523"/>
            <a:ext cx="1517436" cy="1349138"/>
          </a:xfrm>
          <a:prstGeom prst="rect">
            <a:avLst/>
          </a:prstGeom>
        </p:spPr>
      </p:pic>
      <p:sp>
        <p:nvSpPr>
          <p:cNvPr id="3" name="TextBox 2">
            <a:extLst>
              <a:ext uri="{FF2B5EF4-FFF2-40B4-BE49-F238E27FC236}">
                <a16:creationId xmlns:a16="http://schemas.microsoft.com/office/drawing/2014/main" id="{C36095C1-8E3A-260D-3589-11BCF4CB69EC}"/>
              </a:ext>
            </a:extLst>
          </p:cNvPr>
          <p:cNvSpPr txBox="1"/>
          <p:nvPr/>
        </p:nvSpPr>
        <p:spPr>
          <a:xfrm>
            <a:off x="921992" y="3546690"/>
            <a:ext cx="4712677" cy="369332"/>
          </a:xfrm>
          <a:prstGeom prst="rect">
            <a:avLst/>
          </a:prstGeom>
          <a:noFill/>
        </p:spPr>
        <p:txBody>
          <a:bodyPr wrap="square" rtlCol="0">
            <a:spAutoFit/>
          </a:bodyPr>
          <a:lstStyle/>
          <a:p>
            <a:pPr>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44944719-39DB-99A2-64FE-C636A7F44515}"/>
              </a:ext>
            </a:extLst>
          </p:cNvPr>
          <p:cNvSpPr txBox="1"/>
          <p:nvPr/>
        </p:nvSpPr>
        <p:spPr>
          <a:xfrm>
            <a:off x="2872154" y="3250195"/>
            <a:ext cx="6213230" cy="369332"/>
          </a:xfrm>
          <a:prstGeom prst="rect">
            <a:avLst/>
          </a:prstGeom>
          <a:noFill/>
        </p:spPr>
        <p:txBody>
          <a:bodyPr wrap="square">
            <a:spAutoFit/>
          </a:bodyPr>
          <a:lstStyle/>
          <a:p>
            <a:endParaRPr lang="fr-FR" dirty="0"/>
          </a:p>
        </p:txBody>
      </p:sp>
      <p:sp>
        <p:nvSpPr>
          <p:cNvPr id="12" name="Rectangle 11">
            <a:extLst>
              <a:ext uri="{FF2B5EF4-FFF2-40B4-BE49-F238E27FC236}">
                <a16:creationId xmlns:a16="http://schemas.microsoft.com/office/drawing/2014/main" id="{5FF64F5E-2BBF-79FC-3E62-1EB40CBAA125}"/>
              </a:ext>
            </a:extLst>
          </p:cNvPr>
          <p:cNvSpPr/>
          <p:nvPr/>
        </p:nvSpPr>
        <p:spPr>
          <a:xfrm>
            <a:off x="2188088" y="1044888"/>
            <a:ext cx="8184129" cy="923330"/>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fr-FR" sz="5400" b="1" i="0" dirty="0" err="1">
                <a:solidFill>
                  <a:schemeClr val="accent1">
                    <a:lumMod val="75000"/>
                  </a:schemeClr>
                </a:solidFill>
                <a:effectLst/>
              </a:rPr>
              <a:t>Market</a:t>
            </a:r>
            <a:r>
              <a:rPr lang="fr-FR" sz="5400" b="1" i="0" dirty="0">
                <a:solidFill>
                  <a:schemeClr val="accent1">
                    <a:lumMod val="75000"/>
                  </a:schemeClr>
                </a:solidFill>
                <a:effectLst/>
              </a:rPr>
              <a:t> Anomalies: </a:t>
            </a:r>
            <a:endParaRPr lang="fr-FR" sz="5400" b="1" cap="none" spc="0" dirty="0">
              <a:ln/>
              <a:solidFill>
                <a:schemeClr val="accent1">
                  <a:lumMod val="75000"/>
                </a:schemeClr>
              </a:solidFill>
              <a:effectLst/>
            </a:endParaRPr>
          </a:p>
        </p:txBody>
      </p:sp>
      <p:pic>
        <p:nvPicPr>
          <p:cNvPr id="14" name="Picture 13">
            <a:extLst>
              <a:ext uri="{FF2B5EF4-FFF2-40B4-BE49-F238E27FC236}">
                <a16:creationId xmlns:a16="http://schemas.microsoft.com/office/drawing/2014/main" id="{C3AC8046-6D48-4857-8814-0B84795234D5}"/>
              </a:ext>
            </a:extLst>
          </p:cNvPr>
          <p:cNvPicPr>
            <a:picLocks noChangeAspect="1"/>
          </p:cNvPicPr>
          <p:nvPr/>
        </p:nvPicPr>
        <p:blipFill>
          <a:blip r:embed="rId4"/>
          <a:stretch>
            <a:fillRect/>
          </a:stretch>
        </p:blipFill>
        <p:spPr>
          <a:xfrm>
            <a:off x="838271" y="3545687"/>
            <a:ext cx="4466801" cy="2586475"/>
          </a:xfrm>
          <a:prstGeom prst="rect">
            <a:avLst/>
          </a:prstGeom>
        </p:spPr>
      </p:pic>
    </p:spTree>
    <p:extLst>
      <p:ext uri="{BB962C8B-B14F-4D97-AF65-F5344CB8AC3E}">
        <p14:creationId xmlns:p14="http://schemas.microsoft.com/office/powerpoint/2010/main" val="1210517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616EBF5-8D85-5A4C-D354-512E3783D9F3}"/>
              </a:ext>
            </a:extLst>
          </p:cNvPr>
          <p:cNvSpPr/>
          <p:nvPr/>
        </p:nvSpPr>
        <p:spPr>
          <a:xfrm>
            <a:off x="-5275606" y="2752509"/>
            <a:ext cx="5021340" cy="4032737"/>
          </a:xfrm>
          <a:prstGeom prst="roundRect">
            <a:avLst/>
          </a:prstGeom>
          <a:solidFill>
            <a:schemeClr val="tx2">
              <a:lumMod val="50000"/>
              <a:lumOff val="5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Rectangle: Rounded Corners 10">
            <a:extLst>
              <a:ext uri="{FF2B5EF4-FFF2-40B4-BE49-F238E27FC236}">
                <a16:creationId xmlns:a16="http://schemas.microsoft.com/office/drawing/2014/main" id="{C49E59AC-3953-E694-3130-5B0A0B15EA10}"/>
              </a:ext>
            </a:extLst>
          </p:cNvPr>
          <p:cNvSpPr/>
          <p:nvPr/>
        </p:nvSpPr>
        <p:spPr>
          <a:xfrm>
            <a:off x="169852" y="2290500"/>
            <a:ext cx="4340363" cy="3455392"/>
          </a:xfrm>
          <a:prstGeom prst="roundRect">
            <a:avLst/>
          </a:prstGeom>
          <a:solidFill>
            <a:schemeClr val="tx2">
              <a:lumMod val="50000"/>
              <a:lumOff val="5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TextBox 26">
            <a:extLst>
              <a:ext uri="{FF2B5EF4-FFF2-40B4-BE49-F238E27FC236}">
                <a16:creationId xmlns:a16="http://schemas.microsoft.com/office/drawing/2014/main" id="{E1AE1D7F-1644-2162-CACE-6865131C898A}"/>
              </a:ext>
            </a:extLst>
          </p:cNvPr>
          <p:cNvSpPr txBox="1"/>
          <p:nvPr/>
        </p:nvSpPr>
        <p:spPr>
          <a:xfrm rot="10800000" flipV="1">
            <a:off x="-5050526" y="2900359"/>
            <a:ext cx="4171051" cy="646331"/>
          </a:xfrm>
          <a:prstGeom prst="rect">
            <a:avLst/>
          </a:prstGeom>
          <a:noFill/>
        </p:spPr>
        <p:txBody>
          <a:bodyPr wrap="square" rtlCol="0">
            <a:spAutoFit/>
          </a:bodyPr>
          <a:lstStyle/>
          <a:p>
            <a:r>
              <a:rPr lang="fr-FR" sz="3600" b="1" i="0" dirty="0" err="1">
                <a:effectLst/>
              </a:rPr>
              <a:t>Bubbles</a:t>
            </a:r>
            <a:endParaRPr lang="fr-FR" sz="2800" b="1" dirty="0"/>
          </a:p>
        </p:txBody>
      </p:sp>
      <p:sp>
        <p:nvSpPr>
          <p:cNvPr id="28" name="TextBox 27">
            <a:extLst>
              <a:ext uri="{FF2B5EF4-FFF2-40B4-BE49-F238E27FC236}">
                <a16:creationId xmlns:a16="http://schemas.microsoft.com/office/drawing/2014/main" id="{39EB8867-527B-F9DE-46B6-D125DAD2CA9E}"/>
              </a:ext>
            </a:extLst>
          </p:cNvPr>
          <p:cNvSpPr txBox="1"/>
          <p:nvPr/>
        </p:nvSpPr>
        <p:spPr>
          <a:xfrm rot="10800000" flipV="1">
            <a:off x="686274" y="2370247"/>
            <a:ext cx="2045067" cy="646331"/>
          </a:xfrm>
          <a:prstGeom prst="rect">
            <a:avLst/>
          </a:prstGeom>
          <a:noFill/>
        </p:spPr>
        <p:txBody>
          <a:bodyPr wrap="square" rtlCol="0">
            <a:spAutoFit/>
          </a:bodyPr>
          <a:lstStyle/>
          <a:p>
            <a:pPr algn="just"/>
            <a:r>
              <a:rPr lang="fr-FR" sz="3600" b="1" dirty="0"/>
              <a:t>Crashes</a:t>
            </a:r>
            <a:endParaRPr lang="fr-FR" b="1" dirty="0"/>
          </a:p>
        </p:txBody>
      </p:sp>
      <p:pic>
        <p:nvPicPr>
          <p:cNvPr id="9" name="Picture 8" descr="A group of bubbles on a black background&#10;&#10;Description automatically generated">
            <a:extLst>
              <a:ext uri="{FF2B5EF4-FFF2-40B4-BE49-F238E27FC236}">
                <a16:creationId xmlns:a16="http://schemas.microsoft.com/office/drawing/2014/main" id="{2BD01CBF-F923-8952-39F8-B885E8A3C1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7831589">
            <a:off x="-5381716" y="646028"/>
            <a:ext cx="3729282" cy="3729282"/>
          </a:xfrm>
          <a:prstGeom prst="rect">
            <a:avLst/>
          </a:prstGeom>
        </p:spPr>
      </p:pic>
      <p:pic>
        <p:nvPicPr>
          <p:cNvPr id="15" name="Picture 14" descr="A red arrow pointing upward&#10;&#10;Description automatically generated">
            <a:extLst>
              <a:ext uri="{FF2B5EF4-FFF2-40B4-BE49-F238E27FC236}">
                <a16:creationId xmlns:a16="http://schemas.microsoft.com/office/drawing/2014/main" id="{18CB791B-F152-C23E-02A2-BCBBF65003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747" y="1471474"/>
            <a:ext cx="1517436" cy="1349138"/>
          </a:xfrm>
          <a:prstGeom prst="rect">
            <a:avLst/>
          </a:prstGeom>
        </p:spPr>
      </p:pic>
      <p:sp>
        <p:nvSpPr>
          <p:cNvPr id="3" name="TextBox 2">
            <a:extLst>
              <a:ext uri="{FF2B5EF4-FFF2-40B4-BE49-F238E27FC236}">
                <a16:creationId xmlns:a16="http://schemas.microsoft.com/office/drawing/2014/main" id="{C36095C1-8E3A-260D-3589-11BCF4CB69EC}"/>
              </a:ext>
            </a:extLst>
          </p:cNvPr>
          <p:cNvSpPr txBox="1"/>
          <p:nvPr/>
        </p:nvSpPr>
        <p:spPr>
          <a:xfrm>
            <a:off x="921992" y="3546690"/>
            <a:ext cx="4712677" cy="369332"/>
          </a:xfrm>
          <a:prstGeom prst="rect">
            <a:avLst/>
          </a:prstGeom>
          <a:noFill/>
        </p:spPr>
        <p:txBody>
          <a:bodyPr wrap="square" rtlCol="0">
            <a:spAutoFit/>
          </a:bodyPr>
          <a:lstStyle/>
          <a:p>
            <a:pPr>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44944719-39DB-99A2-64FE-C636A7F44515}"/>
              </a:ext>
            </a:extLst>
          </p:cNvPr>
          <p:cNvSpPr txBox="1"/>
          <p:nvPr/>
        </p:nvSpPr>
        <p:spPr>
          <a:xfrm>
            <a:off x="355747" y="2989570"/>
            <a:ext cx="4150450" cy="2585323"/>
          </a:xfrm>
          <a:prstGeom prst="rect">
            <a:avLst/>
          </a:prstGeom>
          <a:noFill/>
        </p:spPr>
        <p:txBody>
          <a:bodyPr wrap="square">
            <a:spAutoFit/>
          </a:bodyPr>
          <a:lstStyle/>
          <a:p>
            <a:pPr>
              <a:buFont typeface="Arial" panose="020B0604020202020204" pitchFamily="34" charset="0"/>
              <a:buChar char="•"/>
            </a:pPr>
            <a:r>
              <a:rPr lang="en-US" sz="1600" b="0" i="0" dirty="0">
                <a:effectLst/>
              </a:rPr>
              <a:t>Definition: Sharp and sudden declines in asset prices, leading to panic selling.</a:t>
            </a:r>
            <a:endParaRPr lang="en-US" sz="1600" dirty="0"/>
          </a:p>
          <a:p>
            <a:pPr>
              <a:buFont typeface="Arial" panose="020B0604020202020204" pitchFamily="34" charset="0"/>
              <a:buChar char="•"/>
            </a:pPr>
            <a:r>
              <a:rPr lang="en-US" sz="1600" b="0" i="0" dirty="0">
                <a:effectLst/>
              </a:rPr>
              <a:t>Examples: Black Tuesday (1929), Black Monday (1987), Global Financial Crisis (2008).</a:t>
            </a:r>
            <a:endParaRPr lang="en-US" sz="1600" dirty="0"/>
          </a:p>
          <a:p>
            <a:pPr>
              <a:buFont typeface="Arial" panose="020B0604020202020204" pitchFamily="34" charset="0"/>
              <a:buChar char="•"/>
            </a:pPr>
            <a:r>
              <a:rPr lang="en-US" sz="1600" b="0" i="0" dirty="0">
                <a:effectLst/>
              </a:rPr>
              <a:t>Characteristics: Market panic, rapid sell-offs, liquidity crunch.</a:t>
            </a:r>
            <a:endParaRPr lang="en-US" sz="1600" dirty="0"/>
          </a:p>
          <a:p>
            <a:pPr>
              <a:buFont typeface="Arial" panose="020B0604020202020204" pitchFamily="34" charset="0"/>
              <a:buChar char="•"/>
            </a:pPr>
            <a:r>
              <a:rPr lang="en-US" sz="1600" b="0" i="0" dirty="0">
                <a:effectLst/>
              </a:rPr>
              <a:t>Causes: Bursting of speculative bubbles, economic downturns, geopolitical events.</a:t>
            </a:r>
            <a:endParaRPr lang="en-US" sz="1600" dirty="0"/>
          </a:p>
          <a:p>
            <a:endParaRPr lang="fr-FR" sz="1600" dirty="0"/>
          </a:p>
        </p:txBody>
      </p:sp>
      <p:sp>
        <p:nvSpPr>
          <p:cNvPr id="6" name="TextBox 5">
            <a:extLst>
              <a:ext uri="{FF2B5EF4-FFF2-40B4-BE49-F238E27FC236}">
                <a16:creationId xmlns:a16="http://schemas.microsoft.com/office/drawing/2014/main" id="{B91A2393-C5A8-E82B-E6F5-E35E6E8C4F1F}"/>
              </a:ext>
            </a:extLst>
          </p:cNvPr>
          <p:cNvSpPr txBox="1"/>
          <p:nvPr/>
        </p:nvSpPr>
        <p:spPr>
          <a:xfrm>
            <a:off x="-1473543" y="3262869"/>
            <a:ext cx="9113108" cy="369332"/>
          </a:xfrm>
          <a:prstGeom prst="rect">
            <a:avLst/>
          </a:prstGeom>
          <a:noFill/>
        </p:spPr>
        <p:txBody>
          <a:bodyPr wrap="square">
            <a:spAutoFit/>
          </a:bodyPr>
          <a:lstStyle/>
          <a:p>
            <a:endParaRPr lang="fr-FR" dirty="0"/>
          </a:p>
        </p:txBody>
      </p:sp>
      <p:pic>
        <p:nvPicPr>
          <p:cNvPr id="8" name="Picture 7">
            <a:extLst>
              <a:ext uri="{FF2B5EF4-FFF2-40B4-BE49-F238E27FC236}">
                <a16:creationId xmlns:a16="http://schemas.microsoft.com/office/drawing/2014/main" id="{456C32F5-A2EC-8FF3-6343-F5E892A3E673}"/>
              </a:ext>
            </a:extLst>
          </p:cNvPr>
          <p:cNvPicPr>
            <a:picLocks noChangeAspect="1"/>
          </p:cNvPicPr>
          <p:nvPr/>
        </p:nvPicPr>
        <p:blipFill>
          <a:blip r:embed="rId4"/>
          <a:stretch>
            <a:fillRect/>
          </a:stretch>
        </p:blipFill>
        <p:spPr>
          <a:xfrm>
            <a:off x="9203279" y="2307423"/>
            <a:ext cx="2486372" cy="35056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Rectangle 11">
            <a:extLst>
              <a:ext uri="{FF2B5EF4-FFF2-40B4-BE49-F238E27FC236}">
                <a16:creationId xmlns:a16="http://schemas.microsoft.com/office/drawing/2014/main" id="{6B78963D-856D-D440-B37C-FEEEB80A2C5B}"/>
              </a:ext>
            </a:extLst>
          </p:cNvPr>
          <p:cNvSpPr/>
          <p:nvPr/>
        </p:nvSpPr>
        <p:spPr>
          <a:xfrm>
            <a:off x="2188088" y="1044888"/>
            <a:ext cx="8184129" cy="923330"/>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fr-FR" sz="5400" b="1" i="0" dirty="0" err="1">
                <a:solidFill>
                  <a:schemeClr val="accent1">
                    <a:lumMod val="75000"/>
                  </a:schemeClr>
                </a:solidFill>
                <a:effectLst/>
              </a:rPr>
              <a:t>Market</a:t>
            </a:r>
            <a:r>
              <a:rPr lang="fr-FR" sz="5400" b="1" i="0" dirty="0">
                <a:solidFill>
                  <a:schemeClr val="accent1">
                    <a:lumMod val="75000"/>
                  </a:schemeClr>
                </a:solidFill>
                <a:effectLst/>
              </a:rPr>
              <a:t> Anomalies: </a:t>
            </a:r>
            <a:endParaRPr lang="fr-FR" sz="5400" b="1" cap="none" spc="0" dirty="0">
              <a:ln/>
              <a:solidFill>
                <a:schemeClr val="accent1">
                  <a:lumMod val="75000"/>
                </a:schemeClr>
              </a:solidFill>
              <a:effectLst/>
            </a:endParaRPr>
          </a:p>
        </p:txBody>
      </p:sp>
      <p:pic>
        <p:nvPicPr>
          <p:cNvPr id="13" name="Picture 12">
            <a:extLst>
              <a:ext uri="{FF2B5EF4-FFF2-40B4-BE49-F238E27FC236}">
                <a16:creationId xmlns:a16="http://schemas.microsoft.com/office/drawing/2014/main" id="{27ED89BA-1ADC-0290-F57C-0B9D1551D486}"/>
              </a:ext>
            </a:extLst>
          </p:cNvPr>
          <p:cNvPicPr>
            <a:picLocks noChangeAspect="1"/>
          </p:cNvPicPr>
          <p:nvPr/>
        </p:nvPicPr>
        <p:blipFill>
          <a:blip r:embed="rId5"/>
          <a:stretch>
            <a:fillRect/>
          </a:stretch>
        </p:blipFill>
        <p:spPr>
          <a:xfrm>
            <a:off x="-4805835" y="3742483"/>
            <a:ext cx="4466801" cy="2586475"/>
          </a:xfrm>
          <a:prstGeom prst="rect">
            <a:avLst/>
          </a:prstGeom>
        </p:spPr>
      </p:pic>
      <p:pic>
        <p:nvPicPr>
          <p:cNvPr id="14" name="Picture 13">
            <a:extLst>
              <a:ext uri="{FF2B5EF4-FFF2-40B4-BE49-F238E27FC236}">
                <a16:creationId xmlns:a16="http://schemas.microsoft.com/office/drawing/2014/main" id="{AF0996E9-E918-7034-F677-EFB3D1AF4704}"/>
              </a:ext>
            </a:extLst>
          </p:cNvPr>
          <p:cNvPicPr>
            <a:picLocks noChangeAspect="1"/>
          </p:cNvPicPr>
          <p:nvPr/>
        </p:nvPicPr>
        <p:blipFill>
          <a:blip r:embed="rId6"/>
          <a:stretch>
            <a:fillRect/>
          </a:stretch>
        </p:blipFill>
        <p:spPr>
          <a:xfrm>
            <a:off x="4836723" y="2370248"/>
            <a:ext cx="3979099" cy="35056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66004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CBB8100-DFD8-D3E7-7210-9110BD239668}"/>
              </a:ext>
            </a:extLst>
          </p:cNvPr>
          <p:cNvGrpSpPr/>
          <p:nvPr/>
        </p:nvGrpSpPr>
        <p:grpSpPr>
          <a:xfrm>
            <a:off x="2912314" y="4142623"/>
            <a:ext cx="2384385" cy="694481"/>
            <a:chOff x="2912315" y="3303499"/>
            <a:chExt cx="2384385" cy="694481"/>
          </a:xfrm>
        </p:grpSpPr>
        <p:sp>
          <p:nvSpPr>
            <p:cNvPr id="10" name="Rectangle: Rounded Corners 9">
              <a:extLst>
                <a:ext uri="{FF2B5EF4-FFF2-40B4-BE49-F238E27FC236}">
                  <a16:creationId xmlns:a16="http://schemas.microsoft.com/office/drawing/2014/main" id="{3C590125-C5E2-F1DE-72E5-1E0BBB1F3E84}"/>
                </a:ext>
              </a:extLst>
            </p:cNvPr>
            <p:cNvSpPr/>
            <p:nvPr/>
          </p:nvSpPr>
          <p:spPr>
            <a:xfrm>
              <a:off x="2912315" y="3303499"/>
              <a:ext cx="2384385" cy="69448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TextBox 11">
              <a:extLst>
                <a:ext uri="{FF2B5EF4-FFF2-40B4-BE49-F238E27FC236}">
                  <a16:creationId xmlns:a16="http://schemas.microsoft.com/office/drawing/2014/main" id="{2AAFA66D-74F2-73B6-04AC-48DD706AD184}"/>
                </a:ext>
              </a:extLst>
            </p:cNvPr>
            <p:cNvSpPr txBox="1"/>
            <p:nvPr/>
          </p:nvSpPr>
          <p:spPr>
            <a:xfrm>
              <a:off x="4699943" y="3421899"/>
              <a:ext cx="457176" cy="400110"/>
            </a:xfrm>
            <a:prstGeom prst="rect">
              <a:avLst/>
            </a:prstGeom>
            <a:noFill/>
          </p:spPr>
          <p:txBody>
            <a:bodyPr wrap="none" rtlCol="0">
              <a:spAutoFit/>
            </a:bodyPr>
            <a:lstStyle/>
            <a:p>
              <a:r>
                <a:rPr lang="fr-FR" sz="2000" b="1" dirty="0">
                  <a:solidFill>
                    <a:schemeClr val="bg2"/>
                  </a:solidFill>
                </a:rPr>
                <a:t>04</a:t>
              </a:r>
            </a:p>
          </p:txBody>
        </p:sp>
      </p:grpSp>
      <p:grpSp>
        <p:nvGrpSpPr>
          <p:cNvPr id="43" name="Group 42">
            <a:extLst>
              <a:ext uri="{FF2B5EF4-FFF2-40B4-BE49-F238E27FC236}">
                <a16:creationId xmlns:a16="http://schemas.microsoft.com/office/drawing/2014/main" id="{BC20621A-A89A-68D6-FB38-008311B81DEE}"/>
              </a:ext>
            </a:extLst>
          </p:cNvPr>
          <p:cNvGrpSpPr/>
          <p:nvPr/>
        </p:nvGrpSpPr>
        <p:grpSpPr>
          <a:xfrm>
            <a:off x="2912314" y="1649433"/>
            <a:ext cx="2384385" cy="694481"/>
            <a:chOff x="2912314" y="1649433"/>
            <a:chExt cx="2384385" cy="694481"/>
          </a:xfrm>
        </p:grpSpPr>
        <p:sp>
          <p:nvSpPr>
            <p:cNvPr id="19" name="Rectangle: Rounded Corners 18">
              <a:extLst>
                <a:ext uri="{FF2B5EF4-FFF2-40B4-BE49-F238E27FC236}">
                  <a16:creationId xmlns:a16="http://schemas.microsoft.com/office/drawing/2014/main" id="{84324D54-DBEC-5833-F4AD-CCE85CB1C9B6}"/>
                </a:ext>
              </a:extLst>
            </p:cNvPr>
            <p:cNvSpPr/>
            <p:nvPr/>
          </p:nvSpPr>
          <p:spPr>
            <a:xfrm>
              <a:off x="2912314" y="1649433"/>
              <a:ext cx="2384385" cy="69448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6" name="TextBox 35">
              <a:extLst>
                <a:ext uri="{FF2B5EF4-FFF2-40B4-BE49-F238E27FC236}">
                  <a16:creationId xmlns:a16="http://schemas.microsoft.com/office/drawing/2014/main" id="{D2722678-43D8-5A6E-2F82-4A04D51A78AD}"/>
                </a:ext>
              </a:extLst>
            </p:cNvPr>
            <p:cNvSpPr txBox="1"/>
            <p:nvPr/>
          </p:nvSpPr>
          <p:spPr>
            <a:xfrm>
              <a:off x="4699943" y="1824099"/>
              <a:ext cx="457176" cy="400110"/>
            </a:xfrm>
            <a:prstGeom prst="rect">
              <a:avLst/>
            </a:prstGeom>
            <a:noFill/>
          </p:spPr>
          <p:txBody>
            <a:bodyPr wrap="none" rtlCol="0">
              <a:spAutoFit/>
            </a:bodyPr>
            <a:lstStyle/>
            <a:p>
              <a:r>
                <a:rPr lang="fr-FR" sz="2000" b="1" dirty="0">
                  <a:solidFill>
                    <a:schemeClr val="bg2"/>
                  </a:solidFill>
                </a:rPr>
                <a:t>01</a:t>
              </a:r>
            </a:p>
          </p:txBody>
        </p:sp>
      </p:grpSp>
      <p:grpSp>
        <p:nvGrpSpPr>
          <p:cNvPr id="41" name="Group 40">
            <a:extLst>
              <a:ext uri="{FF2B5EF4-FFF2-40B4-BE49-F238E27FC236}">
                <a16:creationId xmlns:a16="http://schemas.microsoft.com/office/drawing/2014/main" id="{1C0C36A9-E200-672B-8A9C-6F815C84298D}"/>
              </a:ext>
            </a:extLst>
          </p:cNvPr>
          <p:cNvGrpSpPr/>
          <p:nvPr/>
        </p:nvGrpSpPr>
        <p:grpSpPr>
          <a:xfrm>
            <a:off x="2912314" y="2488557"/>
            <a:ext cx="2384385" cy="694481"/>
            <a:chOff x="2912314" y="2488557"/>
            <a:chExt cx="2384385" cy="694481"/>
          </a:xfrm>
        </p:grpSpPr>
        <p:sp>
          <p:nvSpPr>
            <p:cNvPr id="23" name="Rectangle: Rounded Corners 22">
              <a:extLst>
                <a:ext uri="{FF2B5EF4-FFF2-40B4-BE49-F238E27FC236}">
                  <a16:creationId xmlns:a16="http://schemas.microsoft.com/office/drawing/2014/main" id="{E300662B-CC78-9EB9-E628-2194DD40B106}"/>
                </a:ext>
              </a:extLst>
            </p:cNvPr>
            <p:cNvSpPr/>
            <p:nvPr/>
          </p:nvSpPr>
          <p:spPr>
            <a:xfrm>
              <a:off x="2912314" y="2488557"/>
              <a:ext cx="2384385" cy="69448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7" name="TextBox 36">
              <a:extLst>
                <a:ext uri="{FF2B5EF4-FFF2-40B4-BE49-F238E27FC236}">
                  <a16:creationId xmlns:a16="http://schemas.microsoft.com/office/drawing/2014/main" id="{23E0A72C-B206-C0B4-9F75-397D3769AF52}"/>
                </a:ext>
              </a:extLst>
            </p:cNvPr>
            <p:cNvSpPr txBox="1"/>
            <p:nvPr/>
          </p:nvSpPr>
          <p:spPr>
            <a:xfrm>
              <a:off x="4699943" y="2623652"/>
              <a:ext cx="457176" cy="400110"/>
            </a:xfrm>
            <a:prstGeom prst="rect">
              <a:avLst/>
            </a:prstGeom>
            <a:noFill/>
          </p:spPr>
          <p:txBody>
            <a:bodyPr wrap="none" rtlCol="0">
              <a:spAutoFit/>
            </a:bodyPr>
            <a:lstStyle/>
            <a:p>
              <a:r>
                <a:rPr lang="fr-FR" sz="2000" b="1" dirty="0">
                  <a:solidFill>
                    <a:schemeClr val="bg2"/>
                  </a:solidFill>
                </a:rPr>
                <a:t>02</a:t>
              </a:r>
            </a:p>
          </p:txBody>
        </p:sp>
      </p:grpSp>
      <p:grpSp>
        <p:nvGrpSpPr>
          <p:cNvPr id="42" name="Group 41">
            <a:extLst>
              <a:ext uri="{FF2B5EF4-FFF2-40B4-BE49-F238E27FC236}">
                <a16:creationId xmlns:a16="http://schemas.microsoft.com/office/drawing/2014/main" id="{8D78E0E3-EA4E-03E9-A39A-FEE5C03E9587}"/>
              </a:ext>
            </a:extLst>
          </p:cNvPr>
          <p:cNvGrpSpPr/>
          <p:nvPr/>
        </p:nvGrpSpPr>
        <p:grpSpPr>
          <a:xfrm>
            <a:off x="2912315" y="3303499"/>
            <a:ext cx="2384385" cy="694481"/>
            <a:chOff x="2912315" y="3303499"/>
            <a:chExt cx="2384385" cy="694481"/>
          </a:xfrm>
        </p:grpSpPr>
        <p:sp>
          <p:nvSpPr>
            <p:cNvPr id="24" name="Rectangle: Rounded Corners 23">
              <a:extLst>
                <a:ext uri="{FF2B5EF4-FFF2-40B4-BE49-F238E27FC236}">
                  <a16:creationId xmlns:a16="http://schemas.microsoft.com/office/drawing/2014/main" id="{E4B378F4-21A1-A08C-001B-52A7FF90F6AF}"/>
                </a:ext>
              </a:extLst>
            </p:cNvPr>
            <p:cNvSpPr/>
            <p:nvPr/>
          </p:nvSpPr>
          <p:spPr>
            <a:xfrm>
              <a:off x="2912315" y="3303499"/>
              <a:ext cx="2384385" cy="69448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8" name="TextBox 37">
              <a:extLst>
                <a:ext uri="{FF2B5EF4-FFF2-40B4-BE49-F238E27FC236}">
                  <a16:creationId xmlns:a16="http://schemas.microsoft.com/office/drawing/2014/main" id="{2402B767-DA0F-6033-BB14-EB6203C96A34}"/>
                </a:ext>
              </a:extLst>
            </p:cNvPr>
            <p:cNvSpPr txBox="1"/>
            <p:nvPr/>
          </p:nvSpPr>
          <p:spPr>
            <a:xfrm>
              <a:off x="4699943" y="3421899"/>
              <a:ext cx="457176" cy="400110"/>
            </a:xfrm>
            <a:prstGeom prst="rect">
              <a:avLst/>
            </a:prstGeom>
            <a:noFill/>
          </p:spPr>
          <p:txBody>
            <a:bodyPr wrap="none" rtlCol="0">
              <a:spAutoFit/>
            </a:bodyPr>
            <a:lstStyle/>
            <a:p>
              <a:r>
                <a:rPr lang="fr-FR" sz="2000" b="1" dirty="0">
                  <a:solidFill>
                    <a:schemeClr val="bg2"/>
                  </a:solidFill>
                </a:rPr>
                <a:t>03</a:t>
              </a:r>
            </a:p>
          </p:txBody>
        </p:sp>
      </p:grpSp>
      <p:sp>
        <p:nvSpPr>
          <p:cNvPr id="29" name="TextBox 28">
            <a:extLst>
              <a:ext uri="{FF2B5EF4-FFF2-40B4-BE49-F238E27FC236}">
                <a16:creationId xmlns:a16="http://schemas.microsoft.com/office/drawing/2014/main" id="{8149AFA1-3B8B-4A14-B9FC-22DCA4479F7D}"/>
              </a:ext>
            </a:extLst>
          </p:cNvPr>
          <p:cNvSpPr txBox="1"/>
          <p:nvPr/>
        </p:nvSpPr>
        <p:spPr>
          <a:xfrm>
            <a:off x="7271707" y="4461078"/>
            <a:ext cx="4930816" cy="523220"/>
          </a:xfrm>
          <a:prstGeom prst="rect">
            <a:avLst/>
          </a:prstGeom>
          <a:noFill/>
        </p:spPr>
        <p:txBody>
          <a:bodyPr wrap="square" rtlCol="0">
            <a:spAutoFit/>
          </a:bodyPr>
          <a:lstStyle/>
          <a:p>
            <a:r>
              <a:rPr lang="fr-FR" sz="2800" b="0" i="0" dirty="0">
                <a:effectLst/>
              </a:rPr>
              <a:t>Real world </a:t>
            </a:r>
            <a:r>
              <a:rPr lang="fr-FR" sz="2800" b="0" i="0" dirty="0" err="1">
                <a:effectLst/>
              </a:rPr>
              <a:t>examples</a:t>
            </a:r>
            <a:endParaRPr lang="fr-FR" sz="2800" b="1" dirty="0"/>
          </a:p>
        </p:txBody>
      </p:sp>
      <p:sp>
        <p:nvSpPr>
          <p:cNvPr id="8" name="TextBox 7">
            <a:extLst>
              <a:ext uri="{FF2B5EF4-FFF2-40B4-BE49-F238E27FC236}">
                <a16:creationId xmlns:a16="http://schemas.microsoft.com/office/drawing/2014/main" id="{529747D5-5A52-0686-4783-14D86DDA6395}"/>
              </a:ext>
            </a:extLst>
          </p:cNvPr>
          <p:cNvSpPr txBox="1"/>
          <p:nvPr/>
        </p:nvSpPr>
        <p:spPr>
          <a:xfrm>
            <a:off x="6895303" y="1580169"/>
            <a:ext cx="4431458" cy="2585323"/>
          </a:xfrm>
          <a:prstGeom prst="rect">
            <a:avLst/>
          </a:prstGeom>
          <a:noFill/>
        </p:spPr>
        <p:txBody>
          <a:bodyPr wrap="square" rtlCol="0">
            <a:spAutoFit/>
          </a:bodyPr>
          <a:lstStyle/>
          <a:p>
            <a:r>
              <a:rPr lang="fr-FR" sz="5400" b="1" i="0" dirty="0" err="1">
                <a:solidFill>
                  <a:schemeClr val="tx2">
                    <a:lumMod val="90000"/>
                    <a:lumOff val="10000"/>
                  </a:schemeClr>
                </a:solidFill>
                <a:effectLst/>
              </a:rPr>
              <a:t>Investor</a:t>
            </a:r>
            <a:r>
              <a:rPr lang="fr-FR" sz="5400" b="1" i="0" dirty="0">
                <a:solidFill>
                  <a:schemeClr val="tx2">
                    <a:lumMod val="90000"/>
                    <a:lumOff val="10000"/>
                  </a:schemeClr>
                </a:solidFill>
                <a:effectLst/>
              </a:rPr>
              <a:t> </a:t>
            </a:r>
            <a:r>
              <a:rPr lang="fr-FR" sz="5400" b="1" i="0" dirty="0" err="1">
                <a:solidFill>
                  <a:schemeClr val="tx2">
                    <a:lumMod val="90000"/>
                    <a:lumOff val="10000"/>
                  </a:schemeClr>
                </a:solidFill>
                <a:effectLst/>
              </a:rPr>
              <a:t>Psychology's</a:t>
            </a:r>
            <a:r>
              <a:rPr lang="fr-FR" sz="5400" b="1" i="0" dirty="0">
                <a:solidFill>
                  <a:schemeClr val="tx2">
                    <a:lumMod val="90000"/>
                    <a:lumOff val="10000"/>
                  </a:schemeClr>
                </a:solidFill>
                <a:effectLst/>
              </a:rPr>
              <a:t> Impact</a:t>
            </a:r>
            <a:endParaRPr lang="fr-FR" sz="5400" b="1" dirty="0">
              <a:solidFill>
                <a:schemeClr val="tx2">
                  <a:lumMod val="90000"/>
                  <a:lumOff val="10000"/>
                </a:schemeClr>
              </a:solidFill>
            </a:endParaRPr>
          </a:p>
        </p:txBody>
      </p:sp>
      <p:pic>
        <p:nvPicPr>
          <p:cNvPr id="21" name="Picture 20">
            <a:extLst>
              <a:ext uri="{FF2B5EF4-FFF2-40B4-BE49-F238E27FC236}">
                <a16:creationId xmlns:a16="http://schemas.microsoft.com/office/drawing/2014/main" id="{BD6A9E59-3646-9A71-BD65-B38EB2247AE2}"/>
              </a:ext>
            </a:extLst>
          </p:cNvPr>
          <p:cNvPicPr>
            <a:picLocks noChangeAspect="1"/>
          </p:cNvPicPr>
          <p:nvPr/>
        </p:nvPicPr>
        <p:blipFill>
          <a:blip r:embed="rId2"/>
          <a:stretch>
            <a:fillRect/>
          </a:stretch>
        </p:blipFill>
        <p:spPr>
          <a:xfrm>
            <a:off x="937306" y="773460"/>
            <a:ext cx="3350744" cy="50600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32725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CBB8100-DFD8-D3E7-7210-9110BD239668}"/>
              </a:ext>
            </a:extLst>
          </p:cNvPr>
          <p:cNvGrpSpPr/>
          <p:nvPr/>
        </p:nvGrpSpPr>
        <p:grpSpPr>
          <a:xfrm>
            <a:off x="2912314" y="4142623"/>
            <a:ext cx="2384385" cy="694481"/>
            <a:chOff x="2912315" y="3303499"/>
            <a:chExt cx="2384385" cy="694481"/>
          </a:xfrm>
        </p:grpSpPr>
        <p:sp>
          <p:nvSpPr>
            <p:cNvPr id="10" name="Rectangle: Rounded Corners 9">
              <a:extLst>
                <a:ext uri="{FF2B5EF4-FFF2-40B4-BE49-F238E27FC236}">
                  <a16:creationId xmlns:a16="http://schemas.microsoft.com/office/drawing/2014/main" id="{3C590125-C5E2-F1DE-72E5-1E0BBB1F3E84}"/>
                </a:ext>
              </a:extLst>
            </p:cNvPr>
            <p:cNvSpPr/>
            <p:nvPr/>
          </p:nvSpPr>
          <p:spPr>
            <a:xfrm>
              <a:off x="2912315" y="3303499"/>
              <a:ext cx="2384385" cy="69448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TextBox 11">
              <a:extLst>
                <a:ext uri="{FF2B5EF4-FFF2-40B4-BE49-F238E27FC236}">
                  <a16:creationId xmlns:a16="http://schemas.microsoft.com/office/drawing/2014/main" id="{2AAFA66D-74F2-73B6-04AC-48DD706AD184}"/>
                </a:ext>
              </a:extLst>
            </p:cNvPr>
            <p:cNvSpPr txBox="1"/>
            <p:nvPr/>
          </p:nvSpPr>
          <p:spPr>
            <a:xfrm>
              <a:off x="4699943" y="3421899"/>
              <a:ext cx="457176" cy="400110"/>
            </a:xfrm>
            <a:prstGeom prst="rect">
              <a:avLst/>
            </a:prstGeom>
            <a:noFill/>
          </p:spPr>
          <p:txBody>
            <a:bodyPr wrap="none" rtlCol="0">
              <a:spAutoFit/>
            </a:bodyPr>
            <a:lstStyle/>
            <a:p>
              <a:r>
                <a:rPr lang="fr-FR" sz="2000" b="1" dirty="0">
                  <a:solidFill>
                    <a:schemeClr val="bg2"/>
                  </a:solidFill>
                </a:rPr>
                <a:t>04</a:t>
              </a:r>
            </a:p>
          </p:txBody>
        </p:sp>
      </p:grpSp>
      <p:grpSp>
        <p:nvGrpSpPr>
          <p:cNvPr id="43" name="Group 42">
            <a:extLst>
              <a:ext uri="{FF2B5EF4-FFF2-40B4-BE49-F238E27FC236}">
                <a16:creationId xmlns:a16="http://schemas.microsoft.com/office/drawing/2014/main" id="{BC20621A-A89A-68D6-FB38-008311B81DEE}"/>
              </a:ext>
            </a:extLst>
          </p:cNvPr>
          <p:cNvGrpSpPr/>
          <p:nvPr/>
        </p:nvGrpSpPr>
        <p:grpSpPr>
          <a:xfrm>
            <a:off x="3978876" y="1562489"/>
            <a:ext cx="2693559" cy="694481"/>
            <a:chOff x="2912314" y="1649433"/>
            <a:chExt cx="2384385" cy="694481"/>
          </a:xfrm>
        </p:grpSpPr>
        <p:sp>
          <p:nvSpPr>
            <p:cNvPr id="19" name="Rectangle: Rounded Corners 18">
              <a:extLst>
                <a:ext uri="{FF2B5EF4-FFF2-40B4-BE49-F238E27FC236}">
                  <a16:creationId xmlns:a16="http://schemas.microsoft.com/office/drawing/2014/main" id="{84324D54-DBEC-5833-F4AD-CCE85CB1C9B6}"/>
                </a:ext>
              </a:extLst>
            </p:cNvPr>
            <p:cNvSpPr/>
            <p:nvPr/>
          </p:nvSpPr>
          <p:spPr>
            <a:xfrm>
              <a:off x="2912314" y="1649433"/>
              <a:ext cx="2384385" cy="69448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6" name="TextBox 35">
              <a:extLst>
                <a:ext uri="{FF2B5EF4-FFF2-40B4-BE49-F238E27FC236}">
                  <a16:creationId xmlns:a16="http://schemas.microsoft.com/office/drawing/2014/main" id="{D2722678-43D8-5A6E-2F82-4A04D51A78AD}"/>
                </a:ext>
              </a:extLst>
            </p:cNvPr>
            <p:cNvSpPr txBox="1"/>
            <p:nvPr/>
          </p:nvSpPr>
          <p:spPr>
            <a:xfrm>
              <a:off x="4699943" y="1824099"/>
              <a:ext cx="457176" cy="400110"/>
            </a:xfrm>
            <a:prstGeom prst="rect">
              <a:avLst/>
            </a:prstGeom>
            <a:noFill/>
          </p:spPr>
          <p:txBody>
            <a:bodyPr wrap="none" rtlCol="0">
              <a:spAutoFit/>
            </a:bodyPr>
            <a:lstStyle/>
            <a:p>
              <a:r>
                <a:rPr lang="fr-FR" sz="2000" b="1" dirty="0">
                  <a:solidFill>
                    <a:schemeClr val="bg2"/>
                  </a:solidFill>
                </a:rPr>
                <a:t>01</a:t>
              </a:r>
            </a:p>
          </p:txBody>
        </p:sp>
      </p:grpSp>
      <p:grpSp>
        <p:nvGrpSpPr>
          <p:cNvPr id="41" name="Group 40">
            <a:extLst>
              <a:ext uri="{FF2B5EF4-FFF2-40B4-BE49-F238E27FC236}">
                <a16:creationId xmlns:a16="http://schemas.microsoft.com/office/drawing/2014/main" id="{1C0C36A9-E200-672B-8A9C-6F815C84298D}"/>
              </a:ext>
            </a:extLst>
          </p:cNvPr>
          <p:cNvGrpSpPr/>
          <p:nvPr/>
        </p:nvGrpSpPr>
        <p:grpSpPr>
          <a:xfrm>
            <a:off x="2912314" y="2488557"/>
            <a:ext cx="2384385" cy="694481"/>
            <a:chOff x="2912314" y="2488557"/>
            <a:chExt cx="2384385" cy="694481"/>
          </a:xfrm>
        </p:grpSpPr>
        <p:sp>
          <p:nvSpPr>
            <p:cNvPr id="23" name="Rectangle: Rounded Corners 22">
              <a:extLst>
                <a:ext uri="{FF2B5EF4-FFF2-40B4-BE49-F238E27FC236}">
                  <a16:creationId xmlns:a16="http://schemas.microsoft.com/office/drawing/2014/main" id="{E300662B-CC78-9EB9-E628-2194DD40B106}"/>
                </a:ext>
              </a:extLst>
            </p:cNvPr>
            <p:cNvSpPr/>
            <p:nvPr/>
          </p:nvSpPr>
          <p:spPr>
            <a:xfrm>
              <a:off x="2912314" y="2488557"/>
              <a:ext cx="2384385" cy="69448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7" name="TextBox 36">
              <a:extLst>
                <a:ext uri="{FF2B5EF4-FFF2-40B4-BE49-F238E27FC236}">
                  <a16:creationId xmlns:a16="http://schemas.microsoft.com/office/drawing/2014/main" id="{23E0A72C-B206-C0B4-9F75-397D3769AF52}"/>
                </a:ext>
              </a:extLst>
            </p:cNvPr>
            <p:cNvSpPr txBox="1"/>
            <p:nvPr/>
          </p:nvSpPr>
          <p:spPr>
            <a:xfrm>
              <a:off x="4699943" y="2623652"/>
              <a:ext cx="457176" cy="400110"/>
            </a:xfrm>
            <a:prstGeom prst="rect">
              <a:avLst/>
            </a:prstGeom>
            <a:noFill/>
          </p:spPr>
          <p:txBody>
            <a:bodyPr wrap="none" rtlCol="0">
              <a:spAutoFit/>
            </a:bodyPr>
            <a:lstStyle/>
            <a:p>
              <a:r>
                <a:rPr lang="fr-FR" sz="2000" b="1" dirty="0">
                  <a:solidFill>
                    <a:schemeClr val="bg2"/>
                  </a:solidFill>
                </a:rPr>
                <a:t>02</a:t>
              </a:r>
            </a:p>
          </p:txBody>
        </p:sp>
      </p:grpSp>
      <p:grpSp>
        <p:nvGrpSpPr>
          <p:cNvPr id="42" name="Group 41">
            <a:extLst>
              <a:ext uri="{FF2B5EF4-FFF2-40B4-BE49-F238E27FC236}">
                <a16:creationId xmlns:a16="http://schemas.microsoft.com/office/drawing/2014/main" id="{8D78E0E3-EA4E-03E9-A39A-FEE5C03E9587}"/>
              </a:ext>
            </a:extLst>
          </p:cNvPr>
          <p:cNvGrpSpPr/>
          <p:nvPr/>
        </p:nvGrpSpPr>
        <p:grpSpPr>
          <a:xfrm>
            <a:off x="2912315" y="3303499"/>
            <a:ext cx="2384385" cy="694481"/>
            <a:chOff x="2912315" y="3303499"/>
            <a:chExt cx="2384385" cy="694481"/>
          </a:xfrm>
        </p:grpSpPr>
        <p:sp>
          <p:nvSpPr>
            <p:cNvPr id="24" name="Rectangle: Rounded Corners 23">
              <a:extLst>
                <a:ext uri="{FF2B5EF4-FFF2-40B4-BE49-F238E27FC236}">
                  <a16:creationId xmlns:a16="http://schemas.microsoft.com/office/drawing/2014/main" id="{E4B378F4-21A1-A08C-001B-52A7FF90F6AF}"/>
                </a:ext>
              </a:extLst>
            </p:cNvPr>
            <p:cNvSpPr/>
            <p:nvPr/>
          </p:nvSpPr>
          <p:spPr>
            <a:xfrm>
              <a:off x="2912315" y="3303499"/>
              <a:ext cx="2384385" cy="69448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8" name="TextBox 37">
              <a:extLst>
                <a:ext uri="{FF2B5EF4-FFF2-40B4-BE49-F238E27FC236}">
                  <a16:creationId xmlns:a16="http://schemas.microsoft.com/office/drawing/2014/main" id="{2402B767-DA0F-6033-BB14-EB6203C96A34}"/>
                </a:ext>
              </a:extLst>
            </p:cNvPr>
            <p:cNvSpPr txBox="1"/>
            <p:nvPr/>
          </p:nvSpPr>
          <p:spPr>
            <a:xfrm>
              <a:off x="4699943" y="3421899"/>
              <a:ext cx="457176" cy="400110"/>
            </a:xfrm>
            <a:prstGeom prst="rect">
              <a:avLst/>
            </a:prstGeom>
            <a:noFill/>
          </p:spPr>
          <p:txBody>
            <a:bodyPr wrap="none" rtlCol="0">
              <a:spAutoFit/>
            </a:bodyPr>
            <a:lstStyle/>
            <a:p>
              <a:r>
                <a:rPr lang="fr-FR" sz="2000" b="1" dirty="0">
                  <a:solidFill>
                    <a:schemeClr val="bg2"/>
                  </a:solidFill>
                </a:rPr>
                <a:t>03</a:t>
              </a:r>
            </a:p>
          </p:txBody>
        </p:sp>
      </p:grpSp>
      <p:sp>
        <p:nvSpPr>
          <p:cNvPr id="29" name="TextBox 28">
            <a:extLst>
              <a:ext uri="{FF2B5EF4-FFF2-40B4-BE49-F238E27FC236}">
                <a16:creationId xmlns:a16="http://schemas.microsoft.com/office/drawing/2014/main" id="{8149AFA1-3B8B-4A14-B9FC-22DCA4479F7D}"/>
              </a:ext>
            </a:extLst>
          </p:cNvPr>
          <p:cNvSpPr txBox="1"/>
          <p:nvPr/>
        </p:nvSpPr>
        <p:spPr>
          <a:xfrm>
            <a:off x="7142205" y="2114194"/>
            <a:ext cx="4856205" cy="4154984"/>
          </a:xfrm>
          <a:prstGeom prst="rect">
            <a:avLst/>
          </a:prstGeom>
          <a:noFill/>
        </p:spPr>
        <p:txBody>
          <a:bodyPr wrap="square" rtlCol="0">
            <a:spAutoFit/>
          </a:bodyPr>
          <a:lstStyle/>
          <a:p>
            <a:r>
              <a:rPr lang="en-US" sz="2400" b="0" i="0" dirty="0">
                <a:effectLst/>
              </a:rPr>
              <a:t>During the dot-com bubble of the late 1990s, many investors followed the trend of investing heavily in internet-related stocks, despite many of these companies having questionable business models and no profits. This herding behavior fueled the rapid escalation of stock prices, eventually leading to the bursting of the bubble.</a:t>
            </a:r>
            <a:endParaRPr lang="fr-FR" sz="2400" b="1" dirty="0"/>
          </a:p>
        </p:txBody>
      </p:sp>
      <p:sp>
        <p:nvSpPr>
          <p:cNvPr id="8" name="TextBox 7">
            <a:extLst>
              <a:ext uri="{FF2B5EF4-FFF2-40B4-BE49-F238E27FC236}">
                <a16:creationId xmlns:a16="http://schemas.microsoft.com/office/drawing/2014/main" id="{529747D5-5A52-0686-4783-14D86DDA6395}"/>
              </a:ext>
            </a:extLst>
          </p:cNvPr>
          <p:cNvSpPr txBox="1"/>
          <p:nvPr/>
        </p:nvSpPr>
        <p:spPr>
          <a:xfrm>
            <a:off x="6952034" y="1562489"/>
            <a:ext cx="2833981" cy="523220"/>
          </a:xfrm>
          <a:prstGeom prst="rect">
            <a:avLst/>
          </a:prstGeom>
          <a:noFill/>
        </p:spPr>
        <p:txBody>
          <a:bodyPr wrap="none" rtlCol="0">
            <a:spAutoFit/>
          </a:bodyPr>
          <a:lstStyle/>
          <a:p>
            <a:r>
              <a:rPr lang="fr-FR" sz="2800" b="0" i="0" dirty="0" err="1">
                <a:solidFill>
                  <a:schemeClr val="tx2">
                    <a:lumMod val="90000"/>
                    <a:lumOff val="10000"/>
                  </a:schemeClr>
                </a:solidFill>
                <a:effectLst/>
              </a:rPr>
              <a:t>Herding</a:t>
            </a:r>
            <a:r>
              <a:rPr lang="fr-FR" sz="2800" b="0" i="0" dirty="0">
                <a:solidFill>
                  <a:schemeClr val="tx2">
                    <a:lumMod val="90000"/>
                    <a:lumOff val="10000"/>
                  </a:schemeClr>
                </a:solidFill>
                <a:effectLst/>
              </a:rPr>
              <a:t> </a:t>
            </a:r>
            <a:r>
              <a:rPr lang="fr-FR" sz="2800" b="0" i="0" dirty="0" err="1">
                <a:solidFill>
                  <a:schemeClr val="tx2">
                    <a:lumMod val="90000"/>
                    <a:lumOff val="10000"/>
                  </a:schemeClr>
                </a:solidFill>
                <a:effectLst/>
              </a:rPr>
              <a:t>Behavior</a:t>
            </a:r>
            <a:endParaRPr lang="fr-FR" sz="2800" b="1" dirty="0">
              <a:solidFill>
                <a:schemeClr val="tx2">
                  <a:lumMod val="90000"/>
                  <a:lumOff val="10000"/>
                </a:schemeClr>
              </a:solidFill>
            </a:endParaRPr>
          </a:p>
        </p:txBody>
      </p:sp>
      <p:pic>
        <p:nvPicPr>
          <p:cNvPr id="4" name="Picture 3">
            <a:extLst>
              <a:ext uri="{FF2B5EF4-FFF2-40B4-BE49-F238E27FC236}">
                <a16:creationId xmlns:a16="http://schemas.microsoft.com/office/drawing/2014/main" id="{6165359C-737D-4ECC-31B0-F466181F9795}"/>
              </a:ext>
            </a:extLst>
          </p:cNvPr>
          <p:cNvPicPr>
            <a:picLocks noChangeAspect="1"/>
          </p:cNvPicPr>
          <p:nvPr/>
        </p:nvPicPr>
        <p:blipFill>
          <a:blip r:embed="rId2"/>
          <a:stretch>
            <a:fillRect/>
          </a:stretch>
        </p:blipFill>
        <p:spPr>
          <a:xfrm>
            <a:off x="937306" y="773460"/>
            <a:ext cx="3350744" cy="50600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21922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CBB8100-DFD8-D3E7-7210-9110BD239668}"/>
              </a:ext>
            </a:extLst>
          </p:cNvPr>
          <p:cNvGrpSpPr/>
          <p:nvPr/>
        </p:nvGrpSpPr>
        <p:grpSpPr>
          <a:xfrm>
            <a:off x="2912314" y="4142623"/>
            <a:ext cx="2384385" cy="694481"/>
            <a:chOff x="2912315" y="3303499"/>
            <a:chExt cx="2384385" cy="694481"/>
          </a:xfrm>
        </p:grpSpPr>
        <p:sp>
          <p:nvSpPr>
            <p:cNvPr id="10" name="Rectangle: Rounded Corners 9">
              <a:extLst>
                <a:ext uri="{FF2B5EF4-FFF2-40B4-BE49-F238E27FC236}">
                  <a16:creationId xmlns:a16="http://schemas.microsoft.com/office/drawing/2014/main" id="{3C590125-C5E2-F1DE-72E5-1E0BBB1F3E84}"/>
                </a:ext>
              </a:extLst>
            </p:cNvPr>
            <p:cNvSpPr/>
            <p:nvPr/>
          </p:nvSpPr>
          <p:spPr>
            <a:xfrm>
              <a:off x="2912315" y="3303499"/>
              <a:ext cx="2384385" cy="69448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TextBox 11">
              <a:extLst>
                <a:ext uri="{FF2B5EF4-FFF2-40B4-BE49-F238E27FC236}">
                  <a16:creationId xmlns:a16="http://schemas.microsoft.com/office/drawing/2014/main" id="{2AAFA66D-74F2-73B6-04AC-48DD706AD184}"/>
                </a:ext>
              </a:extLst>
            </p:cNvPr>
            <p:cNvSpPr txBox="1"/>
            <p:nvPr/>
          </p:nvSpPr>
          <p:spPr>
            <a:xfrm>
              <a:off x="4699943" y="3421899"/>
              <a:ext cx="457176" cy="400110"/>
            </a:xfrm>
            <a:prstGeom prst="rect">
              <a:avLst/>
            </a:prstGeom>
            <a:noFill/>
          </p:spPr>
          <p:txBody>
            <a:bodyPr wrap="none" rtlCol="0">
              <a:spAutoFit/>
            </a:bodyPr>
            <a:lstStyle/>
            <a:p>
              <a:r>
                <a:rPr lang="fr-FR" sz="2000" b="1" dirty="0">
                  <a:solidFill>
                    <a:schemeClr val="bg2"/>
                  </a:solidFill>
                </a:rPr>
                <a:t>04</a:t>
              </a:r>
            </a:p>
          </p:txBody>
        </p:sp>
      </p:grpSp>
      <p:grpSp>
        <p:nvGrpSpPr>
          <p:cNvPr id="43" name="Group 42">
            <a:extLst>
              <a:ext uri="{FF2B5EF4-FFF2-40B4-BE49-F238E27FC236}">
                <a16:creationId xmlns:a16="http://schemas.microsoft.com/office/drawing/2014/main" id="{BC20621A-A89A-68D6-FB38-008311B81DEE}"/>
              </a:ext>
            </a:extLst>
          </p:cNvPr>
          <p:cNvGrpSpPr/>
          <p:nvPr/>
        </p:nvGrpSpPr>
        <p:grpSpPr>
          <a:xfrm>
            <a:off x="2912314" y="1733845"/>
            <a:ext cx="2384385" cy="694481"/>
            <a:chOff x="2912314" y="1649433"/>
            <a:chExt cx="2384385" cy="694481"/>
          </a:xfrm>
        </p:grpSpPr>
        <p:sp>
          <p:nvSpPr>
            <p:cNvPr id="19" name="Rectangle: Rounded Corners 18">
              <a:extLst>
                <a:ext uri="{FF2B5EF4-FFF2-40B4-BE49-F238E27FC236}">
                  <a16:creationId xmlns:a16="http://schemas.microsoft.com/office/drawing/2014/main" id="{84324D54-DBEC-5833-F4AD-CCE85CB1C9B6}"/>
                </a:ext>
              </a:extLst>
            </p:cNvPr>
            <p:cNvSpPr/>
            <p:nvPr/>
          </p:nvSpPr>
          <p:spPr>
            <a:xfrm>
              <a:off x="2912314" y="1649433"/>
              <a:ext cx="2384385" cy="69448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6" name="TextBox 35">
              <a:extLst>
                <a:ext uri="{FF2B5EF4-FFF2-40B4-BE49-F238E27FC236}">
                  <a16:creationId xmlns:a16="http://schemas.microsoft.com/office/drawing/2014/main" id="{D2722678-43D8-5A6E-2F82-4A04D51A78AD}"/>
                </a:ext>
              </a:extLst>
            </p:cNvPr>
            <p:cNvSpPr txBox="1"/>
            <p:nvPr/>
          </p:nvSpPr>
          <p:spPr>
            <a:xfrm>
              <a:off x="4699943" y="1824099"/>
              <a:ext cx="457176" cy="400110"/>
            </a:xfrm>
            <a:prstGeom prst="rect">
              <a:avLst/>
            </a:prstGeom>
            <a:noFill/>
          </p:spPr>
          <p:txBody>
            <a:bodyPr wrap="none" rtlCol="0">
              <a:spAutoFit/>
            </a:bodyPr>
            <a:lstStyle/>
            <a:p>
              <a:r>
                <a:rPr lang="fr-FR" sz="2000" b="1" dirty="0">
                  <a:solidFill>
                    <a:schemeClr val="bg2"/>
                  </a:solidFill>
                </a:rPr>
                <a:t>01</a:t>
              </a:r>
            </a:p>
          </p:txBody>
        </p:sp>
      </p:grpSp>
      <p:grpSp>
        <p:nvGrpSpPr>
          <p:cNvPr id="41" name="Group 40">
            <a:extLst>
              <a:ext uri="{FF2B5EF4-FFF2-40B4-BE49-F238E27FC236}">
                <a16:creationId xmlns:a16="http://schemas.microsoft.com/office/drawing/2014/main" id="{1C0C36A9-E200-672B-8A9C-6F815C84298D}"/>
              </a:ext>
            </a:extLst>
          </p:cNvPr>
          <p:cNvGrpSpPr/>
          <p:nvPr/>
        </p:nvGrpSpPr>
        <p:grpSpPr>
          <a:xfrm>
            <a:off x="4071786" y="2518672"/>
            <a:ext cx="2384385" cy="694481"/>
            <a:chOff x="2912314" y="2488557"/>
            <a:chExt cx="2384385" cy="694481"/>
          </a:xfrm>
        </p:grpSpPr>
        <p:sp>
          <p:nvSpPr>
            <p:cNvPr id="23" name="Rectangle: Rounded Corners 22">
              <a:extLst>
                <a:ext uri="{FF2B5EF4-FFF2-40B4-BE49-F238E27FC236}">
                  <a16:creationId xmlns:a16="http://schemas.microsoft.com/office/drawing/2014/main" id="{E300662B-CC78-9EB9-E628-2194DD40B106}"/>
                </a:ext>
              </a:extLst>
            </p:cNvPr>
            <p:cNvSpPr/>
            <p:nvPr/>
          </p:nvSpPr>
          <p:spPr>
            <a:xfrm>
              <a:off x="2912314" y="2488557"/>
              <a:ext cx="2384385" cy="69448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7" name="TextBox 36">
              <a:extLst>
                <a:ext uri="{FF2B5EF4-FFF2-40B4-BE49-F238E27FC236}">
                  <a16:creationId xmlns:a16="http://schemas.microsoft.com/office/drawing/2014/main" id="{23E0A72C-B206-C0B4-9F75-397D3769AF52}"/>
                </a:ext>
              </a:extLst>
            </p:cNvPr>
            <p:cNvSpPr txBox="1"/>
            <p:nvPr/>
          </p:nvSpPr>
          <p:spPr>
            <a:xfrm>
              <a:off x="4699943" y="2623652"/>
              <a:ext cx="457176" cy="400110"/>
            </a:xfrm>
            <a:prstGeom prst="rect">
              <a:avLst/>
            </a:prstGeom>
            <a:noFill/>
          </p:spPr>
          <p:txBody>
            <a:bodyPr wrap="none" rtlCol="0">
              <a:spAutoFit/>
            </a:bodyPr>
            <a:lstStyle/>
            <a:p>
              <a:r>
                <a:rPr lang="fr-FR" sz="2000" b="1" dirty="0">
                  <a:solidFill>
                    <a:schemeClr val="bg2"/>
                  </a:solidFill>
                </a:rPr>
                <a:t>02</a:t>
              </a:r>
            </a:p>
          </p:txBody>
        </p:sp>
      </p:grpSp>
      <p:grpSp>
        <p:nvGrpSpPr>
          <p:cNvPr id="42" name="Group 41">
            <a:extLst>
              <a:ext uri="{FF2B5EF4-FFF2-40B4-BE49-F238E27FC236}">
                <a16:creationId xmlns:a16="http://schemas.microsoft.com/office/drawing/2014/main" id="{8D78E0E3-EA4E-03E9-A39A-FEE5C03E9587}"/>
              </a:ext>
            </a:extLst>
          </p:cNvPr>
          <p:cNvGrpSpPr/>
          <p:nvPr/>
        </p:nvGrpSpPr>
        <p:grpSpPr>
          <a:xfrm>
            <a:off x="2912315" y="3303499"/>
            <a:ext cx="2384385" cy="694481"/>
            <a:chOff x="2912315" y="3303499"/>
            <a:chExt cx="2384385" cy="694481"/>
          </a:xfrm>
        </p:grpSpPr>
        <p:sp>
          <p:nvSpPr>
            <p:cNvPr id="24" name="Rectangle: Rounded Corners 23">
              <a:extLst>
                <a:ext uri="{FF2B5EF4-FFF2-40B4-BE49-F238E27FC236}">
                  <a16:creationId xmlns:a16="http://schemas.microsoft.com/office/drawing/2014/main" id="{E4B378F4-21A1-A08C-001B-52A7FF90F6AF}"/>
                </a:ext>
              </a:extLst>
            </p:cNvPr>
            <p:cNvSpPr/>
            <p:nvPr/>
          </p:nvSpPr>
          <p:spPr>
            <a:xfrm>
              <a:off x="2912315" y="3303499"/>
              <a:ext cx="2384385" cy="69448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8" name="TextBox 37">
              <a:extLst>
                <a:ext uri="{FF2B5EF4-FFF2-40B4-BE49-F238E27FC236}">
                  <a16:creationId xmlns:a16="http://schemas.microsoft.com/office/drawing/2014/main" id="{2402B767-DA0F-6033-BB14-EB6203C96A34}"/>
                </a:ext>
              </a:extLst>
            </p:cNvPr>
            <p:cNvSpPr txBox="1"/>
            <p:nvPr/>
          </p:nvSpPr>
          <p:spPr>
            <a:xfrm>
              <a:off x="4699943" y="3421899"/>
              <a:ext cx="457176" cy="400110"/>
            </a:xfrm>
            <a:prstGeom prst="rect">
              <a:avLst/>
            </a:prstGeom>
            <a:noFill/>
          </p:spPr>
          <p:txBody>
            <a:bodyPr wrap="none" rtlCol="0">
              <a:spAutoFit/>
            </a:bodyPr>
            <a:lstStyle/>
            <a:p>
              <a:r>
                <a:rPr lang="fr-FR" sz="2000" b="1" dirty="0">
                  <a:solidFill>
                    <a:schemeClr val="bg2"/>
                  </a:solidFill>
                </a:rPr>
                <a:t>03</a:t>
              </a:r>
            </a:p>
          </p:txBody>
        </p:sp>
      </p:grpSp>
      <p:sp>
        <p:nvSpPr>
          <p:cNvPr id="29" name="TextBox 28">
            <a:extLst>
              <a:ext uri="{FF2B5EF4-FFF2-40B4-BE49-F238E27FC236}">
                <a16:creationId xmlns:a16="http://schemas.microsoft.com/office/drawing/2014/main" id="{8149AFA1-3B8B-4A14-B9FC-22DCA4479F7D}"/>
              </a:ext>
            </a:extLst>
          </p:cNvPr>
          <p:cNvSpPr txBox="1"/>
          <p:nvPr/>
        </p:nvSpPr>
        <p:spPr>
          <a:xfrm>
            <a:off x="7142205" y="2114194"/>
            <a:ext cx="4856205" cy="3785652"/>
          </a:xfrm>
          <a:prstGeom prst="rect">
            <a:avLst/>
          </a:prstGeom>
          <a:noFill/>
        </p:spPr>
        <p:txBody>
          <a:bodyPr wrap="square" rtlCol="0">
            <a:spAutoFit/>
          </a:bodyPr>
          <a:lstStyle/>
          <a:p>
            <a:r>
              <a:rPr lang="en-US" sz="2400" b="0" i="0" dirty="0">
                <a:solidFill>
                  <a:schemeClr val="bg2">
                    <a:lumMod val="10000"/>
                  </a:schemeClr>
                </a:solidFill>
                <a:effectLst/>
              </a:rPr>
              <a:t>During the 2008 Global Financial Crisis, fear gripped the markets as investors panicked in response to the collapse of major financial institutions and the subsequent credit freeze. This panic selling led to sharp declines in asset prices across various markets, exacerbating the severity of the crisis.</a:t>
            </a:r>
            <a:endParaRPr lang="fr-FR" sz="2400" b="1" dirty="0">
              <a:solidFill>
                <a:schemeClr val="bg2">
                  <a:lumMod val="10000"/>
                </a:schemeClr>
              </a:solidFill>
            </a:endParaRPr>
          </a:p>
        </p:txBody>
      </p:sp>
      <p:sp>
        <p:nvSpPr>
          <p:cNvPr id="8" name="TextBox 7">
            <a:extLst>
              <a:ext uri="{FF2B5EF4-FFF2-40B4-BE49-F238E27FC236}">
                <a16:creationId xmlns:a16="http://schemas.microsoft.com/office/drawing/2014/main" id="{529747D5-5A52-0686-4783-14D86DDA6395}"/>
              </a:ext>
            </a:extLst>
          </p:cNvPr>
          <p:cNvSpPr txBox="1"/>
          <p:nvPr/>
        </p:nvSpPr>
        <p:spPr>
          <a:xfrm>
            <a:off x="6952034" y="1562489"/>
            <a:ext cx="3571170" cy="523220"/>
          </a:xfrm>
          <a:prstGeom prst="rect">
            <a:avLst/>
          </a:prstGeom>
          <a:noFill/>
        </p:spPr>
        <p:txBody>
          <a:bodyPr wrap="none" rtlCol="0">
            <a:spAutoFit/>
          </a:bodyPr>
          <a:lstStyle/>
          <a:p>
            <a:r>
              <a:rPr lang="fr-FR" sz="2800" b="0" i="0" dirty="0">
                <a:solidFill>
                  <a:schemeClr val="tx2">
                    <a:lumMod val="90000"/>
                    <a:lumOff val="10000"/>
                  </a:schemeClr>
                </a:solidFill>
                <a:effectLst/>
              </a:rPr>
              <a:t>Fear and Panic </a:t>
            </a:r>
            <a:r>
              <a:rPr lang="fr-FR" sz="2800" b="0" i="0" dirty="0" err="1">
                <a:solidFill>
                  <a:schemeClr val="tx2">
                    <a:lumMod val="90000"/>
                    <a:lumOff val="10000"/>
                  </a:schemeClr>
                </a:solidFill>
                <a:effectLst/>
              </a:rPr>
              <a:t>Selling</a:t>
            </a:r>
            <a:endParaRPr lang="fr-FR" sz="2800" b="1" dirty="0">
              <a:solidFill>
                <a:schemeClr val="tx2">
                  <a:lumMod val="90000"/>
                  <a:lumOff val="10000"/>
                </a:schemeClr>
              </a:solidFill>
            </a:endParaRPr>
          </a:p>
        </p:txBody>
      </p:sp>
      <p:pic>
        <p:nvPicPr>
          <p:cNvPr id="6" name="Picture 5">
            <a:extLst>
              <a:ext uri="{FF2B5EF4-FFF2-40B4-BE49-F238E27FC236}">
                <a16:creationId xmlns:a16="http://schemas.microsoft.com/office/drawing/2014/main" id="{A44BFC4A-A789-420E-4866-531D1280A3FC}"/>
              </a:ext>
            </a:extLst>
          </p:cNvPr>
          <p:cNvPicPr>
            <a:picLocks noChangeAspect="1"/>
          </p:cNvPicPr>
          <p:nvPr/>
        </p:nvPicPr>
        <p:blipFill>
          <a:blip r:embed="rId2"/>
          <a:stretch>
            <a:fillRect/>
          </a:stretch>
        </p:blipFill>
        <p:spPr>
          <a:xfrm>
            <a:off x="937306" y="773460"/>
            <a:ext cx="3350744" cy="50600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89630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CBB8100-DFD8-D3E7-7210-9110BD239668}"/>
              </a:ext>
            </a:extLst>
          </p:cNvPr>
          <p:cNvGrpSpPr/>
          <p:nvPr/>
        </p:nvGrpSpPr>
        <p:grpSpPr>
          <a:xfrm>
            <a:off x="2912314" y="4142623"/>
            <a:ext cx="2384385" cy="694481"/>
            <a:chOff x="2912315" y="3303499"/>
            <a:chExt cx="2384385" cy="694481"/>
          </a:xfrm>
        </p:grpSpPr>
        <p:sp>
          <p:nvSpPr>
            <p:cNvPr id="10" name="Rectangle: Rounded Corners 9">
              <a:extLst>
                <a:ext uri="{FF2B5EF4-FFF2-40B4-BE49-F238E27FC236}">
                  <a16:creationId xmlns:a16="http://schemas.microsoft.com/office/drawing/2014/main" id="{3C590125-C5E2-F1DE-72E5-1E0BBB1F3E84}"/>
                </a:ext>
              </a:extLst>
            </p:cNvPr>
            <p:cNvSpPr/>
            <p:nvPr/>
          </p:nvSpPr>
          <p:spPr>
            <a:xfrm>
              <a:off x="2912315" y="3303499"/>
              <a:ext cx="2384385" cy="69448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TextBox 11">
              <a:extLst>
                <a:ext uri="{FF2B5EF4-FFF2-40B4-BE49-F238E27FC236}">
                  <a16:creationId xmlns:a16="http://schemas.microsoft.com/office/drawing/2014/main" id="{2AAFA66D-74F2-73B6-04AC-48DD706AD184}"/>
                </a:ext>
              </a:extLst>
            </p:cNvPr>
            <p:cNvSpPr txBox="1"/>
            <p:nvPr/>
          </p:nvSpPr>
          <p:spPr>
            <a:xfrm>
              <a:off x="4699943" y="3421899"/>
              <a:ext cx="457176" cy="400110"/>
            </a:xfrm>
            <a:prstGeom prst="rect">
              <a:avLst/>
            </a:prstGeom>
            <a:noFill/>
          </p:spPr>
          <p:txBody>
            <a:bodyPr wrap="none" rtlCol="0">
              <a:spAutoFit/>
            </a:bodyPr>
            <a:lstStyle/>
            <a:p>
              <a:r>
                <a:rPr lang="fr-FR" sz="2000" b="1" dirty="0">
                  <a:solidFill>
                    <a:schemeClr val="bg2"/>
                  </a:solidFill>
                </a:rPr>
                <a:t>04</a:t>
              </a:r>
            </a:p>
          </p:txBody>
        </p:sp>
      </p:grpSp>
      <p:grpSp>
        <p:nvGrpSpPr>
          <p:cNvPr id="43" name="Group 42">
            <a:extLst>
              <a:ext uri="{FF2B5EF4-FFF2-40B4-BE49-F238E27FC236}">
                <a16:creationId xmlns:a16="http://schemas.microsoft.com/office/drawing/2014/main" id="{BC20621A-A89A-68D6-FB38-008311B81DEE}"/>
              </a:ext>
            </a:extLst>
          </p:cNvPr>
          <p:cNvGrpSpPr/>
          <p:nvPr/>
        </p:nvGrpSpPr>
        <p:grpSpPr>
          <a:xfrm>
            <a:off x="2912314" y="1733845"/>
            <a:ext cx="2384385" cy="694481"/>
            <a:chOff x="2912314" y="1649433"/>
            <a:chExt cx="2384385" cy="694481"/>
          </a:xfrm>
        </p:grpSpPr>
        <p:sp>
          <p:nvSpPr>
            <p:cNvPr id="19" name="Rectangle: Rounded Corners 18">
              <a:extLst>
                <a:ext uri="{FF2B5EF4-FFF2-40B4-BE49-F238E27FC236}">
                  <a16:creationId xmlns:a16="http://schemas.microsoft.com/office/drawing/2014/main" id="{84324D54-DBEC-5833-F4AD-CCE85CB1C9B6}"/>
                </a:ext>
              </a:extLst>
            </p:cNvPr>
            <p:cNvSpPr/>
            <p:nvPr/>
          </p:nvSpPr>
          <p:spPr>
            <a:xfrm>
              <a:off x="2912314" y="1649433"/>
              <a:ext cx="2384385" cy="69448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6" name="TextBox 35">
              <a:extLst>
                <a:ext uri="{FF2B5EF4-FFF2-40B4-BE49-F238E27FC236}">
                  <a16:creationId xmlns:a16="http://schemas.microsoft.com/office/drawing/2014/main" id="{D2722678-43D8-5A6E-2F82-4A04D51A78AD}"/>
                </a:ext>
              </a:extLst>
            </p:cNvPr>
            <p:cNvSpPr txBox="1"/>
            <p:nvPr/>
          </p:nvSpPr>
          <p:spPr>
            <a:xfrm>
              <a:off x="4699943" y="1824099"/>
              <a:ext cx="457176" cy="400110"/>
            </a:xfrm>
            <a:prstGeom prst="rect">
              <a:avLst/>
            </a:prstGeom>
            <a:noFill/>
          </p:spPr>
          <p:txBody>
            <a:bodyPr wrap="none" rtlCol="0">
              <a:spAutoFit/>
            </a:bodyPr>
            <a:lstStyle/>
            <a:p>
              <a:r>
                <a:rPr lang="fr-FR" sz="2000" b="1" dirty="0">
                  <a:solidFill>
                    <a:schemeClr val="bg2"/>
                  </a:solidFill>
                </a:rPr>
                <a:t>01</a:t>
              </a:r>
            </a:p>
          </p:txBody>
        </p:sp>
      </p:grpSp>
      <p:grpSp>
        <p:nvGrpSpPr>
          <p:cNvPr id="41" name="Group 40">
            <a:extLst>
              <a:ext uri="{FF2B5EF4-FFF2-40B4-BE49-F238E27FC236}">
                <a16:creationId xmlns:a16="http://schemas.microsoft.com/office/drawing/2014/main" id="{1C0C36A9-E200-672B-8A9C-6F815C84298D}"/>
              </a:ext>
            </a:extLst>
          </p:cNvPr>
          <p:cNvGrpSpPr/>
          <p:nvPr/>
        </p:nvGrpSpPr>
        <p:grpSpPr>
          <a:xfrm>
            <a:off x="2912314" y="2518672"/>
            <a:ext cx="2384385" cy="694481"/>
            <a:chOff x="2912314" y="2488557"/>
            <a:chExt cx="2384385" cy="694481"/>
          </a:xfrm>
        </p:grpSpPr>
        <p:sp>
          <p:nvSpPr>
            <p:cNvPr id="23" name="Rectangle: Rounded Corners 22">
              <a:extLst>
                <a:ext uri="{FF2B5EF4-FFF2-40B4-BE49-F238E27FC236}">
                  <a16:creationId xmlns:a16="http://schemas.microsoft.com/office/drawing/2014/main" id="{E300662B-CC78-9EB9-E628-2194DD40B106}"/>
                </a:ext>
              </a:extLst>
            </p:cNvPr>
            <p:cNvSpPr/>
            <p:nvPr/>
          </p:nvSpPr>
          <p:spPr>
            <a:xfrm>
              <a:off x="2912314" y="2488557"/>
              <a:ext cx="2384385" cy="69448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7" name="TextBox 36">
              <a:extLst>
                <a:ext uri="{FF2B5EF4-FFF2-40B4-BE49-F238E27FC236}">
                  <a16:creationId xmlns:a16="http://schemas.microsoft.com/office/drawing/2014/main" id="{23E0A72C-B206-C0B4-9F75-397D3769AF52}"/>
                </a:ext>
              </a:extLst>
            </p:cNvPr>
            <p:cNvSpPr txBox="1"/>
            <p:nvPr/>
          </p:nvSpPr>
          <p:spPr>
            <a:xfrm>
              <a:off x="4699943" y="2623652"/>
              <a:ext cx="457176" cy="400110"/>
            </a:xfrm>
            <a:prstGeom prst="rect">
              <a:avLst/>
            </a:prstGeom>
            <a:noFill/>
          </p:spPr>
          <p:txBody>
            <a:bodyPr wrap="none" rtlCol="0">
              <a:spAutoFit/>
            </a:bodyPr>
            <a:lstStyle/>
            <a:p>
              <a:r>
                <a:rPr lang="fr-FR" sz="2000" b="1" dirty="0">
                  <a:solidFill>
                    <a:schemeClr val="bg2"/>
                  </a:solidFill>
                </a:rPr>
                <a:t>02</a:t>
              </a:r>
            </a:p>
          </p:txBody>
        </p:sp>
      </p:grpSp>
      <p:grpSp>
        <p:nvGrpSpPr>
          <p:cNvPr id="42" name="Group 41">
            <a:extLst>
              <a:ext uri="{FF2B5EF4-FFF2-40B4-BE49-F238E27FC236}">
                <a16:creationId xmlns:a16="http://schemas.microsoft.com/office/drawing/2014/main" id="{8D78E0E3-EA4E-03E9-A39A-FEE5C03E9587}"/>
              </a:ext>
            </a:extLst>
          </p:cNvPr>
          <p:cNvGrpSpPr/>
          <p:nvPr/>
        </p:nvGrpSpPr>
        <p:grpSpPr>
          <a:xfrm>
            <a:off x="3964925" y="3346775"/>
            <a:ext cx="2384385" cy="694481"/>
            <a:chOff x="2912315" y="3303499"/>
            <a:chExt cx="2384385" cy="694481"/>
          </a:xfrm>
        </p:grpSpPr>
        <p:sp>
          <p:nvSpPr>
            <p:cNvPr id="24" name="Rectangle: Rounded Corners 23">
              <a:extLst>
                <a:ext uri="{FF2B5EF4-FFF2-40B4-BE49-F238E27FC236}">
                  <a16:creationId xmlns:a16="http://schemas.microsoft.com/office/drawing/2014/main" id="{E4B378F4-21A1-A08C-001B-52A7FF90F6AF}"/>
                </a:ext>
              </a:extLst>
            </p:cNvPr>
            <p:cNvSpPr/>
            <p:nvPr/>
          </p:nvSpPr>
          <p:spPr>
            <a:xfrm>
              <a:off x="2912315" y="3303499"/>
              <a:ext cx="2384385" cy="69448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8" name="TextBox 37">
              <a:extLst>
                <a:ext uri="{FF2B5EF4-FFF2-40B4-BE49-F238E27FC236}">
                  <a16:creationId xmlns:a16="http://schemas.microsoft.com/office/drawing/2014/main" id="{2402B767-DA0F-6033-BB14-EB6203C96A34}"/>
                </a:ext>
              </a:extLst>
            </p:cNvPr>
            <p:cNvSpPr txBox="1"/>
            <p:nvPr/>
          </p:nvSpPr>
          <p:spPr>
            <a:xfrm>
              <a:off x="4699943" y="3421899"/>
              <a:ext cx="457176" cy="400110"/>
            </a:xfrm>
            <a:prstGeom prst="rect">
              <a:avLst/>
            </a:prstGeom>
            <a:noFill/>
          </p:spPr>
          <p:txBody>
            <a:bodyPr wrap="none" rtlCol="0">
              <a:spAutoFit/>
            </a:bodyPr>
            <a:lstStyle/>
            <a:p>
              <a:r>
                <a:rPr lang="fr-FR" sz="2000" b="1" dirty="0">
                  <a:solidFill>
                    <a:schemeClr val="bg2"/>
                  </a:solidFill>
                </a:rPr>
                <a:t>03</a:t>
              </a:r>
            </a:p>
          </p:txBody>
        </p:sp>
      </p:grpSp>
      <p:sp>
        <p:nvSpPr>
          <p:cNvPr id="29" name="TextBox 28">
            <a:extLst>
              <a:ext uri="{FF2B5EF4-FFF2-40B4-BE49-F238E27FC236}">
                <a16:creationId xmlns:a16="http://schemas.microsoft.com/office/drawing/2014/main" id="{8149AFA1-3B8B-4A14-B9FC-22DCA4479F7D}"/>
              </a:ext>
            </a:extLst>
          </p:cNvPr>
          <p:cNvSpPr txBox="1"/>
          <p:nvPr/>
        </p:nvSpPr>
        <p:spPr>
          <a:xfrm>
            <a:off x="7142205" y="2114194"/>
            <a:ext cx="4856205" cy="4154984"/>
          </a:xfrm>
          <a:prstGeom prst="rect">
            <a:avLst/>
          </a:prstGeom>
          <a:noFill/>
        </p:spPr>
        <p:txBody>
          <a:bodyPr wrap="square" rtlCol="0">
            <a:spAutoFit/>
          </a:bodyPr>
          <a:lstStyle/>
          <a:p>
            <a:r>
              <a:rPr lang="en-US" sz="2400" b="0" i="0" dirty="0">
                <a:effectLst/>
              </a:rPr>
              <a:t>In August 2015, global stock markets experienced significant volatility following China's unexpected devaluation of its currency, the yuan. Investors overreacted to the news, fearing its potential impact on global economic growth. This led to widespread selling, despite the long-term implications being uncertain.</a:t>
            </a:r>
            <a:endParaRPr lang="fr-FR" sz="2400" b="1" dirty="0"/>
          </a:p>
        </p:txBody>
      </p:sp>
      <p:sp>
        <p:nvSpPr>
          <p:cNvPr id="8" name="TextBox 7">
            <a:extLst>
              <a:ext uri="{FF2B5EF4-FFF2-40B4-BE49-F238E27FC236}">
                <a16:creationId xmlns:a16="http://schemas.microsoft.com/office/drawing/2014/main" id="{529747D5-5A52-0686-4783-14D86DDA6395}"/>
              </a:ext>
            </a:extLst>
          </p:cNvPr>
          <p:cNvSpPr txBox="1"/>
          <p:nvPr/>
        </p:nvSpPr>
        <p:spPr>
          <a:xfrm>
            <a:off x="6952034" y="1562489"/>
            <a:ext cx="3602461" cy="523220"/>
          </a:xfrm>
          <a:prstGeom prst="rect">
            <a:avLst/>
          </a:prstGeom>
          <a:noFill/>
        </p:spPr>
        <p:txBody>
          <a:bodyPr wrap="none" rtlCol="0">
            <a:spAutoFit/>
          </a:bodyPr>
          <a:lstStyle/>
          <a:p>
            <a:r>
              <a:rPr lang="fr-FR" sz="2800" b="0" i="0" dirty="0">
                <a:solidFill>
                  <a:schemeClr val="tx2">
                    <a:lumMod val="90000"/>
                    <a:lumOff val="10000"/>
                  </a:schemeClr>
                </a:solidFill>
                <a:effectLst/>
              </a:rPr>
              <a:t> </a:t>
            </a:r>
            <a:r>
              <a:rPr lang="fr-FR" sz="2800" b="0" i="0" dirty="0" err="1">
                <a:solidFill>
                  <a:schemeClr val="tx2">
                    <a:lumMod val="90000"/>
                    <a:lumOff val="10000"/>
                  </a:schemeClr>
                </a:solidFill>
                <a:effectLst/>
              </a:rPr>
              <a:t>Overreaction</a:t>
            </a:r>
            <a:r>
              <a:rPr lang="fr-FR" sz="2800" b="0" i="0" dirty="0">
                <a:solidFill>
                  <a:schemeClr val="tx2">
                    <a:lumMod val="90000"/>
                    <a:lumOff val="10000"/>
                  </a:schemeClr>
                </a:solidFill>
                <a:effectLst/>
              </a:rPr>
              <a:t> to News</a:t>
            </a:r>
            <a:endParaRPr lang="fr-FR" sz="2800" b="1" dirty="0">
              <a:solidFill>
                <a:schemeClr val="tx2">
                  <a:lumMod val="90000"/>
                  <a:lumOff val="10000"/>
                </a:schemeClr>
              </a:solidFill>
            </a:endParaRPr>
          </a:p>
        </p:txBody>
      </p:sp>
      <p:pic>
        <p:nvPicPr>
          <p:cNvPr id="6" name="Picture 5">
            <a:extLst>
              <a:ext uri="{FF2B5EF4-FFF2-40B4-BE49-F238E27FC236}">
                <a16:creationId xmlns:a16="http://schemas.microsoft.com/office/drawing/2014/main" id="{A44BFC4A-A789-420E-4866-531D1280A3FC}"/>
              </a:ext>
            </a:extLst>
          </p:cNvPr>
          <p:cNvPicPr>
            <a:picLocks noChangeAspect="1"/>
          </p:cNvPicPr>
          <p:nvPr/>
        </p:nvPicPr>
        <p:blipFill>
          <a:blip r:embed="rId2"/>
          <a:stretch>
            <a:fillRect/>
          </a:stretch>
        </p:blipFill>
        <p:spPr>
          <a:xfrm>
            <a:off x="937306" y="773460"/>
            <a:ext cx="3350744" cy="50600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61872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CBB8100-DFD8-D3E7-7210-9110BD239668}"/>
              </a:ext>
            </a:extLst>
          </p:cNvPr>
          <p:cNvGrpSpPr/>
          <p:nvPr/>
        </p:nvGrpSpPr>
        <p:grpSpPr>
          <a:xfrm>
            <a:off x="4104506" y="4191686"/>
            <a:ext cx="2384385" cy="694481"/>
            <a:chOff x="2912315" y="3303499"/>
            <a:chExt cx="2384385" cy="694481"/>
          </a:xfrm>
        </p:grpSpPr>
        <p:sp>
          <p:nvSpPr>
            <p:cNvPr id="10" name="Rectangle: Rounded Corners 9">
              <a:extLst>
                <a:ext uri="{FF2B5EF4-FFF2-40B4-BE49-F238E27FC236}">
                  <a16:creationId xmlns:a16="http://schemas.microsoft.com/office/drawing/2014/main" id="{3C590125-C5E2-F1DE-72E5-1E0BBB1F3E84}"/>
                </a:ext>
              </a:extLst>
            </p:cNvPr>
            <p:cNvSpPr/>
            <p:nvPr/>
          </p:nvSpPr>
          <p:spPr>
            <a:xfrm>
              <a:off x="2912315" y="3303499"/>
              <a:ext cx="2384385" cy="69448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TextBox 11">
              <a:extLst>
                <a:ext uri="{FF2B5EF4-FFF2-40B4-BE49-F238E27FC236}">
                  <a16:creationId xmlns:a16="http://schemas.microsoft.com/office/drawing/2014/main" id="{2AAFA66D-74F2-73B6-04AC-48DD706AD184}"/>
                </a:ext>
              </a:extLst>
            </p:cNvPr>
            <p:cNvSpPr txBox="1"/>
            <p:nvPr/>
          </p:nvSpPr>
          <p:spPr>
            <a:xfrm>
              <a:off x="4699943" y="3421899"/>
              <a:ext cx="457176" cy="400110"/>
            </a:xfrm>
            <a:prstGeom prst="rect">
              <a:avLst/>
            </a:prstGeom>
            <a:noFill/>
          </p:spPr>
          <p:txBody>
            <a:bodyPr wrap="none" rtlCol="0">
              <a:spAutoFit/>
            </a:bodyPr>
            <a:lstStyle/>
            <a:p>
              <a:r>
                <a:rPr lang="fr-FR" sz="2000" b="1" dirty="0">
                  <a:solidFill>
                    <a:schemeClr val="bg2"/>
                  </a:solidFill>
                </a:rPr>
                <a:t>04</a:t>
              </a:r>
            </a:p>
          </p:txBody>
        </p:sp>
      </p:grpSp>
      <p:grpSp>
        <p:nvGrpSpPr>
          <p:cNvPr id="43" name="Group 42">
            <a:extLst>
              <a:ext uri="{FF2B5EF4-FFF2-40B4-BE49-F238E27FC236}">
                <a16:creationId xmlns:a16="http://schemas.microsoft.com/office/drawing/2014/main" id="{BC20621A-A89A-68D6-FB38-008311B81DEE}"/>
              </a:ext>
            </a:extLst>
          </p:cNvPr>
          <p:cNvGrpSpPr/>
          <p:nvPr/>
        </p:nvGrpSpPr>
        <p:grpSpPr>
          <a:xfrm>
            <a:off x="2912314" y="1733845"/>
            <a:ext cx="2384385" cy="694481"/>
            <a:chOff x="2912314" y="1649433"/>
            <a:chExt cx="2384385" cy="694481"/>
          </a:xfrm>
        </p:grpSpPr>
        <p:sp>
          <p:nvSpPr>
            <p:cNvPr id="19" name="Rectangle: Rounded Corners 18">
              <a:extLst>
                <a:ext uri="{FF2B5EF4-FFF2-40B4-BE49-F238E27FC236}">
                  <a16:creationId xmlns:a16="http://schemas.microsoft.com/office/drawing/2014/main" id="{84324D54-DBEC-5833-F4AD-CCE85CB1C9B6}"/>
                </a:ext>
              </a:extLst>
            </p:cNvPr>
            <p:cNvSpPr/>
            <p:nvPr/>
          </p:nvSpPr>
          <p:spPr>
            <a:xfrm>
              <a:off x="2912314" y="1649433"/>
              <a:ext cx="2384385" cy="69448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6" name="TextBox 35">
              <a:extLst>
                <a:ext uri="{FF2B5EF4-FFF2-40B4-BE49-F238E27FC236}">
                  <a16:creationId xmlns:a16="http://schemas.microsoft.com/office/drawing/2014/main" id="{D2722678-43D8-5A6E-2F82-4A04D51A78AD}"/>
                </a:ext>
              </a:extLst>
            </p:cNvPr>
            <p:cNvSpPr txBox="1"/>
            <p:nvPr/>
          </p:nvSpPr>
          <p:spPr>
            <a:xfrm>
              <a:off x="4699943" y="1824099"/>
              <a:ext cx="457176" cy="400110"/>
            </a:xfrm>
            <a:prstGeom prst="rect">
              <a:avLst/>
            </a:prstGeom>
            <a:noFill/>
          </p:spPr>
          <p:txBody>
            <a:bodyPr wrap="none" rtlCol="0">
              <a:spAutoFit/>
            </a:bodyPr>
            <a:lstStyle/>
            <a:p>
              <a:r>
                <a:rPr lang="fr-FR" sz="2000" b="1" dirty="0">
                  <a:solidFill>
                    <a:schemeClr val="bg2"/>
                  </a:solidFill>
                </a:rPr>
                <a:t>01</a:t>
              </a:r>
            </a:p>
          </p:txBody>
        </p:sp>
      </p:grpSp>
      <p:grpSp>
        <p:nvGrpSpPr>
          <p:cNvPr id="41" name="Group 40">
            <a:extLst>
              <a:ext uri="{FF2B5EF4-FFF2-40B4-BE49-F238E27FC236}">
                <a16:creationId xmlns:a16="http://schemas.microsoft.com/office/drawing/2014/main" id="{1C0C36A9-E200-672B-8A9C-6F815C84298D}"/>
              </a:ext>
            </a:extLst>
          </p:cNvPr>
          <p:cNvGrpSpPr/>
          <p:nvPr/>
        </p:nvGrpSpPr>
        <p:grpSpPr>
          <a:xfrm>
            <a:off x="2912314" y="2518672"/>
            <a:ext cx="2384385" cy="694481"/>
            <a:chOff x="2912314" y="2488557"/>
            <a:chExt cx="2384385" cy="694481"/>
          </a:xfrm>
        </p:grpSpPr>
        <p:sp>
          <p:nvSpPr>
            <p:cNvPr id="23" name="Rectangle: Rounded Corners 22">
              <a:extLst>
                <a:ext uri="{FF2B5EF4-FFF2-40B4-BE49-F238E27FC236}">
                  <a16:creationId xmlns:a16="http://schemas.microsoft.com/office/drawing/2014/main" id="{E300662B-CC78-9EB9-E628-2194DD40B106}"/>
                </a:ext>
              </a:extLst>
            </p:cNvPr>
            <p:cNvSpPr/>
            <p:nvPr/>
          </p:nvSpPr>
          <p:spPr>
            <a:xfrm>
              <a:off x="2912314" y="2488557"/>
              <a:ext cx="2384385" cy="69448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7" name="TextBox 36">
              <a:extLst>
                <a:ext uri="{FF2B5EF4-FFF2-40B4-BE49-F238E27FC236}">
                  <a16:creationId xmlns:a16="http://schemas.microsoft.com/office/drawing/2014/main" id="{23E0A72C-B206-C0B4-9F75-397D3769AF52}"/>
                </a:ext>
              </a:extLst>
            </p:cNvPr>
            <p:cNvSpPr txBox="1"/>
            <p:nvPr/>
          </p:nvSpPr>
          <p:spPr>
            <a:xfrm>
              <a:off x="4699943" y="2623652"/>
              <a:ext cx="457176" cy="400110"/>
            </a:xfrm>
            <a:prstGeom prst="rect">
              <a:avLst/>
            </a:prstGeom>
            <a:noFill/>
          </p:spPr>
          <p:txBody>
            <a:bodyPr wrap="none" rtlCol="0">
              <a:spAutoFit/>
            </a:bodyPr>
            <a:lstStyle/>
            <a:p>
              <a:r>
                <a:rPr lang="fr-FR" sz="2000" b="1" dirty="0">
                  <a:solidFill>
                    <a:schemeClr val="bg2"/>
                  </a:solidFill>
                </a:rPr>
                <a:t>02</a:t>
              </a:r>
            </a:p>
          </p:txBody>
        </p:sp>
      </p:grpSp>
      <p:grpSp>
        <p:nvGrpSpPr>
          <p:cNvPr id="42" name="Group 41">
            <a:extLst>
              <a:ext uri="{FF2B5EF4-FFF2-40B4-BE49-F238E27FC236}">
                <a16:creationId xmlns:a16="http://schemas.microsoft.com/office/drawing/2014/main" id="{8D78E0E3-EA4E-03E9-A39A-FEE5C03E9587}"/>
              </a:ext>
            </a:extLst>
          </p:cNvPr>
          <p:cNvGrpSpPr/>
          <p:nvPr/>
        </p:nvGrpSpPr>
        <p:grpSpPr>
          <a:xfrm>
            <a:off x="2912314" y="3388711"/>
            <a:ext cx="2384385" cy="694481"/>
            <a:chOff x="2912315" y="3303499"/>
            <a:chExt cx="2384385" cy="694481"/>
          </a:xfrm>
        </p:grpSpPr>
        <p:sp>
          <p:nvSpPr>
            <p:cNvPr id="24" name="Rectangle: Rounded Corners 23">
              <a:extLst>
                <a:ext uri="{FF2B5EF4-FFF2-40B4-BE49-F238E27FC236}">
                  <a16:creationId xmlns:a16="http://schemas.microsoft.com/office/drawing/2014/main" id="{E4B378F4-21A1-A08C-001B-52A7FF90F6AF}"/>
                </a:ext>
              </a:extLst>
            </p:cNvPr>
            <p:cNvSpPr/>
            <p:nvPr/>
          </p:nvSpPr>
          <p:spPr>
            <a:xfrm>
              <a:off x="2912315" y="3303499"/>
              <a:ext cx="2384385" cy="69448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8" name="TextBox 37">
              <a:extLst>
                <a:ext uri="{FF2B5EF4-FFF2-40B4-BE49-F238E27FC236}">
                  <a16:creationId xmlns:a16="http://schemas.microsoft.com/office/drawing/2014/main" id="{2402B767-DA0F-6033-BB14-EB6203C96A34}"/>
                </a:ext>
              </a:extLst>
            </p:cNvPr>
            <p:cNvSpPr txBox="1"/>
            <p:nvPr/>
          </p:nvSpPr>
          <p:spPr>
            <a:xfrm>
              <a:off x="4699943" y="3421899"/>
              <a:ext cx="457176" cy="400110"/>
            </a:xfrm>
            <a:prstGeom prst="rect">
              <a:avLst/>
            </a:prstGeom>
            <a:noFill/>
          </p:spPr>
          <p:txBody>
            <a:bodyPr wrap="none" rtlCol="0">
              <a:spAutoFit/>
            </a:bodyPr>
            <a:lstStyle/>
            <a:p>
              <a:r>
                <a:rPr lang="fr-FR" sz="2000" b="1" dirty="0">
                  <a:solidFill>
                    <a:schemeClr val="bg2"/>
                  </a:solidFill>
                </a:rPr>
                <a:t>03</a:t>
              </a:r>
            </a:p>
          </p:txBody>
        </p:sp>
      </p:grpSp>
      <p:sp>
        <p:nvSpPr>
          <p:cNvPr id="29" name="TextBox 28">
            <a:extLst>
              <a:ext uri="{FF2B5EF4-FFF2-40B4-BE49-F238E27FC236}">
                <a16:creationId xmlns:a16="http://schemas.microsoft.com/office/drawing/2014/main" id="{8149AFA1-3B8B-4A14-B9FC-22DCA4479F7D}"/>
              </a:ext>
            </a:extLst>
          </p:cNvPr>
          <p:cNvSpPr txBox="1"/>
          <p:nvPr/>
        </p:nvSpPr>
        <p:spPr>
          <a:xfrm>
            <a:off x="7142205" y="2114194"/>
            <a:ext cx="4856205" cy="4154984"/>
          </a:xfrm>
          <a:prstGeom prst="rect">
            <a:avLst/>
          </a:prstGeom>
          <a:noFill/>
        </p:spPr>
        <p:txBody>
          <a:bodyPr wrap="square" rtlCol="0">
            <a:spAutoFit/>
          </a:bodyPr>
          <a:lstStyle/>
          <a:p>
            <a:r>
              <a:rPr lang="en-US" sz="2400" b="0" i="0" dirty="0">
                <a:effectLst/>
              </a:rPr>
              <a:t>Investors often seek information that confirms their existing beliefs and biases, leading them to ignore contradictory evidence. For example, during a bull market, investors may dismiss warnings of an impending downturn and instead focus on positive news that supports their optimistic outlook, potentially amplifying market bubbles.</a:t>
            </a:r>
            <a:endParaRPr lang="fr-FR" sz="2400" b="1" dirty="0"/>
          </a:p>
        </p:txBody>
      </p:sp>
      <p:sp>
        <p:nvSpPr>
          <p:cNvPr id="8" name="TextBox 7">
            <a:extLst>
              <a:ext uri="{FF2B5EF4-FFF2-40B4-BE49-F238E27FC236}">
                <a16:creationId xmlns:a16="http://schemas.microsoft.com/office/drawing/2014/main" id="{529747D5-5A52-0686-4783-14D86DDA6395}"/>
              </a:ext>
            </a:extLst>
          </p:cNvPr>
          <p:cNvSpPr txBox="1"/>
          <p:nvPr/>
        </p:nvSpPr>
        <p:spPr>
          <a:xfrm>
            <a:off x="6952034" y="1562489"/>
            <a:ext cx="2972352" cy="523220"/>
          </a:xfrm>
          <a:prstGeom prst="rect">
            <a:avLst/>
          </a:prstGeom>
          <a:noFill/>
        </p:spPr>
        <p:txBody>
          <a:bodyPr wrap="none" rtlCol="0">
            <a:spAutoFit/>
          </a:bodyPr>
          <a:lstStyle/>
          <a:p>
            <a:r>
              <a:rPr lang="fr-FR" sz="2800" b="0" i="0" dirty="0">
                <a:solidFill>
                  <a:schemeClr val="tx2">
                    <a:lumMod val="90000"/>
                    <a:lumOff val="10000"/>
                  </a:schemeClr>
                </a:solidFill>
                <a:effectLst/>
              </a:rPr>
              <a:t>Confirmation </a:t>
            </a:r>
            <a:r>
              <a:rPr lang="fr-FR" sz="2800" b="0" i="0" dirty="0" err="1">
                <a:solidFill>
                  <a:schemeClr val="tx2">
                    <a:lumMod val="90000"/>
                    <a:lumOff val="10000"/>
                  </a:schemeClr>
                </a:solidFill>
                <a:effectLst/>
              </a:rPr>
              <a:t>Bias</a:t>
            </a:r>
            <a:endParaRPr lang="fr-FR" sz="2800" b="1" dirty="0">
              <a:solidFill>
                <a:schemeClr val="tx2">
                  <a:lumMod val="90000"/>
                  <a:lumOff val="10000"/>
                </a:schemeClr>
              </a:solidFill>
            </a:endParaRPr>
          </a:p>
        </p:txBody>
      </p:sp>
      <p:pic>
        <p:nvPicPr>
          <p:cNvPr id="6" name="Picture 5">
            <a:extLst>
              <a:ext uri="{FF2B5EF4-FFF2-40B4-BE49-F238E27FC236}">
                <a16:creationId xmlns:a16="http://schemas.microsoft.com/office/drawing/2014/main" id="{A44BFC4A-A789-420E-4866-531D1280A3FC}"/>
              </a:ext>
            </a:extLst>
          </p:cNvPr>
          <p:cNvPicPr>
            <a:picLocks noChangeAspect="1"/>
          </p:cNvPicPr>
          <p:nvPr/>
        </p:nvPicPr>
        <p:blipFill>
          <a:blip r:embed="rId2"/>
          <a:stretch>
            <a:fillRect/>
          </a:stretch>
        </p:blipFill>
        <p:spPr>
          <a:xfrm>
            <a:off x="937306" y="773460"/>
            <a:ext cx="3350744" cy="50600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46719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ECBC186-E5C3-FF71-681D-9FA8B6DAB4F0}"/>
              </a:ext>
            </a:extLst>
          </p:cNvPr>
          <p:cNvGrpSpPr/>
          <p:nvPr/>
        </p:nvGrpSpPr>
        <p:grpSpPr>
          <a:xfrm>
            <a:off x="-2440043" y="0"/>
            <a:ext cx="3376407" cy="6858000"/>
            <a:chOff x="-2048281" y="0"/>
            <a:chExt cx="3376407" cy="6858000"/>
          </a:xfrm>
        </p:grpSpPr>
        <p:grpSp>
          <p:nvGrpSpPr>
            <p:cNvPr id="2" name="Group 1">
              <a:extLst>
                <a:ext uri="{FF2B5EF4-FFF2-40B4-BE49-F238E27FC236}">
                  <a16:creationId xmlns:a16="http://schemas.microsoft.com/office/drawing/2014/main" id="{00DCFBEF-A1C9-43AE-0D3E-FB862AE1BEE5}"/>
                </a:ext>
              </a:extLst>
            </p:cNvPr>
            <p:cNvGrpSpPr/>
            <p:nvPr/>
          </p:nvGrpSpPr>
          <p:grpSpPr>
            <a:xfrm>
              <a:off x="-2048281" y="0"/>
              <a:ext cx="3212123" cy="6858000"/>
              <a:chOff x="8979875" y="0"/>
              <a:chExt cx="3212123" cy="6858000"/>
            </a:xfrm>
          </p:grpSpPr>
          <p:sp>
            <p:nvSpPr>
              <p:cNvPr id="7" name="Rectangle 6">
                <a:extLst>
                  <a:ext uri="{FF2B5EF4-FFF2-40B4-BE49-F238E27FC236}">
                    <a16:creationId xmlns:a16="http://schemas.microsoft.com/office/drawing/2014/main" id="{519574EC-D847-1D73-8CBD-973382A29B94}"/>
                  </a:ext>
                </a:extLst>
              </p:cNvPr>
              <p:cNvSpPr/>
              <p:nvPr/>
            </p:nvSpPr>
            <p:spPr>
              <a:xfrm>
                <a:off x="8979875" y="0"/>
                <a:ext cx="3212123" cy="685800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TextBox 12">
                <a:extLst>
                  <a:ext uri="{FF2B5EF4-FFF2-40B4-BE49-F238E27FC236}">
                    <a16:creationId xmlns:a16="http://schemas.microsoft.com/office/drawing/2014/main" id="{290E65C9-5B99-602A-7F76-AB06C0D64672}"/>
                  </a:ext>
                </a:extLst>
              </p:cNvPr>
              <p:cNvSpPr txBox="1"/>
              <p:nvPr/>
            </p:nvSpPr>
            <p:spPr>
              <a:xfrm>
                <a:off x="9838092" y="0"/>
                <a:ext cx="1521570" cy="2400657"/>
              </a:xfrm>
              <a:prstGeom prst="rect">
                <a:avLst/>
              </a:prstGeom>
              <a:noFill/>
            </p:spPr>
            <p:txBody>
              <a:bodyPr wrap="none" rtlCol="0">
                <a:spAutoFit/>
              </a:bodyPr>
              <a:lstStyle/>
              <a:p>
                <a:r>
                  <a:rPr lang="fr-FR" sz="15000" dirty="0">
                    <a:solidFill>
                      <a:schemeClr val="bg1"/>
                    </a:solidFill>
                    <a:latin typeface="Aharoni" panose="02010803020104030203" pitchFamily="2" charset="-79"/>
                    <a:cs typeface="Aharoni" panose="02010803020104030203" pitchFamily="2" charset="-79"/>
                  </a:rPr>
                  <a:t>D</a:t>
                </a:r>
              </a:p>
            </p:txBody>
          </p:sp>
          <p:sp>
            <p:nvSpPr>
              <p:cNvPr id="32" name="TextBox 31">
                <a:extLst>
                  <a:ext uri="{FF2B5EF4-FFF2-40B4-BE49-F238E27FC236}">
                    <a16:creationId xmlns:a16="http://schemas.microsoft.com/office/drawing/2014/main" id="{855644E9-ADEE-FDCE-6088-7C772F7E9CC7}"/>
                  </a:ext>
                </a:extLst>
              </p:cNvPr>
              <p:cNvSpPr txBox="1"/>
              <p:nvPr/>
            </p:nvSpPr>
            <p:spPr>
              <a:xfrm>
                <a:off x="9496094" y="2055852"/>
                <a:ext cx="2179687" cy="830997"/>
              </a:xfrm>
              <a:prstGeom prst="rect">
                <a:avLst/>
              </a:prstGeom>
              <a:noFill/>
            </p:spPr>
            <p:txBody>
              <a:bodyPr wrap="square" rtlCol="0">
                <a:spAutoFit/>
              </a:bodyPr>
              <a:lstStyle/>
              <a:p>
                <a:pPr algn="ctr"/>
                <a:r>
                  <a:rPr lang="fr-FR" sz="2400" b="1" dirty="0">
                    <a:solidFill>
                      <a:schemeClr val="bg1"/>
                    </a:solidFill>
                  </a:rPr>
                  <a:t>Investment </a:t>
                </a:r>
                <a:r>
                  <a:rPr lang="fr-FR" sz="2400" b="1" dirty="0" err="1">
                    <a:solidFill>
                      <a:schemeClr val="bg1"/>
                    </a:solidFill>
                  </a:rPr>
                  <a:t>Journals</a:t>
                </a:r>
                <a:endParaRPr lang="fr-FR" sz="2400" b="1" dirty="0">
                  <a:solidFill>
                    <a:schemeClr val="bg1"/>
                  </a:solidFill>
                </a:endParaRPr>
              </a:p>
            </p:txBody>
          </p:sp>
          <p:sp>
            <p:nvSpPr>
              <p:cNvPr id="33" name="TextBox 32">
                <a:extLst>
                  <a:ext uri="{FF2B5EF4-FFF2-40B4-BE49-F238E27FC236}">
                    <a16:creationId xmlns:a16="http://schemas.microsoft.com/office/drawing/2014/main" id="{3D9C95BB-A210-CFAC-F1FA-57D3CCD360B1}"/>
                  </a:ext>
                </a:extLst>
              </p:cNvPr>
              <p:cNvSpPr txBox="1"/>
              <p:nvPr/>
            </p:nvSpPr>
            <p:spPr>
              <a:xfrm>
                <a:off x="9367975" y="3106087"/>
                <a:ext cx="2613007" cy="2246769"/>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Keeping a log of investment decisions and the reasons behind them.</a:t>
                </a:r>
              </a:p>
              <a:p>
                <a:pPr marL="285750" indent="-285750">
                  <a:buFont typeface="Arial" panose="020B0604020202020204" pitchFamily="34" charset="0"/>
                  <a:buChar char="•"/>
                </a:pPr>
                <a:r>
                  <a:rPr lang="en-US" sz="1400" dirty="0">
                    <a:solidFill>
                      <a:schemeClr val="bg1"/>
                    </a:solidFill>
                  </a:rPr>
                  <a:t>Encourages reflective thinking and helps identify patterns of bias.</a:t>
                </a:r>
              </a:p>
              <a:p>
                <a:pPr marL="285750" indent="-285750">
                  <a:buFont typeface="Arial" panose="020B0604020202020204" pitchFamily="34" charset="0"/>
                  <a:buChar char="•"/>
                </a:pPr>
                <a:r>
                  <a:rPr lang="en-US" sz="1400" dirty="0">
                    <a:solidFill>
                      <a:schemeClr val="bg1"/>
                    </a:solidFill>
                  </a:rPr>
                  <a:t>Record why you bought or sold a stock and review it periodically.</a:t>
                </a:r>
              </a:p>
              <a:p>
                <a:pPr marL="285750" indent="-285750">
                  <a:buFont typeface="Arial" panose="020B0604020202020204" pitchFamily="34" charset="0"/>
                  <a:buChar char="•"/>
                </a:pPr>
                <a:endParaRPr lang="fr-FR" sz="1400" dirty="0">
                  <a:solidFill>
                    <a:schemeClr val="bg1"/>
                  </a:solidFill>
                </a:endParaRPr>
              </a:p>
            </p:txBody>
          </p:sp>
          <p:pic>
            <p:nvPicPr>
              <p:cNvPr id="36" name="Picture 35" descr="A close-up of a pen and calculator&#10;&#10;Description automatically generated">
                <a:extLst>
                  <a:ext uri="{FF2B5EF4-FFF2-40B4-BE49-F238E27FC236}">
                    <a16:creationId xmlns:a16="http://schemas.microsoft.com/office/drawing/2014/main" id="{AF44E446-AFE1-7D93-8E02-8F3063B152C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337771" y="5961774"/>
                <a:ext cx="673414" cy="668178"/>
              </a:xfrm>
              <a:prstGeom prst="rect">
                <a:avLst/>
              </a:prstGeom>
            </p:spPr>
          </p:pic>
        </p:grpSp>
        <p:sp>
          <p:nvSpPr>
            <p:cNvPr id="3" name="Isosceles Triangle 2">
              <a:extLst>
                <a:ext uri="{FF2B5EF4-FFF2-40B4-BE49-F238E27FC236}">
                  <a16:creationId xmlns:a16="http://schemas.microsoft.com/office/drawing/2014/main" id="{C3DB2E43-9D61-6B57-7378-080A3DA4BC70}"/>
                </a:ext>
              </a:extLst>
            </p:cNvPr>
            <p:cNvSpPr/>
            <p:nvPr/>
          </p:nvSpPr>
          <p:spPr>
            <a:xfrm rot="5400000">
              <a:off x="776186" y="1081413"/>
              <a:ext cx="939596" cy="164285"/>
            </a:xfrm>
            <a:prstGeom prst="triangle">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7" name="Group 46">
            <a:extLst>
              <a:ext uri="{FF2B5EF4-FFF2-40B4-BE49-F238E27FC236}">
                <a16:creationId xmlns:a16="http://schemas.microsoft.com/office/drawing/2014/main" id="{F67C5E21-2A96-2D6D-098B-E6EB205FEA80}"/>
              </a:ext>
            </a:extLst>
          </p:cNvPr>
          <p:cNvGrpSpPr/>
          <p:nvPr/>
        </p:nvGrpSpPr>
        <p:grpSpPr>
          <a:xfrm>
            <a:off x="-2364310" y="0"/>
            <a:ext cx="3156514" cy="6858000"/>
            <a:chOff x="6359369" y="0"/>
            <a:chExt cx="3156514" cy="6858000"/>
          </a:xfrm>
        </p:grpSpPr>
        <p:sp>
          <p:nvSpPr>
            <p:cNvPr id="6" name="Rectangle 5">
              <a:extLst>
                <a:ext uri="{FF2B5EF4-FFF2-40B4-BE49-F238E27FC236}">
                  <a16:creationId xmlns:a16="http://schemas.microsoft.com/office/drawing/2014/main" id="{FAC80CE5-D6F1-6DE2-EE61-60CEE7C08BAA}"/>
                </a:ext>
              </a:extLst>
            </p:cNvPr>
            <p:cNvSpPr/>
            <p:nvPr/>
          </p:nvSpPr>
          <p:spPr>
            <a:xfrm>
              <a:off x="6366711" y="0"/>
              <a:ext cx="3001108" cy="6858000"/>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TextBox 11">
              <a:extLst>
                <a:ext uri="{FF2B5EF4-FFF2-40B4-BE49-F238E27FC236}">
                  <a16:creationId xmlns:a16="http://schemas.microsoft.com/office/drawing/2014/main" id="{39BA9E7A-DBDC-F355-F0B6-B349C1FF17F4}"/>
                </a:ext>
              </a:extLst>
            </p:cNvPr>
            <p:cNvSpPr txBox="1"/>
            <p:nvPr/>
          </p:nvSpPr>
          <p:spPr>
            <a:xfrm>
              <a:off x="7116988" y="0"/>
              <a:ext cx="1319592" cy="2400657"/>
            </a:xfrm>
            <a:prstGeom prst="rect">
              <a:avLst/>
            </a:prstGeom>
            <a:noFill/>
          </p:spPr>
          <p:txBody>
            <a:bodyPr wrap="none" rtlCol="0">
              <a:spAutoFit/>
            </a:bodyPr>
            <a:lstStyle/>
            <a:p>
              <a:r>
                <a:rPr lang="fr-FR" sz="15000" dirty="0">
                  <a:solidFill>
                    <a:schemeClr val="bg1"/>
                  </a:solidFill>
                  <a:latin typeface="Aharoni" panose="02010803020104030203" pitchFamily="2" charset="-79"/>
                  <a:cs typeface="Aharoni" panose="02010803020104030203" pitchFamily="2" charset="-79"/>
                </a:rPr>
                <a:t>C</a:t>
              </a:r>
            </a:p>
          </p:txBody>
        </p:sp>
        <p:sp>
          <p:nvSpPr>
            <p:cNvPr id="23" name="TextBox 22">
              <a:extLst>
                <a:ext uri="{FF2B5EF4-FFF2-40B4-BE49-F238E27FC236}">
                  <a16:creationId xmlns:a16="http://schemas.microsoft.com/office/drawing/2014/main" id="{286E0A03-0AA7-510A-2D0B-93B0EA130906}"/>
                </a:ext>
              </a:extLst>
            </p:cNvPr>
            <p:cNvSpPr txBox="1"/>
            <p:nvPr/>
          </p:nvSpPr>
          <p:spPr>
            <a:xfrm>
              <a:off x="6359369" y="2073643"/>
              <a:ext cx="3001106" cy="830997"/>
            </a:xfrm>
            <a:prstGeom prst="rect">
              <a:avLst/>
            </a:prstGeom>
            <a:noFill/>
          </p:spPr>
          <p:txBody>
            <a:bodyPr wrap="square" rtlCol="0">
              <a:spAutoFit/>
            </a:bodyPr>
            <a:lstStyle/>
            <a:p>
              <a:pPr algn="ctr"/>
              <a:r>
                <a:rPr lang="fr-FR" sz="2400" b="1" dirty="0">
                  <a:solidFill>
                    <a:schemeClr val="bg1"/>
                  </a:solidFill>
                </a:rPr>
                <a:t>Setting Investment Rules</a:t>
              </a:r>
            </a:p>
          </p:txBody>
        </p:sp>
        <p:sp>
          <p:nvSpPr>
            <p:cNvPr id="24" name="TextBox 23">
              <a:extLst>
                <a:ext uri="{FF2B5EF4-FFF2-40B4-BE49-F238E27FC236}">
                  <a16:creationId xmlns:a16="http://schemas.microsoft.com/office/drawing/2014/main" id="{8186180A-5EEE-B2AD-D9BD-5A2616276822}"/>
                </a:ext>
              </a:extLst>
            </p:cNvPr>
            <p:cNvSpPr txBox="1"/>
            <p:nvPr/>
          </p:nvSpPr>
          <p:spPr>
            <a:xfrm>
              <a:off x="6506447" y="3103830"/>
              <a:ext cx="2837925" cy="2523768"/>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Establishing clear guidelines for buying and selling.</a:t>
              </a:r>
            </a:p>
            <a:p>
              <a:pPr marL="285750" indent="-285750">
                <a:buFont typeface="Arial" panose="020B0604020202020204" pitchFamily="34" charset="0"/>
                <a:buChar char="•"/>
              </a:pPr>
              <a:r>
                <a:rPr lang="fr-FR" sz="1400" b="1" dirty="0" err="1">
                  <a:solidFill>
                    <a:schemeClr val="bg1"/>
                  </a:solidFill>
                </a:rPr>
                <a:t>Benifits</a:t>
              </a:r>
              <a:r>
                <a:rPr lang="fr-FR" sz="1400" dirty="0">
                  <a:solidFill>
                    <a:schemeClr val="bg1"/>
                  </a:solidFill>
                </a:rPr>
                <a:t>: </a:t>
              </a:r>
              <a:r>
                <a:rPr lang="fr-FR" sz="1400" dirty="0" err="1">
                  <a:solidFill>
                    <a:schemeClr val="bg1"/>
                  </a:solidFill>
                </a:rPr>
                <a:t>Prevents</a:t>
              </a:r>
              <a:r>
                <a:rPr lang="fr-FR" sz="1400" dirty="0">
                  <a:solidFill>
                    <a:schemeClr val="bg1"/>
                  </a:solidFill>
                </a:rPr>
                <a:t> impulsive </a:t>
              </a:r>
              <a:r>
                <a:rPr lang="fr-FR" sz="1400" dirty="0" err="1">
                  <a:solidFill>
                    <a:schemeClr val="bg1"/>
                  </a:solidFill>
                </a:rPr>
                <a:t>decisions</a:t>
              </a:r>
              <a:r>
                <a:rPr lang="fr-FR" sz="1400" dirty="0">
                  <a:solidFill>
                    <a:schemeClr val="bg1"/>
                  </a:solidFill>
                </a:rPr>
                <a:t> </a:t>
              </a:r>
              <a:r>
                <a:rPr lang="fr-FR" sz="1400" dirty="0" err="1">
                  <a:solidFill>
                    <a:schemeClr val="bg1"/>
                  </a:solidFill>
                </a:rPr>
                <a:t>based</a:t>
              </a:r>
              <a:r>
                <a:rPr lang="fr-FR" sz="1400" dirty="0">
                  <a:solidFill>
                    <a:schemeClr val="bg1"/>
                  </a:solidFill>
                </a:rPr>
                <a:t> on </a:t>
              </a:r>
              <a:r>
                <a:rPr lang="fr-FR" sz="1400" dirty="0" err="1">
                  <a:solidFill>
                    <a:schemeClr val="bg1"/>
                  </a:solidFill>
                </a:rPr>
                <a:t>market</a:t>
              </a:r>
              <a:r>
                <a:rPr lang="fr-FR" sz="1400" dirty="0">
                  <a:solidFill>
                    <a:schemeClr val="bg1"/>
                  </a:solidFill>
                </a:rPr>
                <a:t> fluctuations.</a:t>
              </a:r>
            </a:p>
            <a:p>
              <a:pPr marL="285750" indent="-285750">
                <a:buFont typeface="Arial" panose="020B0604020202020204" pitchFamily="34" charset="0"/>
                <a:buChar char="•"/>
              </a:pPr>
              <a:r>
                <a:rPr lang="fr-FR" sz="1400" dirty="0">
                  <a:solidFill>
                    <a:schemeClr val="bg1"/>
                  </a:solidFill>
                </a:rPr>
                <a:t>EG:</a:t>
              </a:r>
              <a:r>
                <a:rPr lang="en-US" sz="1400" dirty="0">
                  <a:solidFill>
                    <a:schemeClr val="bg1"/>
                  </a:solidFill>
                </a:rPr>
                <a:t> Set a rule to sell a stock if it drops 20% from its purchase price.</a:t>
              </a:r>
            </a:p>
            <a:p>
              <a:pPr marL="285750" indent="-285750">
                <a:buFont typeface="Arial" panose="020B0604020202020204" pitchFamily="34" charset="0"/>
                <a:buChar char="•"/>
              </a:pPr>
              <a:r>
                <a:rPr lang="en-US" sz="1400" dirty="0">
                  <a:solidFill>
                    <a:schemeClr val="bg1"/>
                  </a:solidFill>
                </a:rPr>
                <a:t>Commit to investing a fixed amount every month</a:t>
              </a:r>
              <a:r>
                <a:rPr lang="en-US" sz="1600" dirty="0">
                  <a:solidFill>
                    <a:schemeClr val="bg1"/>
                  </a:solidFill>
                </a:rPr>
                <a:t>.</a:t>
              </a:r>
              <a:endParaRPr lang="fr-FR" sz="1600" dirty="0">
                <a:solidFill>
                  <a:schemeClr val="bg1"/>
                </a:solidFill>
              </a:endParaRPr>
            </a:p>
            <a:p>
              <a:pPr marL="285750" indent="-285750">
                <a:buFont typeface="Arial" panose="020B0604020202020204" pitchFamily="34" charset="0"/>
                <a:buChar char="•"/>
              </a:pPr>
              <a:endParaRPr lang="fr-FR" sz="1600" dirty="0">
                <a:solidFill>
                  <a:schemeClr val="bg1"/>
                </a:solidFill>
              </a:endParaRPr>
            </a:p>
          </p:txBody>
        </p:sp>
        <p:pic>
          <p:nvPicPr>
            <p:cNvPr id="30" name="Picture 29" descr="A person sitting at a desk with a pen in his hand&#10;&#10;Description automatically generated">
              <a:extLst>
                <a:ext uri="{FF2B5EF4-FFF2-40B4-BE49-F238E27FC236}">
                  <a16:creationId xmlns:a16="http://schemas.microsoft.com/office/drawing/2014/main" id="{B5AF76A8-C2AA-2866-5B59-7572BF15EFC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507865" y="5961774"/>
              <a:ext cx="695352" cy="668178"/>
            </a:xfrm>
            <a:prstGeom prst="rect">
              <a:avLst/>
            </a:prstGeom>
          </p:spPr>
        </p:pic>
        <p:sp>
          <p:nvSpPr>
            <p:cNvPr id="40" name="Isosceles Triangle 39">
              <a:extLst>
                <a:ext uri="{FF2B5EF4-FFF2-40B4-BE49-F238E27FC236}">
                  <a16:creationId xmlns:a16="http://schemas.microsoft.com/office/drawing/2014/main" id="{43AC4F73-AD5F-5838-0BF6-5D589D5585BA}"/>
                </a:ext>
              </a:extLst>
            </p:cNvPr>
            <p:cNvSpPr/>
            <p:nvPr/>
          </p:nvSpPr>
          <p:spPr>
            <a:xfrm rot="5400000">
              <a:off x="9075935" y="1115455"/>
              <a:ext cx="710149" cy="169746"/>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5" name="Group 44">
            <a:extLst>
              <a:ext uri="{FF2B5EF4-FFF2-40B4-BE49-F238E27FC236}">
                <a16:creationId xmlns:a16="http://schemas.microsoft.com/office/drawing/2014/main" id="{34471A19-DED4-0F7D-436B-F5E4307F3C7A}"/>
              </a:ext>
            </a:extLst>
          </p:cNvPr>
          <p:cNvGrpSpPr/>
          <p:nvPr/>
        </p:nvGrpSpPr>
        <p:grpSpPr>
          <a:xfrm>
            <a:off x="-2497083" y="0"/>
            <a:ext cx="3162621" cy="6858000"/>
            <a:chOff x="3001108" y="0"/>
            <a:chExt cx="3162621" cy="6858000"/>
          </a:xfrm>
        </p:grpSpPr>
        <p:sp>
          <p:nvSpPr>
            <p:cNvPr id="8" name="Rectangle 7">
              <a:extLst>
                <a:ext uri="{FF2B5EF4-FFF2-40B4-BE49-F238E27FC236}">
                  <a16:creationId xmlns:a16="http://schemas.microsoft.com/office/drawing/2014/main" id="{28C750EB-94AD-6023-DFD8-58A4A127BEE0}"/>
                </a:ext>
              </a:extLst>
            </p:cNvPr>
            <p:cNvSpPr/>
            <p:nvPr/>
          </p:nvSpPr>
          <p:spPr>
            <a:xfrm>
              <a:off x="3001108" y="0"/>
              <a:ext cx="3001108" cy="6858000"/>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TextBox 10">
              <a:extLst>
                <a:ext uri="{FF2B5EF4-FFF2-40B4-BE49-F238E27FC236}">
                  <a16:creationId xmlns:a16="http://schemas.microsoft.com/office/drawing/2014/main" id="{058AD73B-9328-1399-EDB3-9B05583A754A}"/>
                </a:ext>
              </a:extLst>
            </p:cNvPr>
            <p:cNvSpPr txBox="1"/>
            <p:nvPr/>
          </p:nvSpPr>
          <p:spPr>
            <a:xfrm>
              <a:off x="3751385" y="0"/>
              <a:ext cx="914400" cy="2400657"/>
            </a:xfrm>
            <a:prstGeom prst="rect">
              <a:avLst/>
            </a:prstGeom>
            <a:noFill/>
          </p:spPr>
          <p:txBody>
            <a:bodyPr wrap="square" rtlCol="0">
              <a:spAutoFit/>
            </a:bodyPr>
            <a:lstStyle/>
            <a:p>
              <a:r>
                <a:rPr lang="fr-FR" sz="15000" dirty="0">
                  <a:solidFill>
                    <a:schemeClr val="bg1"/>
                  </a:solidFill>
                  <a:latin typeface="Aharoni" panose="02010803020104030203" pitchFamily="2" charset="-79"/>
                  <a:cs typeface="Aharoni" panose="02010803020104030203" pitchFamily="2" charset="-79"/>
                </a:rPr>
                <a:t>B</a:t>
              </a:r>
            </a:p>
          </p:txBody>
        </p:sp>
        <p:sp>
          <p:nvSpPr>
            <p:cNvPr id="18" name="TextBox 17">
              <a:extLst>
                <a:ext uri="{FF2B5EF4-FFF2-40B4-BE49-F238E27FC236}">
                  <a16:creationId xmlns:a16="http://schemas.microsoft.com/office/drawing/2014/main" id="{37B7CCBF-A5F7-6104-9392-0D90E21E8C2D}"/>
                </a:ext>
              </a:extLst>
            </p:cNvPr>
            <p:cNvSpPr txBox="1"/>
            <p:nvPr/>
          </p:nvSpPr>
          <p:spPr>
            <a:xfrm>
              <a:off x="3280486" y="2169824"/>
              <a:ext cx="2442352" cy="584775"/>
            </a:xfrm>
            <a:prstGeom prst="rect">
              <a:avLst/>
            </a:prstGeom>
            <a:noFill/>
          </p:spPr>
          <p:txBody>
            <a:bodyPr wrap="square" rtlCol="0">
              <a:spAutoFit/>
            </a:bodyPr>
            <a:lstStyle/>
            <a:p>
              <a:pPr algn="ctr"/>
              <a:r>
                <a:rPr lang="en-US" sz="1600" b="1" dirty="0">
                  <a:solidFill>
                    <a:schemeClr val="bg1"/>
                  </a:solidFill>
                </a:rPr>
                <a:t>Education and Training on Behavioral Biases:</a:t>
              </a:r>
              <a:endParaRPr lang="fr-FR" b="1" dirty="0">
                <a:solidFill>
                  <a:schemeClr val="bg1"/>
                </a:solidFill>
              </a:endParaRPr>
            </a:p>
          </p:txBody>
        </p:sp>
        <p:sp>
          <p:nvSpPr>
            <p:cNvPr id="19" name="TextBox 18">
              <a:extLst>
                <a:ext uri="{FF2B5EF4-FFF2-40B4-BE49-F238E27FC236}">
                  <a16:creationId xmlns:a16="http://schemas.microsoft.com/office/drawing/2014/main" id="{8F9845CA-6DDE-841D-8797-F1CF866F34E6}"/>
                </a:ext>
              </a:extLst>
            </p:cNvPr>
            <p:cNvSpPr txBox="1"/>
            <p:nvPr/>
          </p:nvSpPr>
          <p:spPr>
            <a:xfrm flipH="1">
              <a:off x="3122971" y="3183032"/>
              <a:ext cx="2598479" cy="2246769"/>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Continuous learning about common biases and their impact.</a:t>
              </a:r>
            </a:p>
            <a:p>
              <a:pPr marL="285750" indent="-285750">
                <a:buFont typeface="Arial" panose="020B0604020202020204" pitchFamily="34" charset="0"/>
                <a:buChar char="•"/>
              </a:pPr>
              <a:r>
                <a:rPr lang="en-US" sz="1400" dirty="0">
                  <a:solidFill>
                    <a:schemeClr val="bg1"/>
                  </a:solidFill>
                </a:rPr>
                <a:t>Increases awareness and promotes rational decision-making</a:t>
              </a:r>
            </a:p>
            <a:p>
              <a:pPr marL="285750" indent="-285750">
                <a:buFont typeface="Arial" panose="020B0604020202020204" pitchFamily="34" charset="0"/>
                <a:buChar char="•"/>
              </a:pPr>
              <a:r>
                <a:rPr lang="en-US" sz="1400" b="1" dirty="0">
                  <a:solidFill>
                    <a:schemeClr val="bg1"/>
                  </a:solidFill>
                  <a:effectLst>
                    <a:outerShdw blurRad="38100" dist="38100" dir="2700000" algn="tl">
                      <a:srgbClr val="000000">
                        <a:alpha val="43137"/>
                      </a:srgbClr>
                    </a:outerShdw>
                  </a:effectLst>
                </a:rPr>
                <a:t>Example</a:t>
              </a:r>
              <a:r>
                <a:rPr lang="en-US" sz="1400" dirty="0">
                  <a:solidFill>
                    <a:schemeClr val="bg1"/>
                  </a:solidFill>
                </a:rPr>
                <a:t>: Workshops or courses on behavioral finance principles and their application.</a:t>
              </a:r>
            </a:p>
          </p:txBody>
        </p:sp>
        <p:pic>
          <p:nvPicPr>
            <p:cNvPr id="21" name="Picture 20" descr="A robot thinking about something&#10;&#10;Description automatically generated">
              <a:extLst>
                <a:ext uri="{FF2B5EF4-FFF2-40B4-BE49-F238E27FC236}">
                  <a16:creationId xmlns:a16="http://schemas.microsoft.com/office/drawing/2014/main" id="{B9AF9E24-39F8-A4D7-16DE-FAB692374924}"/>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074906" y="5998801"/>
              <a:ext cx="697384" cy="652267"/>
            </a:xfrm>
            <a:prstGeom prst="rect">
              <a:avLst/>
            </a:prstGeom>
          </p:spPr>
        </p:pic>
        <p:sp>
          <p:nvSpPr>
            <p:cNvPr id="39" name="Isosceles Triangle 38">
              <a:extLst>
                <a:ext uri="{FF2B5EF4-FFF2-40B4-BE49-F238E27FC236}">
                  <a16:creationId xmlns:a16="http://schemas.microsoft.com/office/drawing/2014/main" id="{C74DBD18-F463-B2ED-622D-ECDF722C7DA0}"/>
                </a:ext>
              </a:extLst>
            </p:cNvPr>
            <p:cNvSpPr/>
            <p:nvPr/>
          </p:nvSpPr>
          <p:spPr>
            <a:xfrm rot="5400000">
              <a:off x="5723781" y="1115455"/>
              <a:ext cx="710149" cy="169746"/>
            </a:xfrm>
            <a:prstGeom prst="triangle">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6" name="Group 45">
            <a:extLst>
              <a:ext uri="{FF2B5EF4-FFF2-40B4-BE49-F238E27FC236}">
                <a16:creationId xmlns:a16="http://schemas.microsoft.com/office/drawing/2014/main" id="{C809566E-01DA-EDD8-A9DD-0F9FAB842B6F}"/>
              </a:ext>
            </a:extLst>
          </p:cNvPr>
          <p:cNvGrpSpPr/>
          <p:nvPr/>
        </p:nvGrpSpPr>
        <p:grpSpPr>
          <a:xfrm>
            <a:off x="-2755332" y="0"/>
            <a:ext cx="3201002" cy="6858000"/>
            <a:chOff x="-34264" y="0"/>
            <a:chExt cx="3201002" cy="6858000"/>
          </a:xfrm>
        </p:grpSpPr>
        <p:sp>
          <p:nvSpPr>
            <p:cNvPr id="9" name="Rectangle 8">
              <a:extLst>
                <a:ext uri="{FF2B5EF4-FFF2-40B4-BE49-F238E27FC236}">
                  <a16:creationId xmlns:a16="http://schemas.microsoft.com/office/drawing/2014/main" id="{CFEA55C2-625D-3803-27AB-D73256E6617F}"/>
                </a:ext>
              </a:extLst>
            </p:cNvPr>
            <p:cNvSpPr/>
            <p:nvPr/>
          </p:nvSpPr>
          <p:spPr>
            <a:xfrm>
              <a:off x="0" y="0"/>
              <a:ext cx="3001108"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6600" dirty="0"/>
            </a:p>
          </p:txBody>
        </p:sp>
        <p:sp>
          <p:nvSpPr>
            <p:cNvPr id="10" name="TextBox 9">
              <a:extLst>
                <a:ext uri="{FF2B5EF4-FFF2-40B4-BE49-F238E27FC236}">
                  <a16:creationId xmlns:a16="http://schemas.microsoft.com/office/drawing/2014/main" id="{F85D464B-BB0C-6FB8-B65A-EC8ACD3CAA7F}"/>
                </a:ext>
              </a:extLst>
            </p:cNvPr>
            <p:cNvSpPr txBox="1"/>
            <p:nvPr/>
          </p:nvSpPr>
          <p:spPr>
            <a:xfrm>
              <a:off x="715108" y="0"/>
              <a:ext cx="1535723" cy="2400657"/>
            </a:xfrm>
            <a:prstGeom prst="rect">
              <a:avLst/>
            </a:prstGeom>
            <a:noFill/>
          </p:spPr>
          <p:txBody>
            <a:bodyPr wrap="square" rtlCol="0">
              <a:spAutoFit/>
            </a:bodyPr>
            <a:lstStyle/>
            <a:p>
              <a:r>
                <a:rPr lang="fr-FR" sz="15000" dirty="0">
                  <a:solidFill>
                    <a:schemeClr val="bg1"/>
                  </a:solidFill>
                  <a:latin typeface="Aharoni" panose="02010803020104030203" pitchFamily="2" charset="-79"/>
                  <a:cs typeface="Aharoni" panose="02010803020104030203" pitchFamily="2" charset="-79"/>
                </a:rPr>
                <a:t>A</a:t>
              </a:r>
            </a:p>
          </p:txBody>
        </p:sp>
        <p:sp>
          <p:nvSpPr>
            <p:cNvPr id="14" name="TextBox 13">
              <a:extLst>
                <a:ext uri="{FF2B5EF4-FFF2-40B4-BE49-F238E27FC236}">
                  <a16:creationId xmlns:a16="http://schemas.microsoft.com/office/drawing/2014/main" id="{462308ED-2479-71FD-2703-3F32A1FCF235}"/>
                </a:ext>
              </a:extLst>
            </p:cNvPr>
            <p:cNvSpPr txBox="1"/>
            <p:nvPr/>
          </p:nvSpPr>
          <p:spPr>
            <a:xfrm>
              <a:off x="-34264" y="2111707"/>
              <a:ext cx="2877857" cy="3416320"/>
            </a:xfrm>
            <a:prstGeom prst="rect">
              <a:avLst/>
            </a:prstGeom>
            <a:noFill/>
          </p:spPr>
          <p:txBody>
            <a:bodyPr wrap="square" rtlCol="0">
              <a:spAutoFit/>
            </a:bodyPr>
            <a:lstStyle/>
            <a:p>
              <a:pPr algn="ctr"/>
              <a:r>
                <a:rPr lang="fr-FR" sz="2000" b="1" dirty="0" err="1">
                  <a:solidFill>
                    <a:schemeClr val="bg1"/>
                  </a:solidFill>
                </a:rPr>
                <a:t>Implementing</a:t>
              </a:r>
              <a:r>
                <a:rPr lang="fr-FR" sz="2000" b="1" dirty="0">
                  <a:solidFill>
                    <a:schemeClr val="bg1"/>
                  </a:solidFill>
                </a:rPr>
                <a:t> Checklists</a:t>
              </a:r>
            </a:p>
            <a:p>
              <a:pPr algn="ctr"/>
              <a:endParaRPr lang="fr-FR" sz="1600" b="1" dirty="0">
                <a:solidFill>
                  <a:schemeClr val="bg1"/>
                </a:solidFill>
              </a:endParaRPr>
            </a:p>
            <a:p>
              <a:pPr marL="285750" indent="-285750" algn="ctr">
                <a:buFont typeface="Arial" panose="020B0604020202020204" pitchFamily="34" charset="0"/>
                <a:buChar char="•"/>
              </a:pPr>
              <a:r>
                <a:rPr lang="en-US" sz="1600" dirty="0">
                  <a:solidFill>
                    <a:schemeClr val="bg1"/>
                  </a:solidFill>
                </a:rPr>
                <a:t>Checklist items might include reviewing financial statements, assessing market </a:t>
              </a:r>
              <a:r>
                <a:rPr lang="en-US" sz="1400" dirty="0">
                  <a:solidFill>
                    <a:schemeClr val="bg1"/>
                  </a:solidFill>
                </a:rPr>
                <a:t>conditions</a:t>
              </a:r>
              <a:r>
                <a:rPr lang="en-US" sz="1600" dirty="0">
                  <a:solidFill>
                    <a:schemeClr val="bg1"/>
                  </a:solidFill>
                </a:rPr>
                <a:t>, and evaluating risk.</a:t>
              </a:r>
              <a:endParaRPr lang="fr-FR" sz="1600" b="1" dirty="0">
                <a:solidFill>
                  <a:schemeClr val="bg1"/>
                </a:solidFill>
              </a:endParaRPr>
            </a:p>
            <a:p>
              <a:pPr algn="ctr"/>
              <a:endParaRPr lang="fr-FR" sz="1600" b="1" dirty="0">
                <a:solidFill>
                  <a:schemeClr val="bg1"/>
                </a:solidFill>
              </a:endParaRPr>
            </a:p>
            <a:p>
              <a:pPr marL="285750" indent="-285750" algn="ctr">
                <a:buFont typeface="Arial" panose="020B0604020202020204" pitchFamily="34" charset="0"/>
                <a:buChar char="•"/>
              </a:pPr>
              <a:r>
                <a:rPr lang="en-US" sz="1600" b="1" u="sng" dirty="0">
                  <a:solidFill>
                    <a:schemeClr val="bg1"/>
                  </a:solidFill>
                </a:rPr>
                <a:t>Benefit</a:t>
              </a:r>
              <a:r>
                <a:rPr lang="en-US" sz="1600" b="1" dirty="0">
                  <a:solidFill>
                    <a:schemeClr val="bg1"/>
                  </a:solidFill>
                </a:rPr>
                <a:t>:</a:t>
              </a:r>
              <a:r>
                <a:rPr lang="en-US" sz="1600" dirty="0">
                  <a:solidFill>
                    <a:schemeClr val="bg1"/>
                  </a:solidFill>
                </a:rPr>
                <a:t> Reduces emotional influence by promoting thorough analysis.</a:t>
              </a:r>
              <a:endParaRPr lang="fr-FR" sz="1600" b="1" dirty="0">
                <a:solidFill>
                  <a:schemeClr val="bg1"/>
                </a:solidFill>
              </a:endParaRPr>
            </a:p>
          </p:txBody>
        </p:sp>
        <p:pic>
          <p:nvPicPr>
            <p:cNvPr id="16" name="Picture 15" descr="A blue and green check mark in a square&#10;&#10;Description automatically generated">
              <a:extLst>
                <a:ext uri="{FF2B5EF4-FFF2-40B4-BE49-F238E27FC236}">
                  <a16:creationId xmlns:a16="http://schemas.microsoft.com/office/drawing/2014/main" id="{68EE9C33-D702-67E1-E316-D190D0B3670B}"/>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124245" y="5977741"/>
              <a:ext cx="701043" cy="673327"/>
            </a:xfrm>
            <a:prstGeom prst="rect">
              <a:avLst/>
            </a:prstGeom>
          </p:spPr>
        </p:pic>
        <p:sp>
          <p:nvSpPr>
            <p:cNvPr id="38" name="Isosceles Triangle 37">
              <a:extLst>
                <a:ext uri="{FF2B5EF4-FFF2-40B4-BE49-F238E27FC236}">
                  <a16:creationId xmlns:a16="http://schemas.microsoft.com/office/drawing/2014/main" id="{AA2D3015-BBA4-8FF3-49A8-EBECE4710E68}"/>
                </a:ext>
              </a:extLst>
            </p:cNvPr>
            <p:cNvSpPr/>
            <p:nvPr/>
          </p:nvSpPr>
          <p:spPr>
            <a:xfrm rot="5400000">
              <a:off x="2726790" y="1078682"/>
              <a:ext cx="710149" cy="169746"/>
            </a:xfrm>
            <a:prstGeom prst="triangle">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5" name="TextBox 4">
            <a:extLst>
              <a:ext uri="{FF2B5EF4-FFF2-40B4-BE49-F238E27FC236}">
                <a16:creationId xmlns:a16="http://schemas.microsoft.com/office/drawing/2014/main" id="{71BC507D-0FDE-BBAA-E6A2-F223DF72F96D}"/>
              </a:ext>
            </a:extLst>
          </p:cNvPr>
          <p:cNvSpPr txBox="1"/>
          <p:nvPr/>
        </p:nvSpPr>
        <p:spPr>
          <a:xfrm>
            <a:off x="967209" y="2828835"/>
            <a:ext cx="11039689" cy="1200329"/>
          </a:xfrm>
          <a:prstGeom prst="rect">
            <a:avLst/>
          </a:prstGeom>
          <a:noFill/>
        </p:spPr>
        <p:txBody>
          <a:bodyPr wrap="none" rtlCol="0">
            <a:spAutoFit/>
          </a:bodyPr>
          <a:lstStyle/>
          <a:p>
            <a:r>
              <a:rPr lang="fr-FR" sz="7200" b="1" dirty="0">
                <a:solidFill>
                  <a:schemeClr val="tx2">
                    <a:lumMod val="90000"/>
                    <a:lumOff val="10000"/>
                  </a:schemeClr>
                </a:solidFill>
              </a:rPr>
              <a:t>Tools for </a:t>
            </a:r>
            <a:r>
              <a:rPr lang="fr-FR" sz="7200" b="1" dirty="0" err="1">
                <a:solidFill>
                  <a:schemeClr val="tx2">
                    <a:lumMod val="90000"/>
                    <a:lumOff val="10000"/>
                  </a:schemeClr>
                </a:solidFill>
              </a:rPr>
              <a:t>Mitigating</a:t>
            </a:r>
            <a:r>
              <a:rPr lang="fr-FR" sz="7200" b="1" dirty="0">
                <a:solidFill>
                  <a:schemeClr val="tx2">
                    <a:lumMod val="90000"/>
                    <a:lumOff val="10000"/>
                  </a:schemeClr>
                </a:solidFill>
              </a:rPr>
              <a:t> </a:t>
            </a:r>
            <a:r>
              <a:rPr lang="fr-FR" sz="7200" b="1" dirty="0" err="1">
                <a:solidFill>
                  <a:schemeClr val="tx2">
                    <a:lumMod val="90000"/>
                    <a:lumOff val="10000"/>
                  </a:schemeClr>
                </a:solidFill>
              </a:rPr>
              <a:t>Biases</a:t>
            </a:r>
            <a:endParaRPr lang="fr-FR" sz="7200" b="1" dirty="0">
              <a:solidFill>
                <a:schemeClr val="tx2">
                  <a:lumMod val="90000"/>
                  <a:lumOff val="10000"/>
                </a:schemeClr>
              </a:solidFill>
            </a:endParaRPr>
          </a:p>
        </p:txBody>
      </p:sp>
    </p:spTree>
    <p:extLst>
      <p:ext uri="{BB962C8B-B14F-4D97-AF65-F5344CB8AC3E}">
        <p14:creationId xmlns:p14="http://schemas.microsoft.com/office/powerpoint/2010/main" val="3376691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ECBC186-E5C3-FF71-681D-9FA8B6DAB4F0}"/>
              </a:ext>
            </a:extLst>
          </p:cNvPr>
          <p:cNvGrpSpPr/>
          <p:nvPr/>
        </p:nvGrpSpPr>
        <p:grpSpPr>
          <a:xfrm>
            <a:off x="8974793" y="0"/>
            <a:ext cx="3376407" cy="6858000"/>
            <a:chOff x="-2048281" y="0"/>
            <a:chExt cx="3376407" cy="6858000"/>
          </a:xfrm>
        </p:grpSpPr>
        <p:grpSp>
          <p:nvGrpSpPr>
            <p:cNvPr id="2" name="Group 1">
              <a:extLst>
                <a:ext uri="{FF2B5EF4-FFF2-40B4-BE49-F238E27FC236}">
                  <a16:creationId xmlns:a16="http://schemas.microsoft.com/office/drawing/2014/main" id="{00DCFBEF-A1C9-43AE-0D3E-FB862AE1BEE5}"/>
                </a:ext>
              </a:extLst>
            </p:cNvPr>
            <p:cNvGrpSpPr/>
            <p:nvPr/>
          </p:nvGrpSpPr>
          <p:grpSpPr>
            <a:xfrm>
              <a:off x="-2048281" y="0"/>
              <a:ext cx="3212123" cy="6858000"/>
              <a:chOff x="8979875" y="0"/>
              <a:chExt cx="3212123" cy="6858000"/>
            </a:xfrm>
          </p:grpSpPr>
          <p:sp>
            <p:nvSpPr>
              <p:cNvPr id="7" name="Rectangle 6">
                <a:extLst>
                  <a:ext uri="{FF2B5EF4-FFF2-40B4-BE49-F238E27FC236}">
                    <a16:creationId xmlns:a16="http://schemas.microsoft.com/office/drawing/2014/main" id="{519574EC-D847-1D73-8CBD-973382A29B94}"/>
                  </a:ext>
                </a:extLst>
              </p:cNvPr>
              <p:cNvSpPr/>
              <p:nvPr/>
            </p:nvSpPr>
            <p:spPr>
              <a:xfrm>
                <a:off x="8979875" y="0"/>
                <a:ext cx="3212123" cy="685800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TextBox 12">
                <a:extLst>
                  <a:ext uri="{FF2B5EF4-FFF2-40B4-BE49-F238E27FC236}">
                    <a16:creationId xmlns:a16="http://schemas.microsoft.com/office/drawing/2014/main" id="{290E65C9-5B99-602A-7F76-AB06C0D64672}"/>
                  </a:ext>
                </a:extLst>
              </p:cNvPr>
              <p:cNvSpPr txBox="1"/>
              <p:nvPr/>
            </p:nvSpPr>
            <p:spPr>
              <a:xfrm>
                <a:off x="9838092" y="0"/>
                <a:ext cx="1521570" cy="2400657"/>
              </a:xfrm>
              <a:prstGeom prst="rect">
                <a:avLst/>
              </a:prstGeom>
              <a:noFill/>
            </p:spPr>
            <p:txBody>
              <a:bodyPr wrap="none" rtlCol="0">
                <a:spAutoFit/>
              </a:bodyPr>
              <a:lstStyle/>
              <a:p>
                <a:r>
                  <a:rPr lang="fr-FR" sz="15000" dirty="0">
                    <a:solidFill>
                      <a:schemeClr val="bg1"/>
                    </a:solidFill>
                    <a:latin typeface="Aharoni" panose="02010803020104030203" pitchFamily="2" charset="-79"/>
                    <a:cs typeface="Aharoni" panose="02010803020104030203" pitchFamily="2" charset="-79"/>
                  </a:rPr>
                  <a:t>D</a:t>
                </a:r>
              </a:p>
            </p:txBody>
          </p:sp>
          <p:sp>
            <p:nvSpPr>
              <p:cNvPr id="32" name="TextBox 31">
                <a:extLst>
                  <a:ext uri="{FF2B5EF4-FFF2-40B4-BE49-F238E27FC236}">
                    <a16:creationId xmlns:a16="http://schemas.microsoft.com/office/drawing/2014/main" id="{855644E9-ADEE-FDCE-6088-7C772F7E9CC7}"/>
                  </a:ext>
                </a:extLst>
              </p:cNvPr>
              <p:cNvSpPr txBox="1"/>
              <p:nvPr/>
            </p:nvSpPr>
            <p:spPr>
              <a:xfrm>
                <a:off x="9496094" y="2055852"/>
                <a:ext cx="2179687" cy="830997"/>
              </a:xfrm>
              <a:prstGeom prst="rect">
                <a:avLst/>
              </a:prstGeom>
              <a:noFill/>
            </p:spPr>
            <p:txBody>
              <a:bodyPr wrap="square" rtlCol="0">
                <a:spAutoFit/>
              </a:bodyPr>
              <a:lstStyle/>
              <a:p>
                <a:pPr algn="ctr"/>
                <a:r>
                  <a:rPr lang="fr-FR" sz="2400" b="1" dirty="0">
                    <a:solidFill>
                      <a:schemeClr val="bg1"/>
                    </a:solidFill>
                  </a:rPr>
                  <a:t>Investment </a:t>
                </a:r>
                <a:r>
                  <a:rPr lang="fr-FR" sz="2400" b="1" dirty="0" err="1">
                    <a:solidFill>
                      <a:schemeClr val="bg1"/>
                    </a:solidFill>
                  </a:rPr>
                  <a:t>Journals</a:t>
                </a:r>
                <a:endParaRPr lang="fr-FR" sz="2400" b="1" dirty="0">
                  <a:solidFill>
                    <a:schemeClr val="bg1"/>
                  </a:solidFill>
                </a:endParaRPr>
              </a:p>
            </p:txBody>
          </p:sp>
          <p:sp>
            <p:nvSpPr>
              <p:cNvPr id="33" name="TextBox 32">
                <a:extLst>
                  <a:ext uri="{FF2B5EF4-FFF2-40B4-BE49-F238E27FC236}">
                    <a16:creationId xmlns:a16="http://schemas.microsoft.com/office/drawing/2014/main" id="{3D9C95BB-A210-CFAC-F1FA-57D3CCD360B1}"/>
                  </a:ext>
                </a:extLst>
              </p:cNvPr>
              <p:cNvSpPr txBox="1"/>
              <p:nvPr/>
            </p:nvSpPr>
            <p:spPr>
              <a:xfrm>
                <a:off x="9367975" y="3106087"/>
                <a:ext cx="2613007" cy="2246769"/>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Keeping a log of investment decisions and the reasons behind them.</a:t>
                </a:r>
              </a:p>
              <a:p>
                <a:pPr marL="285750" indent="-285750">
                  <a:buFont typeface="Arial" panose="020B0604020202020204" pitchFamily="34" charset="0"/>
                  <a:buChar char="•"/>
                </a:pPr>
                <a:r>
                  <a:rPr lang="en-US" sz="1400" dirty="0">
                    <a:solidFill>
                      <a:schemeClr val="bg1"/>
                    </a:solidFill>
                  </a:rPr>
                  <a:t>Encourages reflective thinking and helps identify patterns of bias.</a:t>
                </a:r>
              </a:p>
              <a:p>
                <a:pPr marL="285750" indent="-285750">
                  <a:buFont typeface="Arial" panose="020B0604020202020204" pitchFamily="34" charset="0"/>
                  <a:buChar char="•"/>
                </a:pPr>
                <a:r>
                  <a:rPr lang="en-US" sz="1400" dirty="0">
                    <a:solidFill>
                      <a:schemeClr val="bg1"/>
                    </a:solidFill>
                  </a:rPr>
                  <a:t>Record why you bought or sold a stock and review it periodically.</a:t>
                </a:r>
              </a:p>
              <a:p>
                <a:pPr marL="285750" indent="-285750">
                  <a:buFont typeface="Arial" panose="020B0604020202020204" pitchFamily="34" charset="0"/>
                  <a:buChar char="•"/>
                </a:pPr>
                <a:endParaRPr lang="fr-FR" sz="1400" dirty="0">
                  <a:solidFill>
                    <a:schemeClr val="bg1"/>
                  </a:solidFill>
                </a:endParaRPr>
              </a:p>
            </p:txBody>
          </p:sp>
          <p:pic>
            <p:nvPicPr>
              <p:cNvPr id="36" name="Picture 35" descr="A close-up of a pen and calculator&#10;&#10;Description automatically generated">
                <a:extLst>
                  <a:ext uri="{FF2B5EF4-FFF2-40B4-BE49-F238E27FC236}">
                    <a16:creationId xmlns:a16="http://schemas.microsoft.com/office/drawing/2014/main" id="{AF44E446-AFE1-7D93-8E02-8F3063B152C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337771" y="5961774"/>
                <a:ext cx="673414" cy="668178"/>
              </a:xfrm>
              <a:prstGeom prst="rect">
                <a:avLst/>
              </a:prstGeom>
            </p:spPr>
          </p:pic>
        </p:grpSp>
        <p:sp>
          <p:nvSpPr>
            <p:cNvPr id="3" name="Isosceles Triangle 2">
              <a:extLst>
                <a:ext uri="{FF2B5EF4-FFF2-40B4-BE49-F238E27FC236}">
                  <a16:creationId xmlns:a16="http://schemas.microsoft.com/office/drawing/2014/main" id="{C3DB2E43-9D61-6B57-7378-080A3DA4BC70}"/>
                </a:ext>
              </a:extLst>
            </p:cNvPr>
            <p:cNvSpPr/>
            <p:nvPr/>
          </p:nvSpPr>
          <p:spPr>
            <a:xfrm rot="5400000">
              <a:off x="776186" y="1081413"/>
              <a:ext cx="939596" cy="164285"/>
            </a:xfrm>
            <a:prstGeom prst="triangle">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7" name="Group 46">
            <a:extLst>
              <a:ext uri="{FF2B5EF4-FFF2-40B4-BE49-F238E27FC236}">
                <a16:creationId xmlns:a16="http://schemas.microsoft.com/office/drawing/2014/main" id="{F67C5E21-2A96-2D6D-098B-E6EB205FEA80}"/>
              </a:ext>
            </a:extLst>
          </p:cNvPr>
          <p:cNvGrpSpPr/>
          <p:nvPr/>
        </p:nvGrpSpPr>
        <p:grpSpPr>
          <a:xfrm>
            <a:off x="5971467" y="0"/>
            <a:ext cx="3156514" cy="6858000"/>
            <a:chOff x="6359369" y="0"/>
            <a:chExt cx="3156514" cy="6858000"/>
          </a:xfrm>
        </p:grpSpPr>
        <p:sp>
          <p:nvSpPr>
            <p:cNvPr id="6" name="Rectangle 5">
              <a:extLst>
                <a:ext uri="{FF2B5EF4-FFF2-40B4-BE49-F238E27FC236}">
                  <a16:creationId xmlns:a16="http://schemas.microsoft.com/office/drawing/2014/main" id="{FAC80CE5-D6F1-6DE2-EE61-60CEE7C08BAA}"/>
                </a:ext>
              </a:extLst>
            </p:cNvPr>
            <p:cNvSpPr/>
            <p:nvPr/>
          </p:nvSpPr>
          <p:spPr>
            <a:xfrm>
              <a:off x="6366711" y="0"/>
              <a:ext cx="3001108" cy="6858000"/>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TextBox 11">
              <a:extLst>
                <a:ext uri="{FF2B5EF4-FFF2-40B4-BE49-F238E27FC236}">
                  <a16:creationId xmlns:a16="http://schemas.microsoft.com/office/drawing/2014/main" id="{39BA9E7A-DBDC-F355-F0B6-B349C1FF17F4}"/>
                </a:ext>
              </a:extLst>
            </p:cNvPr>
            <p:cNvSpPr txBox="1"/>
            <p:nvPr/>
          </p:nvSpPr>
          <p:spPr>
            <a:xfrm>
              <a:off x="7116988" y="0"/>
              <a:ext cx="1319592" cy="2400657"/>
            </a:xfrm>
            <a:prstGeom prst="rect">
              <a:avLst/>
            </a:prstGeom>
            <a:noFill/>
          </p:spPr>
          <p:txBody>
            <a:bodyPr wrap="none" rtlCol="0">
              <a:spAutoFit/>
            </a:bodyPr>
            <a:lstStyle/>
            <a:p>
              <a:r>
                <a:rPr lang="fr-FR" sz="15000" dirty="0">
                  <a:solidFill>
                    <a:schemeClr val="bg1"/>
                  </a:solidFill>
                  <a:latin typeface="Aharoni" panose="02010803020104030203" pitchFamily="2" charset="-79"/>
                  <a:cs typeface="Aharoni" panose="02010803020104030203" pitchFamily="2" charset="-79"/>
                </a:rPr>
                <a:t>C</a:t>
              </a:r>
            </a:p>
          </p:txBody>
        </p:sp>
        <p:sp>
          <p:nvSpPr>
            <p:cNvPr id="23" name="TextBox 22">
              <a:extLst>
                <a:ext uri="{FF2B5EF4-FFF2-40B4-BE49-F238E27FC236}">
                  <a16:creationId xmlns:a16="http://schemas.microsoft.com/office/drawing/2014/main" id="{286E0A03-0AA7-510A-2D0B-93B0EA130906}"/>
                </a:ext>
              </a:extLst>
            </p:cNvPr>
            <p:cNvSpPr txBox="1"/>
            <p:nvPr/>
          </p:nvSpPr>
          <p:spPr>
            <a:xfrm>
              <a:off x="6359369" y="2073643"/>
              <a:ext cx="3001106" cy="830997"/>
            </a:xfrm>
            <a:prstGeom prst="rect">
              <a:avLst/>
            </a:prstGeom>
            <a:noFill/>
          </p:spPr>
          <p:txBody>
            <a:bodyPr wrap="square" rtlCol="0">
              <a:spAutoFit/>
            </a:bodyPr>
            <a:lstStyle/>
            <a:p>
              <a:pPr algn="ctr"/>
              <a:r>
                <a:rPr lang="fr-FR" sz="2400" b="1" dirty="0">
                  <a:solidFill>
                    <a:schemeClr val="bg1"/>
                  </a:solidFill>
                </a:rPr>
                <a:t>Setting Investment Rules</a:t>
              </a:r>
            </a:p>
          </p:txBody>
        </p:sp>
        <p:sp>
          <p:nvSpPr>
            <p:cNvPr id="24" name="TextBox 23">
              <a:extLst>
                <a:ext uri="{FF2B5EF4-FFF2-40B4-BE49-F238E27FC236}">
                  <a16:creationId xmlns:a16="http://schemas.microsoft.com/office/drawing/2014/main" id="{8186180A-5EEE-B2AD-D9BD-5A2616276822}"/>
                </a:ext>
              </a:extLst>
            </p:cNvPr>
            <p:cNvSpPr txBox="1"/>
            <p:nvPr/>
          </p:nvSpPr>
          <p:spPr>
            <a:xfrm>
              <a:off x="6506447" y="3103830"/>
              <a:ext cx="2837925" cy="2523768"/>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Establishing clear guidelines for buying and selling.</a:t>
              </a:r>
            </a:p>
            <a:p>
              <a:pPr marL="285750" indent="-285750">
                <a:buFont typeface="Arial" panose="020B0604020202020204" pitchFamily="34" charset="0"/>
                <a:buChar char="•"/>
              </a:pPr>
              <a:r>
                <a:rPr lang="fr-FR" sz="1400" b="1" dirty="0" err="1">
                  <a:solidFill>
                    <a:schemeClr val="bg1"/>
                  </a:solidFill>
                </a:rPr>
                <a:t>Benifits</a:t>
              </a:r>
              <a:r>
                <a:rPr lang="fr-FR" sz="1400" dirty="0">
                  <a:solidFill>
                    <a:schemeClr val="bg1"/>
                  </a:solidFill>
                </a:rPr>
                <a:t>: </a:t>
              </a:r>
              <a:r>
                <a:rPr lang="fr-FR" sz="1400" dirty="0" err="1">
                  <a:solidFill>
                    <a:schemeClr val="bg1"/>
                  </a:solidFill>
                </a:rPr>
                <a:t>Prevents</a:t>
              </a:r>
              <a:r>
                <a:rPr lang="fr-FR" sz="1400" dirty="0">
                  <a:solidFill>
                    <a:schemeClr val="bg1"/>
                  </a:solidFill>
                </a:rPr>
                <a:t> impulsive </a:t>
              </a:r>
              <a:r>
                <a:rPr lang="fr-FR" sz="1400" dirty="0" err="1">
                  <a:solidFill>
                    <a:schemeClr val="bg1"/>
                  </a:solidFill>
                </a:rPr>
                <a:t>decisions</a:t>
              </a:r>
              <a:r>
                <a:rPr lang="fr-FR" sz="1400" dirty="0">
                  <a:solidFill>
                    <a:schemeClr val="bg1"/>
                  </a:solidFill>
                </a:rPr>
                <a:t> </a:t>
              </a:r>
              <a:r>
                <a:rPr lang="fr-FR" sz="1400" dirty="0" err="1">
                  <a:solidFill>
                    <a:schemeClr val="bg1"/>
                  </a:solidFill>
                </a:rPr>
                <a:t>based</a:t>
              </a:r>
              <a:r>
                <a:rPr lang="fr-FR" sz="1400" dirty="0">
                  <a:solidFill>
                    <a:schemeClr val="bg1"/>
                  </a:solidFill>
                </a:rPr>
                <a:t> on </a:t>
              </a:r>
              <a:r>
                <a:rPr lang="fr-FR" sz="1400" dirty="0" err="1">
                  <a:solidFill>
                    <a:schemeClr val="bg1"/>
                  </a:solidFill>
                </a:rPr>
                <a:t>market</a:t>
              </a:r>
              <a:r>
                <a:rPr lang="fr-FR" sz="1400" dirty="0">
                  <a:solidFill>
                    <a:schemeClr val="bg1"/>
                  </a:solidFill>
                </a:rPr>
                <a:t> fluctuations.</a:t>
              </a:r>
            </a:p>
            <a:p>
              <a:pPr marL="285750" indent="-285750">
                <a:buFont typeface="Arial" panose="020B0604020202020204" pitchFamily="34" charset="0"/>
                <a:buChar char="•"/>
              </a:pPr>
              <a:r>
                <a:rPr lang="fr-FR" sz="1400" dirty="0">
                  <a:solidFill>
                    <a:schemeClr val="bg1"/>
                  </a:solidFill>
                </a:rPr>
                <a:t>EG:</a:t>
              </a:r>
              <a:r>
                <a:rPr lang="en-US" sz="1400" dirty="0">
                  <a:solidFill>
                    <a:schemeClr val="bg1"/>
                  </a:solidFill>
                </a:rPr>
                <a:t> Set a rule to sell a stock if it drops 20% from its purchase price.</a:t>
              </a:r>
            </a:p>
            <a:p>
              <a:pPr marL="285750" indent="-285750">
                <a:buFont typeface="Arial" panose="020B0604020202020204" pitchFamily="34" charset="0"/>
                <a:buChar char="•"/>
              </a:pPr>
              <a:r>
                <a:rPr lang="en-US" sz="1400" dirty="0">
                  <a:solidFill>
                    <a:schemeClr val="bg1"/>
                  </a:solidFill>
                </a:rPr>
                <a:t>Commit to investing a fixed amount every month</a:t>
              </a:r>
              <a:r>
                <a:rPr lang="en-US" sz="1600" dirty="0">
                  <a:solidFill>
                    <a:schemeClr val="bg1"/>
                  </a:solidFill>
                </a:rPr>
                <a:t>.</a:t>
              </a:r>
              <a:endParaRPr lang="fr-FR" sz="1600" dirty="0">
                <a:solidFill>
                  <a:schemeClr val="bg1"/>
                </a:solidFill>
              </a:endParaRPr>
            </a:p>
            <a:p>
              <a:pPr marL="285750" indent="-285750">
                <a:buFont typeface="Arial" panose="020B0604020202020204" pitchFamily="34" charset="0"/>
                <a:buChar char="•"/>
              </a:pPr>
              <a:endParaRPr lang="fr-FR" sz="1600" dirty="0">
                <a:solidFill>
                  <a:schemeClr val="bg1"/>
                </a:solidFill>
              </a:endParaRPr>
            </a:p>
          </p:txBody>
        </p:sp>
        <p:pic>
          <p:nvPicPr>
            <p:cNvPr id="30" name="Picture 29" descr="A person sitting at a desk with a pen in his hand&#10;&#10;Description automatically generated">
              <a:extLst>
                <a:ext uri="{FF2B5EF4-FFF2-40B4-BE49-F238E27FC236}">
                  <a16:creationId xmlns:a16="http://schemas.microsoft.com/office/drawing/2014/main" id="{B5AF76A8-C2AA-2866-5B59-7572BF15EFC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507865" y="5961774"/>
              <a:ext cx="695352" cy="668178"/>
            </a:xfrm>
            <a:prstGeom prst="rect">
              <a:avLst/>
            </a:prstGeom>
          </p:spPr>
        </p:pic>
        <p:sp>
          <p:nvSpPr>
            <p:cNvPr id="40" name="Isosceles Triangle 39">
              <a:extLst>
                <a:ext uri="{FF2B5EF4-FFF2-40B4-BE49-F238E27FC236}">
                  <a16:creationId xmlns:a16="http://schemas.microsoft.com/office/drawing/2014/main" id="{43AC4F73-AD5F-5838-0BF6-5D589D5585BA}"/>
                </a:ext>
              </a:extLst>
            </p:cNvPr>
            <p:cNvSpPr/>
            <p:nvPr/>
          </p:nvSpPr>
          <p:spPr>
            <a:xfrm rot="5400000">
              <a:off x="9075935" y="1115455"/>
              <a:ext cx="710149" cy="169746"/>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5" name="Group 44">
            <a:extLst>
              <a:ext uri="{FF2B5EF4-FFF2-40B4-BE49-F238E27FC236}">
                <a16:creationId xmlns:a16="http://schemas.microsoft.com/office/drawing/2014/main" id="{34471A19-DED4-0F7D-436B-F5E4307F3C7A}"/>
              </a:ext>
            </a:extLst>
          </p:cNvPr>
          <p:cNvGrpSpPr/>
          <p:nvPr/>
        </p:nvGrpSpPr>
        <p:grpSpPr>
          <a:xfrm>
            <a:off x="2989625" y="0"/>
            <a:ext cx="3162621" cy="6858000"/>
            <a:chOff x="3001108" y="0"/>
            <a:chExt cx="3162621" cy="6858000"/>
          </a:xfrm>
        </p:grpSpPr>
        <p:sp>
          <p:nvSpPr>
            <p:cNvPr id="8" name="Rectangle 7">
              <a:extLst>
                <a:ext uri="{FF2B5EF4-FFF2-40B4-BE49-F238E27FC236}">
                  <a16:creationId xmlns:a16="http://schemas.microsoft.com/office/drawing/2014/main" id="{28C750EB-94AD-6023-DFD8-58A4A127BEE0}"/>
                </a:ext>
              </a:extLst>
            </p:cNvPr>
            <p:cNvSpPr/>
            <p:nvPr/>
          </p:nvSpPr>
          <p:spPr>
            <a:xfrm>
              <a:off x="3001108" y="0"/>
              <a:ext cx="3001108" cy="6858000"/>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TextBox 10">
              <a:extLst>
                <a:ext uri="{FF2B5EF4-FFF2-40B4-BE49-F238E27FC236}">
                  <a16:creationId xmlns:a16="http://schemas.microsoft.com/office/drawing/2014/main" id="{058AD73B-9328-1399-EDB3-9B05583A754A}"/>
                </a:ext>
              </a:extLst>
            </p:cNvPr>
            <p:cNvSpPr txBox="1"/>
            <p:nvPr/>
          </p:nvSpPr>
          <p:spPr>
            <a:xfrm>
              <a:off x="3751385" y="0"/>
              <a:ext cx="914400" cy="2400657"/>
            </a:xfrm>
            <a:prstGeom prst="rect">
              <a:avLst/>
            </a:prstGeom>
            <a:noFill/>
          </p:spPr>
          <p:txBody>
            <a:bodyPr wrap="square" rtlCol="0">
              <a:spAutoFit/>
            </a:bodyPr>
            <a:lstStyle/>
            <a:p>
              <a:r>
                <a:rPr lang="fr-FR" sz="15000" dirty="0">
                  <a:solidFill>
                    <a:schemeClr val="bg1"/>
                  </a:solidFill>
                  <a:latin typeface="Aharoni" panose="02010803020104030203" pitchFamily="2" charset="-79"/>
                  <a:cs typeface="Aharoni" panose="02010803020104030203" pitchFamily="2" charset="-79"/>
                </a:rPr>
                <a:t>B</a:t>
              </a:r>
            </a:p>
          </p:txBody>
        </p:sp>
        <p:sp>
          <p:nvSpPr>
            <p:cNvPr id="18" name="TextBox 17">
              <a:extLst>
                <a:ext uri="{FF2B5EF4-FFF2-40B4-BE49-F238E27FC236}">
                  <a16:creationId xmlns:a16="http://schemas.microsoft.com/office/drawing/2014/main" id="{37B7CCBF-A5F7-6104-9392-0D90E21E8C2D}"/>
                </a:ext>
              </a:extLst>
            </p:cNvPr>
            <p:cNvSpPr txBox="1"/>
            <p:nvPr/>
          </p:nvSpPr>
          <p:spPr>
            <a:xfrm>
              <a:off x="3280486" y="2169824"/>
              <a:ext cx="2442352" cy="584775"/>
            </a:xfrm>
            <a:prstGeom prst="rect">
              <a:avLst/>
            </a:prstGeom>
            <a:noFill/>
          </p:spPr>
          <p:txBody>
            <a:bodyPr wrap="square" rtlCol="0">
              <a:spAutoFit/>
            </a:bodyPr>
            <a:lstStyle/>
            <a:p>
              <a:pPr algn="ctr"/>
              <a:r>
                <a:rPr lang="en-US" sz="1600" b="1" dirty="0">
                  <a:solidFill>
                    <a:schemeClr val="bg1"/>
                  </a:solidFill>
                </a:rPr>
                <a:t>Education and Training on Behavioral Biases:</a:t>
              </a:r>
              <a:endParaRPr lang="fr-FR" b="1" dirty="0">
                <a:solidFill>
                  <a:schemeClr val="bg1"/>
                </a:solidFill>
              </a:endParaRPr>
            </a:p>
          </p:txBody>
        </p:sp>
        <p:sp>
          <p:nvSpPr>
            <p:cNvPr id="19" name="TextBox 18">
              <a:extLst>
                <a:ext uri="{FF2B5EF4-FFF2-40B4-BE49-F238E27FC236}">
                  <a16:creationId xmlns:a16="http://schemas.microsoft.com/office/drawing/2014/main" id="{8F9845CA-6DDE-841D-8797-F1CF866F34E6}"/>
                </a:ext>
              </a:extLst>
            </p:cNvPr>
            <p:cNvSpPr txBox="1"/>
            <p:nvPr/>
          </p:nvSpPr>
          <p:spPr>
            <a:xfrm flipH="1">
              <a:off x="3122971" y="3183032"/>
              <a:ext cx="2598479" cy="2246769"/>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Continuous learning about common biases and their impact.</a:t>
              </a:r>
            </a:p>
            <a:p>
              <a:pPr marL="285750" indent="-285750">
                <a:buFont typeface="Arial" panose="020B0604020202020204" pitchFamily="34" charset="0"/>
                <a:buChar char="•"/>
              </a:pPr>
              <a:r>
                <a:rPr lang="en-US" sz="1400" dirty="0">
                  <a:solidFill>
                    <a:schemeClr val="bg1"/>
                  </a:solidFill>
                </a:rPr>
                <a:t>Increases awareness and promotes rational decision-making</a:t>
              </a:r>
            </a:p>
            <a:p>
              <a:pPr marL="285750" indent="-285750">
                <a:buFont typeface="Arial" panose="020B0604020202020204" pitchFamily="34" charset="0"/>
                <a:buChar char="•"/>
              </a:pPr>
              <a:r>
                <a:rPr lang="en-US" sz="1400" b="1" dirty="0">
                  <a:solidFill>
                    <a:schemeClr val="bg1"/>
                  </a:solidFill>
                  <a:effectLst>
                    <a:outerShdw blurRad="38100" dist="38100" dir="2700000" algn="tl">
                      <a:srgbClr val="000000">
                        <a:alpha val="43137"/>
                      </a:srgbClr>
                    </a:outerShdw>
                  </a:effectLst>
                </a:rPr>
                <a:t>Example</a:t>
              </a:r>
              <a:r>
                <a:rPr lang="en-US" sz="1400" dirty="0">
                  <a:solidFill>
                    <a:schemeClr val="bg1"/>
                  </a:solidFill>
                </a:rPr>
                <a:t>: Workshops or courses on behavioral finance principles and their application.</a:t>
              </a:r>
            </a:p>
          </p:txBody>
        </p:sp>
        <p:pic>
          <p:nvPicPr>
            <p:cNvPr id="21" name="Picture 20" descr="A robot thinking about something&#10;&#10;Description automatically generated">
              <a:extLst>
                <a:ext uri="{FF2B5EF4-FFF2-40B4-BE49-F238E27FC236}">
                  <a16:creationId xmlns:a16="http://schemas.microsoft.com/office/drawing/2014/main" id="{B9AF9E24-39F8-A4D7-16DE-FAB692374924}"/>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074906" y="5998801"/>
              <a:ext cx="697384" cy="652267"/>
            </a:xfrm>
            <a:prstGeom prst="rect">
              <a:avLst/>
            </a:prstGeom>
          </p:spPr>
        </p:pic>
        <p:sp>
          <p:nvSpPr>
            <p:cNvPr id="39" name="Isosceles Triangle 38">
              <a:extLst>
                <a:ext uri="{FF2B5EF4-FFF2-40B4-BE49-F238E27FC236}">
                  <a16:creationId xmlns:a16="http://schemas.microsoft.com/office/drawing/2014/main" id="{C74DBD18-F463-B2ED-622D-ECDF722C7DA0}"/>
                </a:ext>
              </a:extLst>
            </p:cNvPr>
            <p:cNvSpPr/>
            <p:nvPr/>
          </p:nvSpPr>
          <p:spPr>
            <a:xfrm rot="5400000">
              <a:off x="5723781" y="1115455"/>
              <a:ext cx="710149" cy="169746"/>
            </a:xfrm>
            <a:prstGeom prst="triangle">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6" name="Group 45">
            <a:extLst>
              <a:ext uri="{FF2B5EF4-FFF2-40B4-BE49-F238E27FC236}">
                <a16:creationId xmlns:a16="http://schemas.microsoft.com/office/drawing/2014/main" id="{C809566E-01DA-EDD8-A9DD-0F9FAB842B6F}"/>
              </a:ext>
            </a:extLst>
          </p:cNvPr>
          <p:cNvGrpSpPr/>
          <p:nvPr/>
        </p:nvGrpSpPr>
        <p:grpSpPr>
          <a:xfrm>
            <a:off x="-37125" y="0"/>
            <a:ext cx="3201002" cy="6858000"/>
            <a:chOff x="-34264" y="0"/>
            <a:chExt cx="3201002" cy="6858000"/>
          </a:xfrm>
        </p:grpSpPr>
        <p:sp>
          <p:nvSpPr>
            <p:cNvPr id="9" name="Rectangle 8">
              <a:extLst>
                <a:ext uri="{FF2B5EF4-FFF2-40B4-BE49-F238E27FC236}">
                  <a16:creationId xmlns:a16="http://schemas.microsoft.com/office/drawing/2014/main" id="{CFEA55C2-625D-3803-27AB-D73256E6617F}"/>
                </a:ext>
              </a:extLst>
            </p:cNvPr>
            <p:cNvSpPr/>
            <p:nvPr/>
          </p:nvSpPr>
          <p:spPr>
            <a:xfrm>
              <a:off x="0" y="0"/>
              <a:ext cx="3001108"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6600" dirty="0"/>
            </a:p>
          </p:txBody>
        </p:sp>
        <p:sp>
          <p:nvSpPr>
            <p:cNvPr id="10" name="TextBox 9">
              <a:extLst>
                <a:ext uri="{FF2B5EF4-FFF2-40B4-BE49-F238E27FC236}">
                  <a16:creationId xmlns:a16="http://schemas.microsoft.com/office/drawing/2014/main" id="{F85D464B-BB0C-6FB8-B65A-EC8ACD3CAA7F}"/>
                </a:ext>
              </a:extLst>
            </p:cNvPr>
            <p:cNvSpPr txBox="1"/>
            <p:nvPr/>
          </p:nvSpPr>
          <p:spPr>
            <a:xfrm>
              <a:off x="715108" y="0"/>
              <a:ext cx="1535723" cy="2400657"/>
            </a:xfrm>
            <a:prstGeom prst="rect">
              <a:avLst/>
            </a:prstGeom>
            <a:noFill/>
          </p:spPr>
          <p:txBody>
            <a:bodyPr wrap="square" rtlCol="0">
              <a:spAutoFit/>
            </a:bodyPr>
            <a:lstStyle/>
            <a:p>
              <a:r>
                <a:rPr lang="fr-FR" sz="15000" dirty="0">
                  <a:solidFill>
                    <a:schemeClr val="bg1"/>
                  </a:solidFill>
                  <a:latin typeface="Aharoni" panose="02010803020104030203" pitchFamily="2" charset="-79"/>
                  <a:cs typeface="Aharoni" panose="02010803020104030203" pitchFamily="2" charset="-79"/>
                </a:rPr>
                <a:t>A</a:t>
              </a:r>
            </a:p>
          </p:txBody>
        </p:sp>
        <p:sp>
          <p:nvSpPr>
            <p:cNvPr id="14" name="TextBox 13">
              <a:extLst>
                <a:ext uri="{FF2B5EF4-FFF2-40B4-BE49-F238E27FC236}">
                  <a16:creationId xmlns:a16="http://schemas.microsoft.com/office/drawing/2014/main" id="{462308ED-2479-71FD-2703-3F32A1FCF235}"/>
                </a:ext>
              </a:extLst>
            </p:cNvPr>
            <p:cNvSpPr txBox="1"/>
            <p:nvPr/>
          </p:nvSpPr>
          <p:spPr>
            <a:xfrm>
              <a:off x="-34264" y="2111707"/>
              <a:ext cx="2877857" cy="3416320"/>
            </a:xfrm>
            <a:prstGeom prst="rect">
              <a:avLst/>
            </a:prstGeom>
            <a:noFill/>
          </p:spPr>
          <p:txBody>
            <a:bodyPr wrap="square" rtlCol="0">
              <a:spAutoFit/>
            </a:bodyPr>
            <a:lstStyle/>
            <a:p>
              <a:pPr algn="ctr"/>
              <a:r>
                <a:rPr lang="fr-FR" sz="2000" b="1" dirty="0" err="1">
                  <a:solidFill>
                    <a:schemeClr val="bg1"/>
                  </a:solidFill>
                </a:rPr>
                <a:t>Implementing</a:t>
              </a:r>
              <a:r>
                <a:rPr lang="fr-FR" sz="2000" b="1" dirty="0">
                  <a:solidFill>
                    <a:schemeClr val="bg1"/>
                  </a:solidFill>
                </a:rPr>
                <a:t> Checklists</a:t>
              </a:r>
            </a:p>
            <a:p>
              <a:pPr algn="ctr"/>
              <a:endParaRPr lang="fr-FR" sz="1600" b="1" dirty="0">
                <a:solidFill>
                  <a:schemeClr val="bg1"/>
                </a:solidFill>
              </a:endParaRPr>
            </a:p>
            <a:p>
              <a:pPr marL="285750" indent="-285750" algn="ctr">
                <a:buFont typeface="Arial" panose="020B0604020202020204" pitchFamily="34" charset="0"/>
                <a:buChar char="•"/>
              </a:pPr>
              <a:r>
                <a:rPr lang="en-US" sz="1600" dirty="0">
                  <a:solidFill>
                    <a:schemeClr val="bg1"/>
                  </a:solidFill>
                </a:rPr>
                <a:t>Checklist items might include reviewing financial statements, assessing market </a:t>
              </a:r>
              <a:r>
                <a:rPr lang="en-US" sz="1400" dirty="0">
                  <a:solidFill>
                    <a:schemeClr val="bg1"/>
                  </a:solidFill>
                </a:rPr>
                <a:t>conditions</a:t>
              </a:r>
              <a:r>
                <a:rPr lang="en-US" sz="1600" dirty="0">
                  <a:solidFill>
                    <a:schemeClr val="bg1"/>
                  </a:solidFill>
                </a:rPr>
                <a:t>, and evaluating risk.</a:t>
              </a:r>
              <a:endParaRPr lang="fr-FR" sz="1600" b="1" dirty="0">
                <a:solidFill>
                  <a:schemeClr val="bg1"/>
                </a:solidFill>
              </a:endParaRPr>
            </a:p>
            <a:p>
              <a:pPr algn="ctr"/>
              <a:endParaRPr lang="fr-FR" sz="1600" b="1" dirty="0">
                <a:solidFill>
                  <a:schemeClr val="bg1"/>
                </a:solidFill>
              </a:endParaRPr>
            </a:p>
            <a:p>
              <a:pPr marL="285750" indent="-285750" algn="ctr">
                <a:buFont typeface="Arial" panose="020B0604020202020204" pitchFamily="34" charset="0"/>
                <a:buChar char="•"/>
              </a:pPr>
              <a:r>
                <a:rPr lang="en-US" sz="1600" b="1" u="sng" dirty="0">
                  <a:solidFill>
                    <a:schemeClr val="bg1"/>
                  </a:solidFill>
                </a:rPr>
                <a:t>Benefit</a:t>
              </a:r>
              <a:r>
                <a:rPr lang="en-US" sz="1600" b="1" dirty="0">
                  <a:solidFill>
                    <a:schemeClr val="bg1"/>
                  </a:solidFill>
                </a:rPr>
                <a:t>:</a:t>
              </a:r>
              <a:r>
                <a:rPr lang="en-US" sz="1600" dirty="0">
                  <a:solidFill>
                    <a:schemeClr val="bg1"/>
                  </a:solidFill>
                </a:rPr>
                <a:t> Reduces emotional influence by promoting thorough analysis.</a:t>
              </a:r>
              <a:endParaRPr lang="fr-FR" sz="1600" b="1" dirty="0">
                <a:solidFill>
                  <a:schemeClr val="bg1"/>
                </a:solidFill>
              </a:endParaRPr>
            </a:p>
          </p:txBody>
        </p:sp>
        <p:pic>
          <p:nvPicPr>
            <p:cNvPr id="16" name="Picture 15" descr="A blue and green check mark in a square&#10;&#10;Description automatically generated">
              <a:extLst>
                <a:ext uri="{FF2B5EF4-FFF2-40B4-BE49-F238E27FC236}">
                  <a16:creationId xmlns:a16="http://schemas.microsoft.com/office/drawing/2014/main" id="{68EE9C33-D702-67E1-E316-D190D0B3670B}"/>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124245" y="5977741"/>
              <a:ext cx="701043" cy="673327"/>
            </a:xfrm>
            <a:prstGeom prst="rect">
              <a:avLst/>
            </a:prstGeom>
          </p:spPr>
        </p:pic>
        <p:sp>
          <p:nvSpPr>
            <p:cNvPr id="38" name="Isosceles Triangle 37">
              <a:extLst>
                <a:ext uri="{FF2B5EF4-FFF2-40B4-BE49-F238E27FC236}">
                  <a16:creationId xmlns:a16="http://schemas.microsoft.com/office/drawing/2014/main" id="{AA2D3015-BBA4-8FF3-49A8-EBECE4710E68}"/>
                </a:ext>
              </a:extLst>
            </p:cNvPr>
            <p:cNvSpPr/>
            <p:nvPr/>
          </p:nvSpPr>
          <p:spPr>
            <a:xfrm rot="5400000">
              <a:off x="2726790" y="1078682"/>
              <a:ext cx="710149" cy="169746"/>
            </a:xfrm>
            <a:prstGeom prst="triangle">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Tree>
    <p:extLst>
      <p:ext uri="{BB962C8B-B14F-4D97-AF65-F5344CB8AC3E}">
        <p14:creationId xmlns:p14="http://schemas.microsoft.com/office/powerpoint/2010/main" val="3036519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04E84AF-CA8F-A755-87FD-D389069CB0A7}"/>
              </a:ext>
            </a:extLst>
          </p:cNvPr>
          <p:cNvGrpSpPr/>
          <p:nvPr/>
        </p:nvGrpSpPr>
        <p:grpSpPr>
          <a:xfrm>
            <a:off x="9009700" y="-36239"/>
            <a:ext cx="3634340" cy="6894239"/>
            <a:chOff x="5653042" y="-18120"/>
            <a:chExt cx="3634340" cy="6894239"/>
          </a:xfrm>
        </p:grpSpPr>
        <p:pic>
          <p:nvPicPr>
            <p:cNvPr id="3" name="Picture 2">
              <a:extLst>
                <a:ext uri="{FF2B5EF4-FFF2-40B4-BE49-F238E27FC236}">
                  <a16:creationId xmlns:a16="http://schemas.microsoft.com/office/drawing/2014/main" id="{512F5F93-A9F9-0FA8-BE7D-0338C2B97D49}"/>
                </a:ext>
              </a:extLst>
            </p:cNvPr>
            <p:cNvPicPr>
              <a:picLocks noChangeAspect="1"/>
            </p:cNvPicPr>
            <p:nvPr/>
          </p:nvPicPr>
          <p:blipFill rotWithShape="1">
            <a:blip r:embed="rId2"/>
            <a:srcRect l="65743" t="-121" b="-121"/>
            <a:stretch/>
          </p:blipFill>
          <p:spPr>
            <a:xfrm>
              <a:off x="5653042" y="-18120"/>
              <a:ext cx="3250320" cy="6894239"/>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B5775DFC-C3A0-0FC4-5C22-C1ACA4A13A36}"/>
                </a:ext>
              </a:extLst>
            </p:cNvPr>
            <p:cNvSpPr txBox="1"/>
            <p:nvPr/>
          </p:nvSpPr>
          <p:spPr>
            <a:xfrm>
              <a:off x="6521962" y="1752936"/>
              <a:ext cx="2765420" cy="2862322"/>
            </a:xfrm>
            <a:prstGeom prst="rect">
              <a:avLst/>
            </a:prstGeom>
            <a:noFill/>
          </p:spPr>
          <p:txBody>
            <a:bodyPr wrap="square" rtlCol="0">
              <a:spAutoFit/>
            </a:bodyPr>
            <a:lstStyle/>
            <a:p>
              <a:r>
                <a:rPr lang="fr-FR" sz="18000" dirty="0">
                  <a:ln>
                    <a:solidFill>
                      <a:schemeClr val="bg1"/>
                    </a:solidFill>
                  </a:ln>
                  <a:noFill/>
                </a:rPr>
                <a:t>3</a:t>
              </a:r>
            </a:p>
          </p:txBody>
        </p:sp>
        <p:sp>
          <p:nvSpPr>
            <p:cNvPr id="5" name="TextBox 4">
              <a:extLst>
                <a:ext uri="{FF2B5EF4-FFF2-40B4-BE49-F238E27FC236}">
                  <a16:creationId xmlns:a16="http://schemas.microsoft.com/office/drawing/2014/main" id="{D602FAE6-0214-1660-96AB-648C329A796A}"/>
                </a:ext>
              </a:extLst>
            </p:cNvPr>
            <p:cNvSpPr txBox="1"/>
            <p:nvPr/>
          </p:nvSpPr>
          <p:spPr>
            <a:xfrm>
              <a:off x="6332783" y="1215342"/>
              <a:ext cx="2845897" cy="535778"/>
            </a:xfrm>
            <a:prstGeom prst="rect">
              <a:avLst/>
            </a:prstGeom>
            <a:noFill/>
          </p:spPr>
          <p:txBody>
            <a:bodyPr wrap="none" rtlCol="0">
              <a:spAutoFit/>
            </a:bodyPr>
            <a:lstStyle/>
            <a:p>
              <a:r>
                <a:rPr lang="fr-FR" b="1" dirty="0">
                  <a:solidFill>
                    <a:schemeClr val="bg1"/>
                  </a:solidFill>
                  <a:effectLst>
                    <a:outerShdw blurRad="38100" dist="38100" dir="2700000" algn="tl">
                      <a:srgbClr val="000000">
                        <a:alpha val="43137"/>
                      </a:srgbClr>
                    </a:outerShdw>
                  </a:effectLst>
                </a:rPr>
                <a:t>Value </a:t>
              </a:r>
              <a:r>
                <a:rPr lang="fr-FR" b="1" dirty="0" err="1">
                  <a:solidFill>
                    <a:schemeClr val="bg1"/>
                  </a:solidFill>
                  <a:effectLst>
                    <a:outerShdw blurRad="38100" dist="38100" dir="2700000" algn="tl">
                      <a:srgbClr val="000000">
                        <a:alpha val="43137"/>
                      </a:srgbClr>
                    </a:outerShdw>
                  </a:effectLst>
                </a:rPr>
                <a:t>Investing</a:t>
              </a:r>
              <a:endParaRPr lang="fr-FR" b="1" dirty="0">
                <a:solidFill>
                  <a:schemeClr val="bg1"/>
                </a:solidFill>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ECAF6EF2-1B49-3135-9971-D51EADC810CE}"/>
                </a:ext>
              </a:extLst>
            </p:cNvPr>
            <p:cNvSpPr txBox="1"/>
            <p:nvPr/>
          </p:nvSpPr>
          <p:spPr>
            <a:xfrm>
              <a:off x="5891406" y="4397997"/>
              <a:ext cx="2893888" cy="2246769"/>
            </a:xfrm>
            <a:prstGeom prst="rect">
              <a:avLst/>
            </a:prstGeom>
            <a:noFill/>
          </p:spPr>
          <p:txBody>
            <a:bodyPr wrap="square" rtlCol="0">
              <a:spAutoFit/>
            </a:bodyPr>
            <a:lstStyle/>
            <a:p>
              <a:pPr algn="ctr"/>
              <a:r>
                <a:rPr lang="fr-FR" sz="1400" dirty="0" err="1">
                  <a:solidFill>
                    <a:schemeClr val="bg1"/>
                  </a:solidFill>
                </a:rPr>
                <a:t>Principle</a:t>
              </a:r>
              <a:r>
                <a:rPr lang="fr-FR" sz="1400" dirty="0">
                  <a:solidFill>
                    <a:schemeClr val="bg1"/>
                  </a:solidFill>
                </a:rPr>
                <a:t>: </a:t>
              </a:r>
              <a:r>
                <a:rPr lang="fr-FR" sz="1400" dirty="0" err="1">
                  <a:solidFill>
                    <a:schemeClr val="bg1"/>
                  </a:solidFill>
                </a:rPr>
                <a:t>Contrarian</a:t>
              </a:r>
              <a:r>
                <a:rPr lang="fr-FR" sz="1400" dirty="0">
                  <a:solidFill>
                    <a:schemeClr val="bg1"/>
                  </a:solidFill>
                </a:rPr>
                <a:t> </a:t>
              </a:r>
              <a:r>
                <a:rPr lang="fr-FR" sz="1400" dirty="0" err="1">
                  <a:solidFill>
                    <a:schemeClr val="bg1"/>
                  </a:solidFill>
                </a:rPr>
                <a:t>Strategy</a:t>
              </a:r>
              <a:r>
                <a:rPr lang="fr-FR" sz="1400" dirty="0">
                  <a:solidFill>
                    <a:schemeClr val="bg1"/>
                  </a:solidFill>
                </a:rPr>
                <a:t>, </a:t>
              </a:r>
              <a:r>
                <a:rPr lang="fr-FR" sz="1400" dirty="0" err="1">
                  <a:solidFill>
                    <a:schemeClr val="bg1"/>
                  </a:solidFill>
                </a:rPr>
                <a:t>Loss</a:t>
              </a:r>
              <a:r>
                <a:rPr lang="fr-FR" sz="1400" dirty="0">
                  <a:solidFill>
                    <a:schemeClr val="bg1"/>
                  </a:solidFill>
                </a:rPr>
                <a:t> Aversion</a:t>
              </a:r>
              <a:endParaRPr lang="en-US" sz="1400" dirty="0">
                <a:solidFill>
                  <a:schemeClr val="bg1"/>
                </a:solidFill>
                <a:sym typeface="Wingdings" panose="05000000000000000000" pitchFamily="2" charset="2"/>
              </a:endParaRPr>
            </a:p>
            <a:p>
              <a:pPr algn="ctr"/>
              <a:endParaRPr lang="en-US" sz="1400" dirty="0">
                <a:solidFill>
                  <a:schemeClr val="bg1"/>
                </a:solidFill>
                <a:sym typeface="Wingdings" panose="05000000000000000000" pitchFamily="2" charset="2"/>
              </a:endParaRPr>
            </a:p>
            <a:p>
              <a:pPr algn="ctr"/>
              <a:r>
                <a:rPr lang="en-US" sz="1400" dirty="0">
                  <a:solidFill>
                    <a:schemeClr val="bg1"/>
                  </a:solidFill>
                  <a:sym typeface="Wingdings" panose="05000000000000000000" pitchFamily="2" charset="2"/>
                </a:rPr>
                <a:t></a:t>
              </a:r>
              <a:r>
                <a:rPr lang="en-US" sz="1400" dirty="0">
                  <a:solidFill>
                    <a:schemeClr val="bg1"/>
                  </a:solidFill>
                </a:rPr>
                <a:t>Selecting stocks that appear to be </a:t>
              </a:r>
              <a:r>
                <a:rPr lang="en-US" sz="1400" u="sng" dirty="0">
                  <a:solidFill>
                    <a:schemeClr val="bg1"/>
                  </a:solidFill>
                  <a:effectLst>
                    <a:outerShdw blurRad="38100" dist="38100" dir="2700000" algn="tl">
                      <a:srgbClr val="000000">
                        <a:alpha val="43137"/>
                      </a:srgbClr>
                    </a:outerShdw>
                  </a:effectLst>
                </a:rPr>
                <a:t>undervalued by the market</a:t>
              </a:r>
              <a:r>
                <a:rPr lang="en-US" sz="1400" dirty="0">
                  <a:solidFill>
                    <a:schemeClr val="bg1"/>
                  </a:solidFill>
                </a:rPr>
                <a:t>. This approach often goes against the market consensus, leveraging the herding behavior of other investors.</a:t>
              </a:r>
            </a:p>
            <a:p>
              <a:pPr algn="r"/>
              <a:endParaRPr lang="en-US" sz="1400" dirty="0">
                <a:solidFill>
                  <a:schemeClr val="bg1"/>
                </a:solidFill>
              </a:endParaRPr>
            </a:p>
            <a:p>
              <a:pPr algn="r"/>
              <a:endParaRPr lang="en-US" sz="1400" dirty="0">
                <a:solidFill>
                  <a:schemeClr val="bg1"/>
                </a:solidFill>
              </a:endParaRPr>
            </a:p>
          </p:txBody>
        </p:sp>
      </p:grpSp>
      <p:grpSp>
        <p:nvGrpSpPr>
          <p:cNvPr id="9" name="Group 8">
            <a:extLst>
              <a:ext uri="{FF2B5EF4-FFF2-40B4-BE49-F238E27FC236}">
                <a16:creationId xmlns:a16="http://schemas.microsoft.com/office/drawing/2014/main" id="{63E44791-D6E5-DB57-4D82-6FF9765994E0}"/>
              </a:ext>
            </a:extLst>
          </p:cNvPr>
          <p:cNvGrpSpPr/>
          <p:nvPr/>
        </p:nvGrpSpPr>
        <p:grpSpPr>
          <a:xfrm>
            <a:off x="5808565" y="0"/>
            <a:ext cx="3766912" cy="7032388"/>
            <a:chOff x="5526531" y="12988"/>
            <a:chExt cx="3766912" cy="6894239"/>
          </a:xfrm>
        </p:grpSpPr>
        <p:pic>
          <p:nvPicPr>
            <p:cNvPr id="10" name="Picture 9">
              <a:extLst>
                <a:ext uri="{FF2B5EF4-FFF2-40B4-BE49-F238E27FC236}">
                  <a16:creationId xmlns:a16="http://schemas.microsoft.com/office/drawing/2014/main" id="{0E1DD3AF-7032-50B5-D83B-EAE772A1E6C2}"/>
                </a:ext>
              </a:extLst>
            </p:cNvPr>
            <p:cNvPicPr>
              <a:picLocks noChangeAspect="1"/>
            </p:cNvPicPr>
            <p:nvPr/>
          </p:nvPicPr>
          <p:blipFill rotWithShape="1">
            <a:blip r:embed="rId2"/>
            <a:srcRect l="48577" t="673" r="17166" b="-915"/>
            <a:stretch/>
          </p:blipFill>
          <p:spPr>
            <a:xfrm>
              <a:off x="5526531" y="12988"/>
              <a:ext cx="3250320" cy="6894239"/>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F2BD54F2-D055-6133-BB3E-67397906CE22}"/>
                </a:ext>
              </a:extLst>
            </p:cNvPr>
            <p:cNvSpPr txBox="1"/>
            <p:nvPr/>
          </p:nvSpPr>
          <p:spPr>
            <a:xfrm>
              <a:off x="6528023" y="1711945"/>
              <a:ext cx="2765420" cy="2806092"/>
            </a:xfrm>
            <a:prstGeom prst="rect">
              <a:avLst/>
            </a:prstGeom>
            <a:noFill/>
          </p:spPr>
          <p:txBody>
            <a:bodyPr wrap="square" rtlCol="0">
              <a:spAutoFit/>
            </a:bodyPr>
            <a:lstStyle/>
            <a:p>
              <a:r>
                <a:rPr lang="fr-FR" sz="18000" dirty="0">
                  <a:ln>
                    <a:solidFill>
                      <a:schemeClr val="bg1"/>
                    </a:solidFill>
                  </a:ln>
                  <a:noFill/>
                </a:rPr>
                <a:t>2</a:t>
              </a:r>
            </a:p>
          </p:txBody>
        </p:sp>
        <p:sp>
          <p:nvSpPr>
            <p:cNvPr id="12" name="TextBox 11">
              <a:extLst>
                <a:ext uri="{FF2B5EF4-FFF2-40B4-BE49-F238E27FC236}">
                  <a16:creationId xmlns:a16="http://schemas.microsoft.com/office/drawing/2014/main" id="{022CE2EA-92BF-5E12-385E-48F8CEC3EEC9}"/>
                </a:ext>
              </a:extLst>
            </p:cNvPr>
            <p:cNvSpPr txBox="1"/>
            <p:nvPr/>
          </p:nvSpPr>
          <p:spPr>
            <a:xfrm>
              <a:off x="6044253" y="1153294"/>
              <a:ext cx="2002921" cy="362077"/>
            </a:xfrm>
            <a:prstGeom prst="rect">
              <a:avLst/>
            </a:prstGeom>
            <a:noFill/>
          </p:spPr>
          <p:txBody>
            <a:bodyPr wrap="none" rtlCol="0">
              <a:spAutoFit/>
            </a:bodyPr>
            <a:lstStyle/>
            <a:p>
              <a:r>
                <a:rPr lang="fr-FR" sz="1800" b="1" kern="1200" dirty="0">
                  <a:solidFill>
                    <a:schemeClr val="bg1"/>
                  </a:solidFill>
                  <a:effectLst>
                    <a:outerShdw blurRad="38100" dist="38100" dir="2700000" algn="tl">
                      <a:srgbClr val="000000">
                        <a:alpha val="43137"/>
                      </a:srgbClr>
                    </a:outerShdw>
                  </a:effectLst>
                </a:rPr>
                <a:t>Stop-</a:t>
              </a:r>
              <a:r>
                <a:rPr lang="fr-FR" sz="1800" b="1" kern="1200" dirty="0" err="1">
                  <a:solidFill>
                    <a:schemeClr val="bg1"/>
                  </a:solidFill>
                  <a:effectLst>
                    <a:outerShdw blurRad="38100" dist="38100" dir="2700000" algn="tl">
                      <a:srgbClr val="000000">
                        <a:alpha val="43137"/>
                      </a:srgbClr>
                    </a:outerShdw>
                  </a:effectLst>
                </a:rPr>
                <a:t>Loss</a:t>
              </a:r>
              <a:r>
                <a:rPr lang="fr-FR" sz="1800" b="1" kern="1200" dirty="0">
                  <a:solidFill>
                    <a:schemeClr val="bg1"/>
                  </a:solidFill>
                  <a:effectLst>
                    <a:outerShdw blurRad="38100" dist="38100" dir="2700000" algn="tl">
                      <a:srgbClr val="000000">
                        <a:alpha val="43137"/>
                      </a:srgbClr>
                    </a:outerShdw>
                  </a:effectLst>
                </a:rPr>
                <a:t> </a:t>
              </a:r>
              <a:r>
                <a:rPr lang="fr-FR" sz="1800" b="1" kern="1200" dirty="0" err="1">
                  <a:solidFill>
                    <a:schemeClr val="bg1"/>
                  </a:solidFill>
                  <a:effectLst>
                    <a:outerShdw blurRad="38100" dist="38100" dir="2700000" algn="tl">
                      <a:srgbClr val="000000">
                        <a:alpha val="43137"/>
                      </a:srgbClr>
                    </a:outerShdw>
                  </a:effectLst>
                </a:rPr>
                <a:t>Orders</a:t>
              </a:r>
              <a:endParaRPr lang="fr-FR" b="1" dirty="0">
                <a:solidFill>
                  <a:schemeClr val="bg1"/>
                </a:solidFill>
                <a:effectLst>
                  <a:outerShdw blurRad="38100" dist="38100" dir="2700000" algn="tl">
                    <a:srgbClr val="000000">
                      <a:alpha val="43137"/>
                    </a:srgbClr>
                  </a:outerShdw>
                </a:effectLst>
              </a:endParaRPr>
            </a:p>
          </p:txBody>
        </p:sp>
        <p:sp>
          <p:nvSpPr>
            <p:cNvPr id="13" name="TextBox 12">
              <a:extLst>
                <a:ext uri="{FF2B5EF4-FFF2-40B4-BE49-F238E27FC236}">
                  <a16:creationId xmlns:a16="http://schemas.microsoft.com/office/drawing/2014/main" id="{C24BF3FC-6F61-9B9E-1401-09D9DFBB15BB}"/>
                </a:ext>
              </a:extLst>
            </p:cNvPr>
            <p:cNvSpPr txBox="1"/>
            <p:nvPr/>
          </p:nvSpPr>
          <p:spPr>
            <a:xfrm>
              <a:off x="5906331" y="4306825"/>
              <a:ext cx="2870520" cy="1822451"/>
            </a:xfrm>
            <a:prstGeom prst="rect">
              <a:avLst/>
            </a:prstGeom>
            <a:noFill/>
          </p:spPr>
          <p:txBody>
            <a:bodyPr wrap="square" rtlCol="0">
              <a:spAutoFit/>
            </a:bodyPr>
            <a:lstStyle/>
            <a:p>
              <a:pPr algn="ctr"/>
              <a:r>
                <a:rPr lang="fr-FR" sz="1400" b="1" dirty="0" err="1">
                  <a:solidFill>
                    <a:schemeClr val="bg1"/>
                  </a:solidFill>
                </a:rPr>
                <a:t>Principle</a:t>
              </a:r>
              <a:r>
                <a:rPr lang="fr-FR" sz="1400" b="1" dirty="0">
                  <a:solidFill>
                    <a:schemeClr val="bg1"/>
                  </a:solidFill>
                </a:rPr>
                <a:t>: </a:t>
              </a:r>
              <a:r>
                <a:rPr lang="fr-FR" sz="1400" b="1" kern="1200" dirty="0">
                  <a:solidFill>
                    <a:schemeClr val="bg1"/>
                  </a:solidFill>
                </a:rPr>
                <a:t>LOSS AVERSION </a:t>
              </a:r>
            </a:p>
            <a:p>
              <a:pPr algn="ctr"/>
              <a:endParaRPr lang="en-US" sz="1400" dirty="0">
                <a:solidFill>
                  <a:schemeClr val="bg1"/>
                </a:solidFill>
              </a:endParaRPr>
            </a:p>
            <a:p>
              <a:pPr lvl="0" defTabSz="755650">
                <a:lnSpc>
                  <a:spcPct val="90000"/>
                </a:lnSpc>
                <a:spcBef>
                  <a:spcPct val="0"/>
                </a:spcBef>
                <a:spcAft>
                  <a:spcPct val="35000"/>
                </a:spcAft>
              </a:pPr>
              <a:r>
                <a:rPr lang="en-US" sz="1400" dirty="0">
                  <a:solidFill>
                    <a:schemeClr val="bg1"/>
                  </a:solidFill>
                  <a:sym typeface="Wingdings" panose="05000000000000000000" pitchFamily="2" charset="2"/>
                </a:rPr>
                <a:t></a:t>
              </a:r>
              <a:r>
                <a:rPr lang="en-US" sz="1400" dirty="0">
                  <a:solidFill>
                    <a:schemeClr val="bg1"/>
                  </a:solidFill>
                </a:rPr>
                <a:t>Automatic sell order at a predetermined price to limit losses,</a:t>
              </a:r>
            </a:p>
            <a:p>
              <a:pPr lvl="0" defTabSz="755650">
                <a:lnSpc>
                  <a:spcPct val="90000"/>
                </a:lnSpc>
                <a:spcBef>
                  <a:spcPct val="0"/>
                </a:spcBef>
                <a:spcAft>
                  <a:spcPct val="35000"/>
                </a:spcAft>
              </a:pPr>
              <a:r>
                <a:rPr lang="en-US" sz="1400" dirty="0" err="1">
                  <a:solidFill>
                    <a:schemeClr val="bg1"/>
                  </a:solidFill>
                </a:rPr>
                <a:t>EG:Buy</a:t>
              </a:r>
              <a:r>
                <a:rPr lang="en-US" sz="1400" dirty="0">
                  <a:solidFill>
                    <a:schemeClr val="bg1"/>
                  </a:solidFill>
                </a:rPr>
                <a:t> at $50, set stop-loss at $45 to cap losses at $5 per share.</a:t>
              </a:r>
            </a:p>
            <a:p>
              <a:pPr algn="r"/>
              <a:endParaRPr lang="fr-FR" sz="1400" dirty="0">
                <a:solidFill>
                  <a:schemeClr val="bg1"/>
                </a:solidFill>
              </a:endParaRPr>
            </a:p>
          </p:txBody>
        </p:sp>
      </p:grpSp>
      <p:grpSp>
        <p:nvGrpSpPr>
          <p:cNvPr id="14" name="Group 13">
            <a:extLst>
              <a:ext uri="{FF2B5EF4-FFF2-40B4-BE49-F238E27FC236}">
                <a16:creationId xmlns:a16="http://schemas.microsoft.com/office/drawing/2014/main" id="{350C1D3C-FD76-1AAB-7B9D-AA56F0D4FD8D}"/>
              </a:ext>
            </a:extLst>
          </p:cNvPr>
          <p:cNvGrpSpPr/>
          <p:nvPr/>
        </p:nvGrpSpPr>
        <p:grpSpPr>
          <a:xfrm>
            <a:off x="2842264" y="-105314"/>
            <a:ext cx="3766912" cy="7032388"/>
            <a:chOff x="5526531" y="12989"/>
            <a:chExt cx="3766912" cy="6894240"/>
          </a:xfrm>
        </p:grpSpPr>
        <p:pic>
          <p:nvPicPr>
            <p:cNvPr id="15" name="Picture 14">
              <a:extLst>
                <a:ext uri="{FF2B5EF4-FFF2-40B4-BE49-F238E27FC236}">
                  <a16:creationId xmlns:a16="http://schemas.microsoft.com/office/drawing/2014/main" id="{A25C20C0-163B-487E-4CC1-B3E140B71D0D}"/>
                </a:ext>
              </a:extLst>
            </p:cNvPr>
            <p:cNvPicPr>
              <a:picLocks noChangeAspect="1"/>
            </p:cNvPicPr>
            <p:nvPr/>
          </p:nvPicPr>
          <p:blipFill rotWithShape="1">
            <a:blip r:embed="rId2"/>
            <a:srcRect l="23034" t="-241" r="42709"/>
            <a:stretch/>
          </p:blipFill>
          <p:spPr>
            <a:xfrm>
              <a:off x="5526531" y="12989"/>
              <a:ext cx="3250320" cy="6894240"/>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5BAF6E61-B803-E020-B657-E314A26029A9}"/>
                </a:ext>
              </a:extLst>
            </p:cNvPr>
            <p:cNvSpPr txBox="1"/>
            <p:nvPr/>
          </p:nvSpPr>
          <p:spPr>
            <a:xfrm>
              <a:off x="6528023" y="1711946"/>
              <a:ext cx="2765420" cy="2806093"/>
            </a:xfrm>
            <a:prstGeom prst="rect">
              <a:avLst/>
            </a:prstGeom>
            <a:noFill/>
          </p:spPr>
          <p:txBody>
            <a:bodyPr wrap="square" rtlCol="0">
              <a:spAutoFit/>
            </a:bodyPr>
            <a:lstStyle/>
            <a:p>
              <a:r>
                <a:rPr lang="fr-FR" sz="18000" dirty="0">
                  <a:ln>
                    <a:solidFill>
                      <a:schemeClr val="bg1"/>
                    </a:solidFill>
                  </a:ln>
                  <a:noFill/>
                </a:rPr>
                <a:t>1</a:t>
              </a:r>
            </a:p>
          </p:txBody>
        </p:sp>
        <p:sp>
          <p:nvSpPr>
            <p:cNvPr id="17" name="TextBox 16">
              <a:extLst>
                <a:ext uri="{FF2B5EF4-FFF2-40B4-BE49-F238E27FC236}">
                  <a16:creationId xmlns:a16="http://schemas.microsoft.com/office/drawing/2014/main" id="{D00117DC-E7F5-E7DE-1A81-5F19C94648D3}"/>
                </a:ext>
              </a:extLst>
            </p:cNvPr>
            <p:cNvSpPr txBox="1"/>
            <p:nvPr/>
          </p:nvSpPr>
          <p:spPr>
            <a:xfrm>
              <a:off x="5844375" y="1170218"/>
              <a:ext cx="2712089" cy="362077"/>
            </a:xfrm>
            <a:prstGeom prst="rect">
              <a:avLst/>
            </a:prstGeom>
            <a:noFill/>
          </p:spPr>
          <p:txBody>
            <a:bodyPr wrap="none" rtlCol="0">
              <a:spAutoFit/>
            </a:bodyPr>
            <a:lstStyle/>
            <a:p>
              <a:r>
                <a:rPr lang="fr-FR" b="1" dirty="0" err="1">
                  <a:solidFill>
                    <a:schemeClr val="bg1"/>
                  </a:solidFill>
                </a:rPr>
                <a:t>Systematic</a:t>
              </a:r>
              <a:r>
                <a:rPr lang="fr-FR" b="1" dirty="0">
                  <a:solidFill>
                    <a:schemeClr val="bg1"/>
                  </a:solidFill>
                </a:rPr>
                <a:t> </a:t>
              </a:r>
              <a:r>
                <a:rPr lang="fr-FR" b="1" dirty="0" err="1">
                  <a:solidFill>
                    <a:schemeClr val="bg1"/>
                  </a:solidFill>
                </a:rPr>
                <a:t>Rebalancing</a:t>
              </a:r>
              <a:endParaRPr lang="fr-FR" b="1" dirty="0">
                <a:solidFill>
                  <a:schemeClr val="bg1"/>
                </a:solidFill>
                <a:effectLst>
                  <a:outerShdw blurRad="38100" dist="38100" dir="2700000" algn="tl">
                    <a:srgbClr val="000000">
                      <a:alpha val="43137"/>
                    </a:srgbClr>
                  </a:outerShdw>
                </a:effectLst>
              </a:endParaRPr>
            </a:p>
          </p:txBody>
        </p:sp>
        <p:sp>
          <p:nvSpPr>
            <p:cNvPr id="18" name="TextBox 17">
              <a:extLst>
                <a:ext uri="{FF2B5EF4-FFF2-40B4-BE49-F238E27FC236}">
                  <a16:creationId xmlns:a16="http://schemas.microsoft.com/office/drawing/2014/main" id="{1D843301-8B76-FBDB-2D8D-E35BF4B3186F}"/>
                </a:ext>
              </a:extLst>
            </p:cNvPr>
            <p:cNvSpPr txBox="1"/>
            <p:nvPr/>
          </p:nvSpPr>
          <p:spPr>
            <a:xfrm>
              <a:off x="5704747" y="4306825"/>
              <a:ext cx="3072104" cy="1780210"/>
            </a:xfrm>
            <a:prstGeom prst="rect">
              <a:avLst/>
            </a:prstGeom>
            <a:noFill/>
          </p:spPr>
          <p:txBody>
            <a:bodyPr wrap="square" rtlCol="0">
              <a:spAutoFit/>
            </a:bodyPr>
            <a:lstStyle/>
            <a:p>
              <a:pPr algn="ctr"/>
              <a:r>
                <a:rPr lang="fr-FR" sz="1400" b="1" dirty="0" err="1">
                  <a:solidFill>
                    <a:schemeClr val="bg1"/>
                  </a:solidFill>
                </a:rPr>
                <a:t>Principle</a:t>
              </a:r>
              <a:r>
                <a:rPr lang="fr-FR" sz="1400" b="1" dirty="0">
                  <a:solidFill>
                    <a:schemeClr val="bg1"/>
                  </a:solidFill>
                </a:rPr>
                <a:t>: </a:t>
              </a:r>
              <a:r>
                <a:rPr lang="fr-FR" sz="1400" b="1" dirty="0" err="1">
                  <a:solidFill>
                    <a:schemeClr val="bg1"/>
                  </a:solidFill>
                </a:rPr>
                <a:t>Overconfidence</a:t>
              </a:r>
              <a:r>
                <a:rPr lang="fr-FR" sz="1400" b="1" dirty="0">
                  <a:solidFill>
                    <a:schemeClr val="bg1"/>
                  </a:solidFill>
                </a:rPr>
                <a:t>, </a:t>
              </a:r>
              <a:r>
                <a:rPr lang="fr-FR" sz="1400" b="1" dirty="0" err="1">
                  <a:solidFill>
                    <a:schemeClr val="bg1"/>
                  </a:solidFill>
                </a:rPr>
                <a:t>Loss</a:t>
              </a:r>
              <a:r>
                <a:rPr lang="fr-FR" sz="1400" b="1" dirty="0">
                  <a:solidFill>
                    <a:schemeClr val="bg1"/>
                  </a:solidFill>
                </a:rPr>
                <a:t> Aversion</a:t>
              </a:r>
            </a:p>
            <a:p>
              <a:pPr algn="ctr"/>
              <a:r>
                <a:rPr lang="en-US" sz="1400" dirty="0">
                  <a:solidFill>
                    <a:schemeClr val="bg1"/>
                  </a:solidFill>
                  <a:sym typeface="Wingdings" panose="05000000000000000000" pitchFamily="2" charset="2"/>
                </a:rPr>
                <a:t> </a:t>
              </a:r>
              <a:r>
                <a:rPr lang="en-US" sz="1400" dirty="0">
                  <a:solidFill>
                    <a:schemeClr val="bg1"/>
                  </a:solidFill>
                </a:rPr>
                <a:t>Regularly rebalancing a portfolio to maintain a desired asset allocation counteracts the tendency to let winning investments grow disproportionately, which can increase risk. 	</a:t>
              </a:r>
              <a:endParaRPr lang="fr-FR" sz="1400" dirty="0">
                <a:solidFill>
                  <a:schemeClr val="bg1"/>
                </a:solidFill>
              </a:endParaRPr>
            </a:p>
          </p:txBody>
        </p:sp>
      </p:grpSp>
      <p:sp>
        <p:nvSpPr>
          <p:cNvPr id="25" name="Rectangle 24">
            <a:extLst>
              <a:ext uri="{FF2B5EF4-FFF2-40B4-BE49-F238E27FC236}">
                <a16:creationId xmlns:a16="http://schemas.microsoft.com/office/drawing/2014/main" id="{2EF27272-929A-2060-1CF7-202FE88065AD}"/>
              </a:ext>
            </a:extLst>
          </p:cNvPr>
          <p:cNvSpPr/>
          <p:nvPr/>
        </p:nvSpPr>
        <p:spPr>
          <a:xfrm>
            <a:off x="0" y="-36239"/>
            <a:ext cx="3020480" cy="6963313"/>
          </a:xfrm>
          <a:prstGeom prst="rect">
            <a:avLst/>
          </a:prstGeom>
          <a:solidFill>
            <a:schemeClr val="tx2">
              <a:lumMod val="75000"/>
              <a:lumOff val="2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26" name="TextBox 25">
            <a:extLst>
              <a:ext uri="{FF2B5EF4-FFF2-40B4-BE49-F238E27FC236}">
                <a16:creationId xmlns:a16="http://schemas.microsoft.com/office/drawing/2014/main" id="{0B0DEF0A-CBAD-517D-E5C8-D75F603AFD80}"/>
              </a:ext>
            </a:extLst>
          </p:cNvPr>
          <p:cNvSpPr txBox="1"/>
          <p:nvPr/>
        </p:nvSpPr>
        <p:spPr>
          <a:xfrm>
            <a:off x="311452" y="1163156"/>
            <a:ext cx="2573337" cy="646331"/>
          </a:xfrm>
          <a:prstGeom prst="rect">
            <a:avLst/>
          </a:prstGeom>
          <a:noFill/>
        </p:spPr>
        <p:txBody>
          <a:bodyPr wrap="square" rtlCol="0">
            <a:spAutoFit/>
          </a:bodyPr>
          <a:lstStyle/>
          <a:p>
            <a:endParaRPr lang="fr-FR" sz="3600" dirty="0">
              <a:solidFill>
                <a:schemeClr val="bg1"/>
              </a:solidFill>
            </a:endParaRPr>
          </a:p>
        </p:txBody>
      </p:sp>
      <p:sp>
        <p:nvSpPr>
          <p:cNvPr id="27" name="Rectangle 26">
            <a:extLst>
              <a:ext uri="{FF2B5EF4-FFF2-40B4-BE49-F238E27FC236}">
                <a16:creationId xmlns:a16="http://schemas.microsoft.com/office/drawing/2014/main" id="{9827C50D-633D-099F-218E-0F72025B401E}"/>
              </a:ext>
            </a:extLst>
          </p:cNvPr>
          <p:cNvSpPr/>
          <p:nvPr/>
        </p:nvSpPr>
        <p:spPr>
          <a:xfrm>
            <a:off x="6003635" y="2967335"/>
            <a:ext cx="184730" cy="923330"/>
          </a:xfrm>
          <a:prstGeom prst="rect">
            <a:avLst/>
          </a:prstGeom>
          <a:noFill/>
        </p:spPr>
        <p:txBody>
          <a:bodyPr wrap="none" lIns="91440" tIns="45720" rIns="91440" bIns="45720">
            <a:spAutoFit/>
          </a:bodyPr>
          <a:lstStyle/>
          <a:p>
            <a:pPr algn="ctr"/>
            <a:endParaRPr lang="en-US" sz="5400" b="1" cap="none" spc="50" dirty="0">
              <a:ln w="0"/>
              <a:solidFill>
                <a:schemeClr val="bg2"/>
              </a:solidFill>
              <a:effectLst>
                <a:innerShdw blurRad="63500" dist="50800" dir="13500000">
                  <a:srgbClr val="000000">
                    <a:alpha val="50000"/>
                  </a:srgbClr>
                </a:innerShdw>
              </a:effectLst>
            </a:endParaRPr>
          </a:p>
        </p:txBody>
      </p:sp>
      <p:sp>
        <p:nvSpPr>
          <p:cNvPr id="28" name="Rectangle 27">
            <a:extLst>
              <a:ext uri="{FF2B5EF4-FFF2-40B4-BE49-F238E27FC236}">
                <a16:creationId xmlns:a16="http://schemas.microsoft.com/office/drawing/2014/main" id="{4A1D0653-8C94-A95D-CD7F-8BA5A3EA48F0}"/>
              </a:ext>
            </a:extLst>
          </p:cNvPr>
          <p:cNvSpPr/>
          <p:nvPr/>
        </p:nvSpPr>
        <p:spPr>
          <a:xfrm>
            <a:off x="-671555" y="2643831"/>
            <a:ext cx="4292250" cy="2308324"/>
          </a:xfrm>
          <a:prstGeom prst="rect">
            <a:avLst/>
          </a:prstGeom>
          <a:noFill/>
        </p:spPr>
        <p:txBody>
          <a:bodyPr wrap="square" lIns="91440" tIns="45720" rIns="91440" bIns="45720">
            <a:spAutoFit/>
          </a:bodyPr>
          <a:lstStyle/>
          <a:p>
            <a:pPr algn="ctr"/>
            <a:r>
              <a:rPr lang="en-US" sz="3200" b="1" cap="none" spc="50" dirty="0">
                <a:ln w="0"/>
                <a:solidFill>
                  <a:schemeClr val="bg2"/>
                </a:solidFill>
                <a:effectLst>
                  <a:innerShdw blurRad="63500" dist="50800" dir="13500000">
                    <a:srgbClr val="000000">
                      <a:alpha val="50000"/>
                    </a:srgbClr>
                  </a:innerShdw>
                </a:effectLst>
              </a:rPr>
              <a:t>SUCCESSFUL</a:t>
            </a:r>
          </a:p>
          <a:p>
            <a:pPr algn="ctr"/>
            <a:r>
              <a:rPr lang="en-US" sz="3200" b="1" spc="50" dirty="0">
                <a:ln w="0"/>
                <a:solidFill>
                  <a:schemeClr val="bg2"/>
                </a:solidFill>
                <a:effectLst>
                  <a:innerShdw blurRad="63500" dist="50800" dir="13500000">
                    <a:srgbClr val="000000">
                      <a:alpha val="50000"/>
                    </a:srgbClr>
                  </a:innerShdw>
                </a:effectLst>
              </a:rPr>
              <a:t>INVESTMENT </a:t>
            </a:r>
          </a:p>
          <a:p>
            <a:pPr algn="ctr"/>
            <a:r>
              <a:rPr lang="en-US" sz="3200" b="1" cap="none" spc="50" dirty="0">
                <a:ln w="0"/>
                <a:solidFill>
                  <a:schemeClr val="bg2"/>
                </a:solidFill>
                <a:effectLst>
                  <a:innerShdw blurRad="63500" dist="50800" dir="13500000">
                    <a:srgbClr val="000000">
                      <a:alpha val="50000"/>
                    </a:srgbClr>
                  </a:innerShdw>
                </a:effectLst>
              </a:rPr>
              <a:t>STRATEGIES</a:t>
            </a:r>
          </a:p>
          <a:p>
            <a:pPr algn="ctr"/>
            <a:r>
              <a:rPr lang="en-US" sz="1200" b="1" dirty="0">
                <a:solidFill>
                  <a:schemeClr val="bg1"/>
                </a:solidFill>
              </a:rPr>
              <a:t>     </a:t>
            </a:r>
          </a:p>
          <a:p>
            <a:pPr algn="ctr"/>
            <a:endParaRPr lang="en-US" sz="1200" b="1" dirty="0">
              <a:solidFill>
                <a:schemeClr val="bg1"/>
              </a:solidFill>
            </a:endParaRPr>
          </a:p>
          <a:p>
            <a:pPr algn="ctr"/>
            <a:r>
              <a:rPr lang="en-US" sz="1200" b="1" dirty="0">
                <a:solidFill>
                  <a:schemeClr val="bg1"/>
                </a:solidFill>
              </a:rPr>
              <a:t>That incorporate behavioral</a:t>
            </a:r>
          </a:p>
          <a:p>
            <a:pPr algn="ctr"/>
            <a:r>
              <a:rPr lang="en-US" sz="1200" b="1" dirty="0">
                <a:solidFill>
                  <a:schemeClr val="bg1"/>
                </a:solidFill>
              </a:rPr>
              <a:t> finance principles</a:t>
            </a:r>
            <a:endParaRPr lang="fr-FR" sz="1200" b="1" cap="none" spc="50" dirty="0">
              <a:ln w="0"/>
              <a:solidFill>
                <a:schemeClr val="bg1"/>
              </a:solidFill>
              <a:effectLst>
                <a:innerShdw blurRad="63500" dist="50800" dir="13500000">
                  <a:srgbClr val="000000">
                    <a:alpha val="50000"/>
                  </a:srgbClr>
                </a:innerShdw>
              </a:effectLst>
            </a:endParaRPr>
          </a:p>
        </p:txBody>
      </p:sp>
      <p:cxnSp>
        <p:nvCxnSpPr>
          <p:cNvPr id="30" name="Straight Connector 29">
            <a:extLst>
              <a:ext uri="{FF2B5EF4-FFF2-40B4-BE49-F238E27FC236}">
                <a16:creationId xmlns:a16="http://schemas.microsoft.com/office/drawing/2014/main" id="{E508912D-320C-CB06-5FFE-8F01DB62461C}"/>
              </a:ext>
            </a:extLst>
          </p:cNvPr>
          <p:cNvCxnSpPr>
            <a:cxnSpLocks/>
          </p:cNvCxnSpPr>
          <p:nvPr/>
        </p:nvCxnSpPr>
        <p:spPr>
          <a:xfrm>
            <a:off x="214481" y="3208975"/>
            <a:ext cx="2687931"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84736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3F9251C-920F-9A67-D97D-5306DEB16B8A}"/>
              </a:ext>
            </a:extLst>
          </p:cNvPr>
          <p:cNvGrpSpPr/>
          <p:nvPr/>
        </p:nvGrpSpPr>
        <p:grpSpPr>
          <a:xfrm>
            <a:off x="-10785909" y="973638"/>
            <a:ext cx="17541681" cy="4904330"/>
            <a:chOff x="0" y="1584960"/>
            <a:chExt cx="16396476" cy="4050890"/>
          </a:xfrm>
        </p:grpSpPr>
        <p:grpSp>
          <p:nvGrpSpPr>
            <p:cNvPr id="12" name="Group 11">
              <a:extLst>
                <a:ext uri="{FF2B5EF4-FFF2-40B4-BE49-F238E27FC236}">
                  <a16:creationId xmlns:a16="http://schemas.microsoft.com/office/drawing/2014/main" id="{6D616FF8-2596-440D-5D9A-D8DBAFB785D7}"/>
                </a:ext>
              </a:extLst>
            </p:cNvPr>
            <p:cNvGrpSpPr/>
            <p:nvPr/>
          </p:nvGrpSpPr>
          <p:grpSpPr>
            <a:xfrm>
              <a:off x="0" y="1584960"/>
              <a:ext cx="16396476" cy="4050890"/>
              <a:chOff x="0" y="943896"/>
              <a:chExt cx="16396476" cy="4050890"/>
            </a:xfrm>
          </p:grpSpPr>
          <p:pic>
            <p:nvPicPr>
              <p:cNvPr id="3" name="Picture 2">
                <a:extLst>
                  <a:ext uri="{FF2B5EF4-FFF2-40B4-BE49-F238E27FC236}">
                    <a16:creationId xmlns:a16="http://schemas.microsoft.com/office/drawing/2014/main" id="{A8AB3650-328E-03B9-85DB-EC9C8ACCE452}"/>
                  </a:ext>
                </a:extLst>
              </p:cNvPr>
              <p:cNvPicPr>
                <a:picLocks noChangeAspect="1"/>
              </p:cNvPicPr>
              <p:nvPr/>
            </p:nvPicPr>
            <p:blipFill>
              <a:blip r:embed="rId2"/>
              <a:stretch>
                <a:fillRect/>
              </a:stretch>
            </p:blipFill>
            <p:spPr>
              <a:xfrm>
                <a:off x="6455371" y="943896"/>
                <a:ext cx="3138594" cy="4050890"/>
              </a:xfrm>
              <a:prstGeom prst="rect">
                <a:avLst/>
              </a:prstGeom>
            </p:spPr>
          </p:pic>
          <p:pic>
            <p:nvPicPr>
              <p:cNvPr id="5" name="Picture 4">
                <a:extLst>
                  <a:ext uri="{FF2B5EF4-FFF2-40B4-BE49-F238E27FC236}">
                    <a16:creationId xmlns:a16="http://schemas.microsoft.com/office/drawing/2014/main" id="{089AF949-3396-F8C0-963C-F82C9CAF6F24}"/>
                  </a:ext>
                </a:extLst>
              </p:cNvPr>
              <p:cNvPicPr>
                <a:picLocks noChangeAspect="1"/>
              </p:cNvPicPr>
              <p:nvPr/>
            </p:nvPicPr>
            <p:blipFill>
              <a:blip r:embed="rId3"/>
              <a:stretch>
                <a:fillRect/>
              </a:stretch>
            </p:blipFill>
            <p:spPr>
              <a:xfrm>
                <a:off x="0" y="943896"/>
                <a:ext cx="3138594" cy="4050890"/>
              </a:xfrm>
              <a:prstGeom prst="rect">
                <a:avLst/>
              </a:prstGeom>
            </p:spPr>
          </p:pic>
          <p:pic>
            <p:nvPicPr>
              <p:cNvPr id="9" name="Picture 8">
                <a:extLst>
                  <a:ext uri="{FF2B5EF4-FFF2-40B4-BE49-F238E27FC236}">
                    <a16:creationId xmlns:a16="http://schemas.microsoft.com/office/drawing/2014/main" id="{010FCFE5-E411-AEDA-7182-E01FABC5732F}"/>
                  </a:ext>
                </a:extLst>
              </p:cNvPr>
              <p:cNvPicPr>
                <a:picLocks noChangeAspect="1"/>
              </p:cNvPicPr>
              <p:nvPr/>
            </p:nvPicPr>
            <p:blipFill>
              <a:blip r:embed="rId4"/>
              <a:stretch>
                <a:fillRect/>
              </a:stretch>
            </p:blipFill>
            <p:spPr>
              <a:xfrm>
                <a:off x="9856626" y="943896"/>
                <a:ext cx="3138594" cy="4050890"/>
              </a:xfrm>
              <a:prstGeom prst="rect">
                <a:avLst/>
              </a:prstGeom>
            </p:spPr>
          </p:pic>
          <p:pic>
            <p:nvPicPr>
              <p:cNvPr id="11" name="Picture 10">
                <a:extLst>
                  <a:ext uri="{FF2B5EF4-FFF2-40B4-BE49-F238E27FC236}">
                    <a16:creationId xmlns:a16="http://schemas.microsoft.com/office/drawing/2014/main" id="{AC4EB4B4-2E52-E15E-F687-3A1C047D178C}"/>
                  </a:ext>
                </a:extLst>
              </p:cNvPr>
              <p:cNvPicPr>
                <a:picLocks noChangeAspect="1"/>
              </p:cNvPicPr>
              <p:nvPr/>
            </p:nvPicPr>
            <p:blipFill>
              <a:blip r:embed="rId5"/>
              <a:stretch>
                <a:fillRect/>
              </a:stretch>
            </p:blipFill>
            <p:spPr>
              <a:xfrm>
                <a:off x="13257882" y="943896"/>
                <a:ext cx="3138594" cy="4050890"/>
              </a:xfrm>
              <a:prstGeom prst="rect">
                <a:avLst/>
              </a:prstGeom>
            </p:spPr>
          </p:pic>
        </p:grpSp>
        <p:pic>
          <p:nvPicPr>
            <p:cNvPr id="2" name="Picture 1">
              <a:extLst>
                <a:ext uri="{FF2B5EF4-FFF2-40B4-BE49-F238E27FC236}">
                  <a16:creationId xmlns:a16="http://schemas.microsoft.com/office/drawing/2014/main" id="{B1269D4B-146F-F217-95F4-C5EB0D996D4D}"/>
                </a:ext>
              </a:extLst>
            </p:cNvPr>
            <p:cNvPicPr>
              <a:picLocks noChangeAspect="1"/>
            </p:cNvPicPr>
            <p:nvPr/>
          </p:nvPicPr>
          <p:blipFill>
            <a:blip r:embed="rId6"/>
            <a:stretch>
              <a:fillRect/>
            </a:stretch>
          </p:blipFill>
          <p:spPr>
            <a:xfrm>
              <a:off x="3227686" y="1584960"/>
              <a:ext cx="3138594" cy="4050890"/>
            </a:xfrm>
            <a:prstGeom prst="rect">
              <a:avLst/>
            </a:prstGeom>
          </p:spPr>
        </p:pic>
      </p:grpSp>
      <p:sp>
        <p:nvSpPr>
          <p:cNvPr id="14" name="Oval 13">
            <a:extLst>
              <a:ext uri="{FF2B5EF4-FFF2-40B4-BE49-F238E27FC236}">
                <a16:creationId xmlns:a16="http://schemas.microsoft.com/office/drawing/2014/main" id="{FDE36D39-7149-9DB2-C666-A873FEC9EFB0}"/>
              </a:ext>
            </a:extLst>
          </p:cNvPr>
          <p:cNvSpPr/>
          <p:nvPr/>
        </p:nvSpPr>
        <p:spPr>
          <a:xfrm>
            <a:off x="-1249680" y="5410200"/>
            <a:ext cx="14386560" cy="1914094"/>
          </a:xfrm>
          <a:prstGeom prst="ellipse">
            <a:avLst/>
          </a:prstGeom>
          <a:solidFill>
            <a:schemeClr val="tx2">
              <a:lumMod val="10000"/>
              <a:lumOff val="90000"/>
            </a:schemeClr>
          </a:solidFill>
          <a:ln>
            <a:noFill/>
          </a:ln>
        </p:spPr>
        <p:style>
          <a:lnRef idx="2">
            <a:schemeClr val="dk1"/>
          </a:lnRef>
          <a:fillRef idx="1">
            <a:schemeClr val="lt1"/>
          </a:fillRef>
          <a:effectRef idx="0">
            <a:schemeClr val="dk1"/>
          </a:effectRef>
          <a:fontRef idx="minor">
            <a:schemeClr val="dk1"/>
          </a:fontRef>
        </p:style>
        <p:txBody>
          <a:bodyPr rtlCol="0" anchor="ctr"/>
          <a:lstStyle/>
          <a:p>
            <a:endParaRPr lang="fr-FR" sz="4800" dirty="0"/>
          </a:p>
          <a:p>
            <a:endParaRPr lang="fr-FR" sz="4800" dirty="0"/>
          </a:p>
        </p:txBody>
      </p:sp>
      <p:sp>
        <p:nvSpPr>
          <p:cNvPr id="17" name="Rectangle 16">
            <a:extLst>
              <a:ext uri="{FF2B5EF4-FFF2-40B4-BE49-F238E27FC236}">
                <a16:creationId xmlns:a16="http://schemas.microsoft.com/office/drawing/2014/main" id="{0B436F3F-AA55-E531-EA01-8202969DF0BA}"/>
              </a:ext>
            </a:extLst>
          </p:cNvPr>
          <p:cNvSpPr/>
          <p:nvPr/>
        </p:nvSpPr>
        <p:spPr>
          <a:xfrm>
            <a:off x="3392131" y="1222149"/>
            <a:ext cx="8799869" cy="4736691"/>
          </a:xfrm>
          <a:prstGeom prst="rect">
            <a:avLst/>
          </a:prstGeom>
          <a:gradFill>
            <a:gsLst>
              <a:gs pos="0">
                <a:schemeClr val="tx2">
                  <a:lumMod val="10000"/>
                  <a:lumOff val="90000"/>
                </a:schemeClr>
              </a:gs>
              <a:gs pos="100000">
                <a:schemeClr val="bg1">
                  <a:alpha val="23000"/>
                </a:schemeClr>
              </a:gs>
              <a:gs pos="100000">
                <a:schemeClr val="bg2"/>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fr-FR" sz="3600" dirty="0">
              <a:solidFill>
                <a:schemeClr val="tx1"/>
              </a:solidFill>
              <a:latin typeface="Aharoni" panose="02010803020104030203" pitchFamily="2" charset="-79"/>
              <a:cs typeface="Aharoni" panose="02010803020104030203" pitchFamily="2" charset="-79"/>
            </a:endParaRPr>
          </a:p>
          <a:p>
            <a:endParaRPr lang="fr-FR" sz="3600" dirty="0">
              <a:solidFill>
                <a:schemeClr val="tx1"/>
              </a:solidFill>
              <a:latin typeface="Aharoni" panose="02010803020104030203" pitchFamily="2" charset="-79"/>
              <a:cs typeface="Aharoni" panose="02010803020104030203" pitchFamily="2" charset="-79"/>
            </a:endParaRPr>
          </a:p>
          <a:p>
            <a:endParaRPr lang="fr-FR" sz="3600" dirty="0">
              <a:solidFill>
                <a:schemeClr val="tx1"/>
              </a:solidFill>
              <a:latin typeface="Aharoni" panose="02010803020104030203" pitchFamily="2" charset="-79"/>
              <a:cs typeface="Aharoni" panose="02010803020104030203" pitchFamily="2" charset="-79"/>
            </a:endParaRPr>
          </a:p>
          <a:p>
            <a:endParaRPr lang="fr-FR" sz="3600" dirty="0">
              <a:solidFill>
                <a:schemeClr val="tx1"/>
              </a:solidFill>
              <a:latin typeface="Aharoni" panose="02010803020104030203" pitchFamily="2" charset="-79"/>
              <a:cs typeface="Aharoni" panose="02010803020104030203" pitchFamily="2" charset="-79"/>
            </a:endParaRPr>
          </a:p>
          <a:p>
            <a:endParaRPr lang="fr-FR" sz="3600" dirty="0">
              <a:solidFill>
                <a:schemeClr val="tx1"/>
              </a:solidFill>
              <a:latin typeface="Aharoni" panose="02010803020104030203" pitchFamily="2" charset="-79"/>
              <a:cs typeface="Aharoni" panose="02010803020104030203" pitchFamily="2" charset="-79"/>
            </a:endParaRPr>
          </a:p>
          <a:p>
            <a:endParaRPr lang="fr-FR" sz="3600" dirty="0">
              <a:solidFill>
                <a:schemeClr val="tx1"/>
              </a:solidFill>
              <a:latin typeface="Aharoni" panose="02010803020104030203" pitchFamily="2" charset="-79"/>
              <a:cs typeface="Aharoni" panose="02010803020104030203" pitchFamily="2" charset="-79"/>
            </a:endParaRPr>
          </a:p>
          <a:p>
            <a:r>
              <a:rPr lang="fr-FR" sz="3600" dirty="0">
                <a:solidFill>
                  <a:schemeClr val="tx1"/>
                </a:solidFill>
                <a:latin typeface="Aharoni" panose="02010803020104030203" pitchFamily="2" charset="-79"/>
                <a:cs typeface="Aharoni" panose="02010803020104030203" pitchFamily="2" charset="-79"/>
              </a:rPr>
              <a:t>Karim </a:t>
            </a:r>
            <a:r>
              <a:rPr lang="fr-FR" sz="3600" dirty="0" err="1">
                <a:solidFill>
                  <a:schemeClr val="tx1"/>
                </a:solidFill>
                <a:latin typeface="Aharoni" panose="02010803020104030203" pitchFamily="2" charset="-79"/>
                <a:cs typeface="Aharoni" panose="02010803020104030203" pitchFamily="2" charset="-79"/>
              </a:rPr>
              <a:t>Hentati</a:t>
            </a:r>
            <a:endParaRPr lang="fr-FR" sz="3600" dirty="0">
              <a:solidFill>
                <a:schemeClr val="tx1"/>
              </a:solidFill>
              <a:latin typeface="Aharoni" panose="02010803020104030203" pitchFamily="2" charset="-79"/>
              <a:cs typeface="Aharoni" panose="02010803020104030203" pitchFamily="2" charset="-79"/>
            </a:endParaRPr>
          </a:p>
          <a:p>
            <a:r>
              <a:rPr lang="fr-FR" sz="2400" dirty="0">
                <a:solidFill>
                  <a:schemeClr val="tx1"/>
                </a:solidFill>
                <a:cs typeface="Aharoni" panose="02010803020104030203" pitchFamily="2" charset="-79"/>
              </a:rPr>
              <a:t> Business Analytics and Finance Junior </a:t>
            </a:r>
            <a:r>
              <a:rPr lang="fr-FR" sz="2400" dirty="0" err="1">
                <a:solidFill>
                  <a:schemeClr val="tx1"/>
                </a:solidFill>
                <a:cs typeface="Aharoni" panose="02010803020104030203" pitchFamily="2" charset="-79"/>
              </a:rPr>
              <a:t>Student</a:t>
            </a:r>
            <a:r>
              <a:rPr lang="fr-FR" sz="2400" dirty="0">
                <a:solidFill>
                  <a:schemeClr val="tx1"/>
                </a:solidFill>
                <a:cs typeface="Aharoni" panose="02010803020104030203" pitchFamily="2" charset="-79"/>
              </a:rPr>
              <a:t>   </a:t>
            </a:r>
            <a:endParaRPr lang="fr-FR" sz="3600" dirty="0">
              <a:solidFill>
                <a:schemeClr val="tx1"/>
              </a:solidFill>
              <a:latin typeface="Aharoni" panose="02010803020104030203" pitchFamily="2" charset="-79"/>
              <a:cs typeface="Aharoni" panose="02010803020104030203" pitchFamily="2" charset="-79"/>
            </a:endParaRPr>
          </a:p>
          <a:p>
            <a:pPr algn="ctr"/>
            <a:endParaRPr lang="fr-FR" dirty="0">
              <a:solidFill>
                <a:schemeClr val="tx1"/>
              </a:solidFill>
            </a:endParaRPr>
          </a:p>
          <a:p>
            <a:pPr algn="ctr"/>
            <a:endParaRPr lang="fr-FR" dirty="0">
              <a:solidFill>
                <a:schemeClr val="tx1"/>
              </a:solidFill>
            </a:endParaRPr>
          </a:p>
          <a:p>
            <a:pPr algn="ctr"/>
            <a:endParaRPr lang="fr-FR" dirty="0">
              <a:solidFill>
                <a:schemeClr val="tx1"/>
              </a:solidFill>
            </a:endParaRPr>
          </a:p>
          <a:p>
            <a:pPr algn="ctr"/>
            <a:endParaRPr lang="fr-FR" dirty="0">
              <a:solidFill>
                <a:schemeClr val="tx1"/>
              </a:solidFill>
            </a:endParaRPr>
          </a:p>
          <a:p>
            <a:pPr algn="ctr"/>
            <a:endParaRPr lang="fr-FR" dirty="0">
              <a:solidFill>
                <a:schemeClr val="tx1"/>
              </a:solidFill>
            </a:endParaRPr>
          </a:p>
          <a:p>
            <a:pPr algn="ctr"/>
            <a:endParaRPr lang="fr-FR" dirty="0">
              <a:solidFill>
                <a:schemeClr val="tx1"/>
              </a:solidFill>
            </a:endParaRPr>
          </a:p>
          <a:p>
            <a:pPr algn="ctr"/>
            <a:endParaRPr lang="fr-FR" dirty="0">
              <a:solidFill>
                <a:schemeClr val="tx1"/>
              </a:solidFill>
            </a:endParaRPr>
          </a:p>
          <a:p>
            <a:pPr algn="ctr"/>
            <a:endParaRPr lang="fr-FR" dirty="0">
              <a:solidFill>
                <a:schemeClr val="tx1"/>
              </a:solidFill>
            </a:endParaRPr>
          </a:p>
          <a:p>
            <a:pPr algn="ctr"/>
            <a:endParaRPr lang="fr-FR" dirty="0">
              <a:solidFill>
                <a:schemeClr val="tx1"/>
              </a:solidFill>
            </a:endParaRPr>
          </a:p>
          <a:p>
            <a:pPr algn="ctr"/>
            <a:endParaRPr lang="fr-FR" dirty="0">
              <a:solidFill>
                <a:schemeClr val="tx1"/>
              </a:solidFill>
            </a:endParaRPr>
          </a:p>
          <a:p>
            <a:pPr algn="ctr"/>
            <a:endParaRPr lang="fr-FR" dirty="0">
              <a:solidFill>
                <a:schemeClr val="tx1"/>
              </a:solidFill>
            </a:endParaRPr>
          </a:p>
          <a:p>
            <a:pPr algn="ctr"/>
            <a:endParaRPr lang="fr-FR" dirty="0">
              <a:solidFill>
                <a:schemeClr val="tx1"/>
              </a:solidFill>
            </a:endParaRPr>
          </a:p>
        </p:txBody>
      </p:sp>
      <p:grpSp>
        <p:nvGrpSpPr>
          <p:cNvPr id="4" name="Group 3">
            <a:extLst>
              <a:ext uri="{FF2B5EF4-FFF2-40B4-BE49-F238E27FC236}">
                <a16:creationId xmlns:a16="http://schemas.microsoft.com/office/drawing/2014/main" id="{3203E8D9-7194-0262-A0AD-901669BB1C11}"/>
              </a:ext>
            </a:extLst>
          </p:cNvPr>
          <p:cNvGrpSpPr/>
          <p:nvPr/>
        </p:nvGrpSpPr>
        <p:grpSpPr>
          <a:xfrm>
            <a:off x="-1992923" y="-388619"/>
            <a:ext cx="17068800" cy="1914094"/>
            <a:chOff x="-1992923" y="-388619"/>
            <a:chExt cx="17068800" cy="1914094"/>
          </a:xfrm>
        </p:grpSpPr>
        <p:sp>
          <p:nvSpPr>
            <p:cNvPr id="6" name="Oval 5">
              <a:extLst>
                <a:ext uri="{FF2B5EF4-FFF2-40B4-BE49-F238E27FC236}">
                  <a16:creationId xmlns:a16="http://schemas.microsoft.com/office/drawing/2014/main" id="{BB4C864D-B694-3381-C89D-7E0EB5F5B8BE}"/>
                </a:ext>
              </a:extLst>
            </p:cNvPr>
            <p:cNvSpPr/>
            <p:nvPr/>
          </p:nvSpPr>
          <p:spPr>
            <a:xfrm>
              <a:off x="-1992923" y="-388619"/>
              <a:ext cx="17068800" cy="1914094"/>
            </a:xfrm>
            <a:prstGeom prst="ellipse">
              <a:avLst/>
            </a:prstGeom>
            <a:solidFill>
              <a:schemeClr val="tx2">
                <a:lumMod val="10000"/>
                <a:lumOff val="90000"/>
              </a:schemeClr>
            </a:solidFill>
            <a:ln>
              <a:noFill/>
            </a:ln>
          </p:spPr>
          <p:style>
            <a:lnRef idx="2">
              <a:schemeClr val="dk1"/>
            </a:lnRef>
            <a:fillRef idx="1">
              <a:schemeClr val="lt1"/>
            </a:fillRef>
            <a:effectRef idx="0">
              <a:schemeClr val="dk1"/>
            </a:effectRef>
            <a:fontRef idx="minor">
              <a:schemeClr val="dk1"/>
            </a:fontRef>
          </p:style>
          <p:txBody>
            <a:bodyPr rtlCol="0" anchor="ctr"/>
            <a:lstStyle/>
            <a:p>
              <a:endParaRPr lang="fr-FR" sz="4800" dirty="0"/>
            </a:p>
            <a:p>
              <a:endParaRPr lang="fr-FR" sz="4800" dirty="0"/>
            </a:p>
          </p:txBody>
        </p:sp>
        <p:sp>
          <p:nvSpPr>
            <p:cNvPr id="7" name="TextBox 6">
              <a:extLst>
                <a:ext uri="{FF2B5EF4-FFF2-40B4-BE49-F238E27FC236}">
                  <a16:creationId xmlns:a16="http://schemas.microsoft.com/office/drawing/2014/main" id="{EFA57564-2158-0DBF-69AD-2EB73CA6C6A6}"/>
                </a:ext>
              </a:extLst>
            </p:cNvPr>
            <p:cNvSpPr txBox="1"/>
            <p:nvPr/>
          </p:nvSpPr>
          <p:spPr>
            <a:xfrm>
              <a:off x="3734073" y="391328"/>
              <a:ext cx="5614807" cy="1015663"/>
            </a:xfrm>
            <a:prstGeom prst="rect">
              <a:avLst/>
            </a:prstGeom>
            <a:noFill/>
          </p:spPr>
          <p:txBody>
            <a:bodyPr wrap="none" rtlCol="0">
              <a:spAutoFit/>
            </a:bodyPr>
            <a:lstStyle/>
            <a:p>
              <a:r>
                <a:rPr lang="fr-FR" sz="6000" b="1" dirty="0"/>
                <a:t>PRESENTED BY </a:t>
              </a:r>
            </a:p>
          </p:txBody>
        </p:sp>
      </p:grpSp>
    </p:spTree>
    <p:extLst>
      <p:ext uri="{BB962C8B-B14F-4D97-AF65-F5344CB8AC3E}">
        <p14:creationId xmlns:p14="http://schemas.microsoft.com/office/powerpoint/2010/main" val="902285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alpha val="57000"/>
          </a:scheme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616EBF5-8D85-5A4C-D354-512E3783D9F3}"/>
              </a:ext>
            </a:extLst>
          </p:cNvPr>
          <p:cNvSpPr/>
          <p:nvPr/>
        </p:nvSpPr>
        <p:spPr>
          <a:xfrm>
            <a:off x="282596" y="3762737"/>
            <a:ext cx="2461964" cy="1832320"/>
          </a:xfrm>
          <a:prstGeom prst="roundRect">
            <a:avLst/>
          </a:prstGeom>
          <a:solidFill>
            <a:schemeClr val="tx2">
              <a:lumMod val="50000"/>
              <a:lumOff val="5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0" name="Picture 9" descr="A close-up of a speedometer&#10;&#10;Description automatically generated">
            <a:extLst>
              <a:ext uri="{FF2B5EF4-FFF2-40B4-BE49-F238E27FC236}">
                <a16:creationId xmlns:a16="http://schemas.microsoft.com/office/drawing/2014/main" id="{19D68220-40D6-CF8B-6174-1D80D0C2F4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9" y="3095263"/>
            <a:ext cx="1424036" cy="1174830"/>
          </a:xfrm>
          <a:prstGeom prst="rect">
            <a:avLst/>
          </a:prstGeom>
        </p:spPr>
      </p:pic>
      <p:sp>
        <p:nvSpPr>
          <p:cNvPr id="11" name="Rectangle: Rounded Corners 10">
            <a:extLst>
              <a:ext uri="{FF2B5EF4-FFF2-40B4-BE49-F238E27FC236}">
                <a16:creationId xmlns:a16="http://schemas.microsoft.com/office/drawing/2014/main" id="{C49E59AC-3953-E694-3130-5B0A0B15EA10}"/>
              </a:ext>
            </a:extLst>
          </p:cNvPr>
          <p:cNvSpPr/>
          <p:nvPr/>
        </p:nvSpPr>
        <p:spPr>
          <a:xfrm>
            <a:off x="3165446" y="3762736"/>
            <a:ext cx="2461964" cy="1832321"/>
          </a:xfrm>
          <a:prstGeom prst="roundRect">
            <a:avLst/>
          </a:prstGeom>
          <a:solidFill>
            <a:schemeClr val="tx2">
              <a:lumMod val="50000"/>
              <a:lumOff val="5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Picture 12" descr="A hand holding a tray with a briefcase and coins&#10;&#10;Description automatically generated">
            <a:extLst>
              <a:ext uri="{FF2B5EF4-FFF2-40B4-BE49-F238E27FC236}">
                <a16:creationId xmlns:a16="http://schemas.microsoft.com/office/drawing/2014/main" id="{818DF034-ECA8-1790-EE6D-28A53E1BEA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2079" y="3154103"/>
            <a:ext cx="1188698" cy="1174830"/>
          </a:xfrm>
          <a:prstGeom prst="rect">
            <a:avLst/>
          </a:prstGeom>
        </p:spPr>
      </p:pic>
      <p:sp>
        <p:nvSpPr>
          <p:cNvPr id="14" name="Rectangle: Rounded Corners 13">
            <a:extLst>
              <a:ext uri="{FF2B5EF4-FFF2-40B4-BE49-F238E27FC236}">
                <a16:creationId xmlns:a16="http://schemas.microsoft.com/office/drawing/2014/main" id="{89E7A3E9-A4E7-096C-89A1-25F1DA3EB88D}"/>
              </a:ext>
            </a:extLst>
          </p:cNvPr>
          <p:cNvSpPr/>
          <p:nvPr/>
        </p:nvSpPr>
        <p:spPr>
          <a:xfrm>
            <a:off x="6063600" y="3824130"/>
            <a:ext cx="2461965" cy="1770927"/>
          </a:xfrm>
          <a:prstGeom prst="roundRect">
            <a:avLst/>
          </a:prstGeom>
          <a:solidFill>
            <a:schemeClr val="tx2">
              <a:lumMod val="50000"/>
              <a:lumOff val="5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6" name="Picture 15" descr="A digital device with a person's head&#10;&#10;Description automatically generated">
            <a:extLst>
              <a:ext uri="{FF2B5EF4-FFF2-40B4-BE49-F238E27FC236}">
                <a16:creationId xmlns:a16="http://schemas.microsoft.com/office/drawing/2014/main" id="{83114C4C-E453-88CB-742D-E41F5C2C3F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6004" y="3445542"/>
            <a:ext cx="757176" cy="757176"/>
          </a:xfrm>
          <a:prstGeom prst="rect">
            <a:avLst/>
          </a:prstGeom>
        </p:spPr>
      </p:pic>
      <p:sp>
        <p:nvSpPr>
          <p:cNvPr id="17" name="Rectangle: Rounded Corners 16">
            <a:extLst>
              <a:ext uri="{FF2B5EF4-FFF2-40B4-BE49-F238E27FC236}">
                <a16:creationId xmlns:a16="http://schemas.microsoft.com/office/drawing/2014/main" id="{3F28E9FA-F067-5A44-A2BD-BA1B84E21957}"/>
              </a:ext>
            </a:extLst>
          </p:cNvPr>
          <p:cNvSpPr/>
          <p:nvPr/>
        </p:nvSpPr>
        <p:spPr>
          <a:xfrm>
            <a:off x="9235149" y="3824131"/>
            <a:ext cx="2461965" cy="1770927"/>
          </a:xfrm>
          <a:prstGeom prst="roundRect">
            <a:avLst/>
          </a:prstGeom>
          <a:solidFill>
            <a:schemeClr val="tx2">
              <a:lumMod val="50000"/>
              <a:lumOff val="5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9" name="Picture 18" descr="A computer with a graph on it&#10;&#10;Description automatically generated">
            <a:extLst>
              <a:ext uri="{FF2B5EF4-FFF2-40B4-BE49-F238E27FC236}">
                <a16:creationId xmlns:a16="http://schemas.microsoft.com/office/drawing/2014/main" id="{A15F9CCE-64C1-2A98-A318-97C2FF4BF7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17960" y="3210262"/>
            <a:ext cx="1104949" cy="1104949"/>
          </a:xfrm>
          <a:prstGeom prst="rect">
            <a:avLst/>
          </a:prstGeom>
        </p:spPr>
      </p:pic>
      <p:sp>
        <p:nvSpPr>
          <p:cNvPr id="27" name="TextBox 26">
            <a:extLst>
              <a:ext uri="{FF2B5EF4-FFF2-40B4-BE49-F238E27FC236}">
                <a16:creationId xmlns:a16="http://schemas.microsoft.com/office/drawing/2014/main" id="{E1AE1D7F-1644-2162-CACE-6865131C898A}"/>
              </a:ext>
            </a:extLst>
          </p:cNvPr>
          <p:cNvSpPr txBox="1"/>
          <p:nvPr/>
        </p:nvSpPr>
        <p:spPr>
          <a:xfrm rot="10800000" flipV="1">
            <a:off x="684189" y="4348497"/>
            <a:ext cx="2045067" cy="646331"/>
          </a:xfrm>
          <a:prstGeom prst="rect">
            <a:avLst/>
          </a:prstGeom>
          <a:noFill/>
        </p:spPr>
        <p:txBody>
          <a:bodyPr wrap="square" rtlCol="0">
            <a:spAutoFit/>
          </a:bodyPr>
          <a:lstStyle/>
          <a:p>
            <a:r>
              <a:rPr lang="fr-FR" b="1" dirty="0" err="1"/>
              <a:t>Understanding</a:t>
            </a:r>
            <a:r>
              <a:rPr lang="fr-FR" b="1" dirty="0"/>
              <a:t> Risk </a:t>
            </a:r>
            <a:r>
              <a:rPr lang="fr-FR" b="1" dirty="0" err="1"/>
              <a:t>Tolerance</a:t>
            </a:r>
            <a:endParaRPr lang="fr-FR" dirty="0"/>
          </a:p>
        </p:txBody>
      </p:sp>
      <p:sp>
        <p:nvSpPr>
          <p:cNvPr id="28" name="TextBox 27">
            <a:extLst>
              <a:ext uri="{FF2B5EF4-FFF2-40B4-BE49-F238E27FC236}">
                <a16:creationId xmlns:a16="http://schemas.microsoft.com/office/drawing/2014/main" id="{39EB8867-527B-F9DE-46B6-D125DAD2CA9E}"/>
              </a:ext>
            </a:extLst>
          </p:cNvPr>
          <p:cNvSpPr txBox="1"/>
          <p:nvPr/>
        </p:nvSpPr>
        <p:spPr>
          <a:xfrm rot="10800000" flipV="1">
            <a:off x="3454144" y="4386427"/>
            <a:ext cx="2045067" cy="646331"/>
          </a:xfrm>
          <a:prstGeom prst="rect">
            <a:avLst/>
          </a:prstGeom>
          <a:noFill/>
        </p:spPr>
        <p:txBody>
          <a:bodyPr wrap="square" rtlCol="0">
            <a:spAutoFit/>
          </a:bodyPr>
          <a:lstStyle/>
          <a:p>
            <a:pPr algn="just"/>
            <a:r>
              <a:rPr lang="fr-FR" b="1" dirty="0" err="1"/>
              <a:t>Improving</a:t>
            </a:r>
            <a:r>
              <a:rPr lang="fr-FR" b="1" dirty="0"/>
              <a:t> Diversification</a:t>
            </a:r>
          </a:p>
        </p:txBody>
      </p:sp>
      <p:sp>
        <p:nvSpPr>
          <p:cNvPr id="29" name="TextBox 28">
            <a:extLst>
              <a:ext uri="{FF2B5EF4-FFF2-40B4-BE49-F238E27FC236}">
                <a16:creationId xmlns:a16="http://schemas.microsoft.com/office/drawing/2014/main" id="{F8C7C89F-59E1-F818-E4DA-5B3EE52630A1}"/>
              </a:ext>
            </a:extLst>
          </p:cNvPr>
          <p:cNvSpPr txBox="1"/>
          <p:nvPr/>
        </p:nvSpPr>
        <p:spPr>
          <a:xfrm rot="10800000" flipV="1">
            <a:off x="6447555" y="4217231"/>
            <a:ext cx="2210307" cy="923330"/>
          </a:xfrm>
          <a:prstGeom prst="rect">
            <a:avLst/>
          </a:prstGeom>
          <a:noFill/>
        </p:spPr>
        <p:txBody>
          <a:bodyPr wrap="square" rtlCol="0">
            <a:spAutoFit/>
          </a:bodyPr>
          <a:lstStyle/>
          <a:p>
            <a:r>
              <a:rPr lang="fr-FR" b="1" dirty="0" err="1"/>
              <a:t>Mitigating</a:t>
            </a:r>
            <a:r>
              <a:rPr lang="fr-FR" b="1" dirty="0"/>
              <a:t> </a:t>
            </a:r>
            <a:r>
              <a:rPr lang="fr-FR" b="1" dirty="0" err="1"/>
              <a:t>Emotional</a:t>
            </a:r>
            <a:r>
              <a:rPr lang="fr-FR" b="1" dirty="0"/>
              <a:t> </a:t>
            </a:r>
            <a:r>
              <a:rPr lang="fr-FR" b="1" dirty="0" err="1"/>
              <a:t>Reactions</a:t>
            </a:r>
            <a:endParaRPr lang="fr-FR" b="1" dirty="0"/>
          </a:p>
        </p:txBody>
      </p:sp>
      <p:sp>
        <p:nvSpPr>
          <p:cNvPr id="30" name="TextBox 29">
            <a:extLst>
              <a:ext uri="{FF2B5EF4-FFF2-40B4-BE49-F238E27FC236}">
                <a16:creationId xmlns:a16="http://schemas.microsoft.com/office/drawing/2014/main" id="{BA5A54DA-8E2C-A7DD-D2BD-E06B23EB3E3E}"/>
              </a:ext>
            </a:extLst>
          </p:cNvPr>
          <p:cNvSpPr txBox="1"/>
          <p:nvPr/>
        </p:nvSpPr>
        <p:spPr>
          <a:xfrm rot="10800000" flipV="1">
            <a:off x="9652047" y="4217232"/>
            <a:ext cx="2045067" cy="923330"/>
          </a:xfrm>
          <a:prstGeom prst="rect">
            <a:avLst/>
          </a:prstGeom>
          <a:noFill/>
        </p:spPr>
        <p:txBody>
          <a:bodyPr wrap="square" rtlCol="0">
            <a:spAutoFit/>
          </a:bodyPr>
          <a:lstStyle/>
          <a:p>
            <a:r>
              <a:rPr lang="fr-FR" b="1" dirty="0" err="1"/>
              <a:t>Enhancing</a:t>
            </a:r>
            <a:r>
              <a:rPr lang="fr-FR" b="1" dirty="0"/>
              <a:t> </a:t>
            </a:r>
            <a:r>
              <a:rPr lang="fr-FR" b="1" dirty="0" err="1"/>
              <a:t>Decision-Making</a:t>
            </a:r>
            <a:r>
              <a:rPr lang="fr-FR" b="1" dirty="0"/>
              <a:t> </a:t>
            </a:r>
            <a:r>
              <a:rPr lang="fr-FR" b="1" dirty="0" err="1"/>
              <a:t>Processes</a:t>
            </a:r>
            <a:endParaRPr lang="fr-FR" b="1" dirty="0"/>
          </a:p>
        </p:txBody>
      </p:sp>
      <p:sp>
        <p:nvSpPr>
          <p:cNvPr id="3" name="TextBox 2">
            <a:extLst>
              <a:ext uri="{FF2B5EF4-FFF2-40B4-BE49-F238E27FC236}">
                <a16:creationId xmlns:a16="http://schemas.microsoft.com/office/drawing/2014/main" id="{1CDE76FA-FD56-C1B7-B45B-A2B9B3C007C8}"/>
              </a:ext>
            </a:extLst>
          </p:cNvPr>
          <p:cNvSpPr txBox="1"/>
          <p:nvPr/>
        </p:nvSpPr>
        <p:spPr>
          <a:xfrm>
            <a:off x="6888672" y="1372678"/>
            <a:ext cx="5160574" cy="1477328"/>
          </a:xfrm>
          <a:prstGeom prst="rect">
            <a:avLst/>
          </a:prstGeom>
          <a:noFill/>
        </p:spPr>
        <p:txBody>
          <a:bodyPr wrap="square" rtlCol="0">
            <a:spAutoFit/>
          </a:bodyPr>
          <a:lstStyle/>
          <a:p>
            <a:pPr algn="just"/>
            <a:r>
              <a:rPr lang="en-US" b="1" dirty="0">
                <a:solidFill>
                  <a:schemeClr val="tx2">
                    <a:lumMod val="90000"/>
                    <a:lumOff val="10000"/>
                  </a:schemeClr>
                </a:solidFill>
              </a:rPr>
              <a:t>Behavioral finance plays a critical role in shaping how portfolios are managed and assets are allocated by providing insights into how psychological biases affect investment decisions.</a:t>
            </a:r>
            <a:endParaRPr lang="fr-FR" b="1" dirty="0">
              <a:solidFill>
                <a:schemeClr val="tx2">
                  <a:lumMod val="90000"/>
                  <a:lumOff val="10000"/>
                </a:schemeClr>
              </a:solidFill>
            </a:endParaRPr>
          </a:p>
        </p:txBody>
      </p:sp>
      <p:sp>
        <p:nvSpPr>
          <p:cNvPr id="4" name="Rectangle 3">
            <a:extLst>
              <a:ext uri="{FF2B5EF4-FFF2-40B4-BE49-F238E27FC236}">
                <a16:creationId xmlns:a16="http://schemas.microsoft.com/office/drawing/2014/main" id="{1C479E96-0094-F33B-383C-D91CC4871B19}"/>
              </a:ext>
            </a:extLst>
          </p:cNvPr>
          <p:cNvSpPr/>
          <p:nvPr/>
        </p:nvSpPr>
        <p:spPr>
          <a:xfrm>
            <a:off x="3108606" y="595317"/>
            <a:ext cx="3927588" cy="2585323"/>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fr-FR" sz="5400" b="1" cap="none" spc="0" dirty="0" err="1">
                <a:ln/>
                <a:solidFill>
                  <a:schemeClr val="tx2">
                    <a:lumMod val="90000"/>
                    <a:lumOff val="10000"/>
                  </a:schemeClr>
                </a:solidFill>
                <a:effectLst/>
              </a:rPr>
              <a:t>Role</a:t>
            </a:r>
            <a:r>
              <a:rPr lang="fr-FR" sz="5400" b="1" cap="none" spc="0" dirty="0">
                <a:ln/>
                <a:solidFill>
                  <a:schemeClr val="tx2">
                    <a:lumMod val="90000"/>
                    <a:lumOff val="10000"/>
                  </a:schemeClr>
                </a:solidFill>
                <a:effectLst/>
              </a:rPr>
              <a:t> of </a:t>
            </a:r>
            <a:r>
              <a:rPr lang="fr-FR" sz="5400" b="1" cap="none" spc="0" dirty="0" err="1">
                <a:ln/>
                <a:solidFill>
                  <a:schemeClr val="tx2">
                    <a:lumMod val="90000"/>
                    <a:lumOff val="10000"/>
                  </a:schemeClr>
                </a:solidFill>
                <a:effectLst/>
              </a:rPr>
              <a:t>Behavioral</a:t>
            </a:r>
            <a:r>
              <a:rPr lang="fr-FR" sz="5400" b="1" cap="none" spc="0" dirty="0">
                <a:ln/>
                <a:solidFill>
                  <a:schemeClr val="tx2">
                    <a:lumMod val="90000"/>
                    <a:lumOff val="10000"/>
                  </a:schemeClr>
                </a:solidFill>
                <a:effectLst/>
              </a:rPr>
              <a:t> Finance</a:t>
            </a:r>
          </a:p>
        </p:txBody>
      </p:sp>
    </p:spTree>
    <p:extLst>
      <p:ext uri="{BB962C8B-B14F-4D97-AF65-F5344CB8AC3E}">
        <p14:creationId xmlns:p14="http://schemas.microsoft.com/office/powerpoint/2010/main" val="2308674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616EBF5-8D85-5A4C-D354-512E3783D9F3}"/>
              </a:ext>
            </a:extLst>
          </p:cNvPr>
          <p:cNvSpPr/>
          <p:nvPr/>
        </p:nvSpPr>
        <p:spPr>
          <a:xfrm>
            <a:off x="81907" y="2970770"/>
            <a:ext cx="2738056" cy="3129088"/>
          </a:xfrm>
          <a:prstGeom prst="roundRect">
            <a:avLst/>
          </a:prstGeom>
          <a:solidFill>
            <a:schemeClr val="tx2">
              <a:lumMod val="50000"/>
              <a:lumOff val="5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0" name="Picture 9" descr="A close-up of a speedometer&#10;&#10;Description automatically generated">
            <a:extLst>
              <a:ext uri="{FF2B5EF4-FFF2-40B4-BE49-F238E27FC236}">
                <a16:creationId xmlns:a16="http://schemas.microsoft.com/office/drawing/2014/main" id="{19D68220-40D6-CF8B-6174-1D80D0C2F4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30" y="1472651"/>
            <a:ext cx="2571232" cy="2121267"/>
          </a:xfrm>
          <a:prstGeom prst="rect">
            <a:avLst/>
          </a:prstGeom>
        </p:spPr>
      </p:pic>
      <p:sp>
        <p:nvSpPr>
          <p:cNvPr id="11" name="Rectangle: Rounded Corners 10">
            <a:extLst>
              <a:ext uri="{FF2B5EF4-FFF2-40B4-BE49-F238E27FC236}">
                <a16:creationId xmlns:a16="http://schemas.microsoft.com/office/drawing/2014/main" id="{C49E59AC-3953-E694-3130-5B0A0B15EA10}"/>
              </a:ext>
            </a:extLst>
          </p:cNvPr>
          <p:cNvSpPr/>
          <p:nvPr/>
        </p:nvSpPr>
        <p:spPr>
          <a:xfrm>
            <a:off x="3165446" y="3762736"/>
            <a:ext cx="2461964" cy="1832321"/>
          </a:xfrm>
          <a:prstGeom prst="roundRect">
            <a:avLst/>
          </a:prstGeom>
          <a:solidFill>
            <a:schemeClr val="tx2">
              <a:lumMod val="50000"/>
              <a:lumOff val="5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Picture 12" descr="A hand holding a tray with a briefcase and coins&#10;&#10;Description automatically generated">
            <a:extLst>
              <a:ext uri="{FF2B5EF4-FFF2-40B4-BE49-F238E27FC236}">
                <a16:creationId xmlns:a16="http://schemas.microsoft.com/office/drawing/2014/main" id="{818DF034-ECA8-1790-EE6D-28A53E1BEA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2079" y="3154103"/>
            <a:ext cx="1188698" cy="1174830"/>
          </a:xfrm>
          <a:prstGeom prst="rect">
            <a:avLst/>
          </a:prstGeom>
        </p:spPr>
      </p:pic>
      <p:sp>
        <p:nvSpPr>
          <p:cNvPr id="14" name="Rectangle: Rounded Corners 13">
            <a:extLst>
              <a:ext uri="{FF2B5EF4-FFF2-40B4-BE49-F238E27FC236}">
                <a16:creationId xmlns:a16="http://schemas.microsoft.com/office/drawing/2014/main" id="{89E7A3E9-A4E7-096C-89A1-25F1DA3EB88D}"/>
              </a:ext>
            </a:extLst>
          </p:cNvPr>
          <p:cNvSpPr/>
          <p:nvPr/>
        </p:nvSpPr>
        <p:spPr>
          <a:xfrm>
            <a:off x="6063600" y="3824130"/>
            <a:ext cx="2461965" cy="1770927"/>
          </a:xfrm>
          <a:prstGeom prst="roundRect">
            <a:avLst/>
          </a:prstGeom>
          <a:solidFill>
            <a:schemeClr val="tx2">
              <a:lumMod val="50000"/>
              <a:lumOff val="5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6" name="Picture 15" descr="A digital device with a person's head&#10;&#10;Description automatically generated">
            <a:extLst>
              <a:ext uri="{FF2B5EF4-FFF2-40B4-BE49-F238E27FC236}">
                <a16:creationId xmlns:a16="http://schemas.microsoft.com/office/drawing/2014/main" id="{83114C4C-E453-88CB-742D-E41F5C2C3F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6004" y="3445542"/>
            <a:ext cx="757176" cy="757176"/>
          </a:xfrm>
          <a:prstGeom prst="rect">
            <a:avLst/>
          </a:prstGeom>
        </p:spPr>
      </p:pic>
      <p:sp>
        <p:nvSpPr>
          <p:cNvPr id="17" name="Rectangle: Rounded Corners 16">
            <a:extLst>
              <a:ext uri="{FF2B5EF4-FFF2-40B4-BE49-F238E27FC236}">
                <a16:creationId xmlns:a16="http://schemas.microsoft.com/office/drawing/2014/main" id="{3F28E9FA-F067-5A44-A2BD-BA1B84E21957}"/>
              </a:ext>
            </a:extLst>
          </p:cNvPr>
          <p:cNvSpPr/>
          <p:nvPr/>
        </p:nvSpPr>
        <p:spPr>
          <a:xfrm>
            <a:off x="9235149" y="3824131"/>
            <a:ext cx="2461965" cy="1770927"/>
          </a:xfrm>
          <a:prstGeom prst="roundRect">
            <a:avLst/>
          </a:prstGeom>
          <a:solidFill>
            <a:schemeClr val="tx2">
              <a:lumMod val="50000"/>
              <a:lumOff val="5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9" name="Picture 18" descr="A computer with a graph on it&#10;&#10;Description automatically generated">
            <a:extLst>
              <a:ext uri="{FF2B5EF4-FFF2-40B4-BE49-F238E27FC236}">
                <a16:creationId xmlns:a16="http://schemas.microsoft.com/office/drawing/2014/main" id="{A15F9CCE-64C1-2A98-A318-97C2FF4BF7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17960" y="3210262"/>
            <a:ext cx="1104949" cy="1104949"/>
          </a:xfrm>
          <a:prstGeom prst="rect">
            <a:avLst/>
          </a:prstGeom>
        </p:spPr>
      </p:pic>
      <p:sp>
        <p:nvSpPr>
          <p:cNvPr id="27" name="TextBox 26">
            <a:extLst>
              <a:ext uri="{FF2B5EF4-FFF2-40B4-BE49-F238E27FC236}">
                <a16:creationId xmlns:a16="http://schemas.microsoft.com/office/drawing/2014/main" id="{E1AE1D7F-1644-2162-CACE-6865131C898A}"/>
              </a:ext>
            </a:extLst>
          </p:cNvPr>
          <p:cNvSpPr txBox="1"/>
          <p:nvPr/>
        </p:nvSpPr>
        <p:spPr>
          <a:xfrm rot="10800000" flipV="1">
            <a:off x="237035" y="3096609"/>
            <a:ext cx="2666539" cy="584775"/>
          </a:xfrm>
          <a:prstGeom prst="rect">
            <a:avLst/>
          </a:prstGeom>
          <a:noFill/>
        </p:spPr>
        <p:txBody>
          <a:bodyPr wrap="square" rtlCol="0">
            <a:spAutoFit/>
          </a:bodyPr>
          <a:lstStyle/>
          <a:p>
            <a:r>
              <a:rPr lang="fr-FR" sz="1600" b="1" dirty="0" err="1"/>
              <a:t>Understanding</a:t>
            </a:r>
            <a:r>
              <a:rPr lang="fr-FR" sz="1600" b="1" dirty="0"/>
              <a:t> Risk </a:t>
            </a:r>
            <a:r>
              <a:rPr lang="fr-FR" sz="1600" b="1" dirty="0" err="1"/>
              <a:t>Tolerance</a:t>
            </a:r>
            <a:endParaRPr lang="fr-FR" sz="1600" dirty="0"/>
          </a:p>
        </p:txBody>
      </p:sp>
      <p:sp>
        <p:nvSpPr>
          <p:cNvPr id="28" name="TextBox 27">
            <a:extLst>
              <a:ext uri="{FF2B5EF4-FFF2-40B4-BE49-F238E27FC236}">
                <a16:creationId xmlns:a16="http://schemas.microsoft.com/office/drawing/2014/main" id="{39EB8867-527B-F9DE-46B6-D125DAD2CA9E}"/>
              </a:ext>
            </a:extLst>
          </p:cNvPr>
          <p:cNvSpPr txBox="1"/>
          <p:nvPr/>
        </p:nvSpPr>
        <p:spPr>
          <a:xfrm rot="10800000" flipV="1">
            <a:off x="3454144" y="4386427"/>
            <a:ext cx="2045067" cy="646331"/>
          </a:xfrm>
          <a:prstGeom prst="rect">
            <a:avLst/>
          </a:prstGeom>
          <a:noFill/>
        </p:spPr>
        <p:txBody>
          <a:bodyPr wrap="square" rtlCol="0">
            <a:spAutoFit/>
          </a:bodyPr>
          <a:lstStyle/>
          <a:p>
            <a:pPr algn="just"/>
            <a:r>
              <a:rPr lang="fr-FR" b="1" dirty="0" err="1"/>
              <a:t>Improving</a:t>
            </a:r>
            <a:r>
              <a:rPr lang="fr-FR" b="1" dirty="0"/>
              <a:t> Diversification</a:t>
            </a:r>
          </a:p>
        </p:txBody>
      </p:sp>
      <p:sp>
        <p:nvSpPr>
          <p:cNvPr id="29" name="TextBox 28">
            <a:extLst>
              <a:ext uri="{FF2B5EF4-FFF2-40B4-BE49-F238E27FC236}">
                <a16:creationId xmlns:a16="http://schemas.microsoft.com/office/drawing/2014/main" id="{F8C7C89F-59E1-F818-E4DA-5B3EE52630A1}"/>
              </a:ext>
            </a:extLst>
          </p:cNvPr>
          <p:cNvSpPr txBox="1"/>
          <p:nvPr/>
        </p:nvSpPr>
        <p:spPr>
          <a:xfrm rot="10800000" flipV="1">
            <a:off x="6447555" y="4217231"/>
            <a:ext cx="2210307" cy="923330"/>
          </a:xfrm>
          <a:prstGeom prst="rect">
            <a:avLst/>
          </a:prstGeom>
          <a:noFill/>
        </p:spPr>
        <p:txBody>
          <a:bodyPr wrap="square" rtlCol="0">
            <a:spAutoFit/>
          </a:bodyPr>
          <a:lstStyle/>
          <a:p>
            <a:r>
              <a:rPr lang="fr-FR" b="1" dirty="0" err="1"/>
              <a:t>Mitigating</a:t>
            </a:r>
            <a:r>
              <a:rPr lang="fr-FR" b="1" dirty="0"/>
              <a:t> </a:t>
            </a:r>
            <a:r>
              <a:rPr lang="fr-FR" b="1" dirty="0" err="1"/>
              <a:t>Emotional</a:t>
            </a:r>
            <a:r>
              <a:rPr lang="fr-FR" b="1" dirty="0"/>
              <a:t> </a:t>
            </a:r>
            <a:r>
              <a:rPr lang="fr-FR" b="1" dirty="0" err="1"/>
              <a:t>Reactions</a:t>
            </a:r>
            <a:endParaRPr lang="fr-FR" b="1" dirty="0"/>
          </a:p>
        </p:txBody>
      </p:sp>
      <p:sp>
        <p:nvSpPr>
          <p:cNvPr id="30" name="TextBox 29">
            <a:extLst>
              <a:ext uri="{FF2B5EF4-FFF2-40B4-BE49-F238E27FC236}">
                <a16:creationId xmlns:a16="http://schemas.microsoft.com/office/drawing/2014/main" id="{BA5A54DA-8E2C-A7DD-D2BD-E06B23EB3E3E}"/>
              </a:ext>
            </a:extLst>
          </p:cNvPr>
          <p:cNvSpPr txBox="1"/>
          <p:nvPr/>
        </p:nvSpPr>
        <p:spPr>
          <a:xfrm rot="10800000" flipV="1">
            <a:off x="9652047" y="4217232"/>
            <a:ext cx="2045067" cy="923330"/>
          </a:xfrm>
          <a:prstGeom prst="rect">
            <a:avLst/>
          </a:prstGeom>
          <a:noFill/>
        </p:spPr>
        <p:txBody>
          <a:bodyPr wrap="square" rtlCol="0">
            <a:spAutoFit/>
          </a:bodyPr>
          <a:lstStyle/>
          <a:p>
            <a:r>
              <a:rPr lang="fr-FR" b="1" dirty="0" err="1"/>
              <a:t>Enhancing</a:t>
            </a:r>
            <a:r>
              <a:rPr lang="fr-FR" b="1" dirty="0"/>
              <a:t> </a:t>
            </a:r>
            <a:r>
              <a:rPr lang="fr-FR" b="1" dirty="0" err="1"/>
              <a:t>Decision-Making</a:t>
            </a:r>
            <a:r>
              <a:rPr lang="fr-FR" b="1" dirty="0"/>
              <a:t> </a:t>
            </a:r>
            <a:r>
              <a:rPr lang="fr-FR" b="1" dirty="0" err="1"/>
              <a:t>Processes</a:t>
            </a:r>
            <a:endParaRPr lang="fr-FR" b="1" dirty="0"/>
          </a:p>
        </p:txBody>
      </p:sp>
      <p:sp>
        <p:nvSpPr>
          <p:cNvPr id="4" name="TextBox 3">
            <a:extLst>
              <a:ext uri="{FF2B5EF4-FFF2-40B4-BE49-F238E27FC236}">
                <a16:creationId xmlns:a16="http://schemas.microsoft.com/office/drawing/2014/main" id="{BD53A3A3-9D32-9214-AF41-7CE835CAB946}"/>
              </a:ext>
            </a:extLst>
          </p:cNvPr>
          <p:cNvSpPr txBox="1"/>
          <p:nvPr/>
        </p:nvSpPr>
        <p:spPr>
          <a:xfrm>
            <a:off x="237035" y="3633416"/>
            <a:ext cx="2362747" cy="2123658"/>
          </a:xfrm>
          <a:prstGeom prst="rect">
            <a:avLst/>
          </a:prstGeom>
          <a:noFill/>
        </p:spPr>
        <p:txBody>
          <a:bodyPr wrap="square" rtlCol="0">
            <a:spAutoFit/>
          </a:bodyPr>
          <a:lstStyle/>
          <a:p>
            <a:r>
              <a:rPr lang="en-US" sz="1200" b="1" dirty="0"/>
              <a:t>Behavioral Insight</a:t>
            </a:r>
            <a:r>
              <a:rPr lang="en-US" sz="1200" dirty="0"/>
              <a:t>: Investors’ risk tolerance is often influenced by biases such as loss aversion and overconfidence.</a:t>
            </a:r>
          </a:p>
          <a:p>
            <a:endParaRPr lang="en-US" sz="1200" dirty="0"/>
          </a:p>
          <a:p>
            <a:r>
              <a:rPr lang="en-US" sz="1200" dirty="0">
                <a:sym typeface="Wingdings" panose="05000000000000000000" pitchFamily="2" charset="2"/>
              </a:rPr>
              <a:t></a:t>
            </a:r>
            <a:r>
              <a:rPr lang="en-US" sz="1200" dirty="0"/>
              <a:t> assessing investors’ true risk tolerance, which includes their emotional responses to market fluctuations, portfolio managers can create more suitable asset allocations</a:t>
            </a:r>
            <a:endParaRPr lang="fr-FR" sz="1200" dirty="0"/>
          </a:p>
        </p:txBody>
      </p:sp>
      <p:sp>
        <p:nvSpPr>
          <p:cNvPr id="5" name="Rectangle 4">
            <a:extLst>
              <a:ext uri="{FF2B5EF4-FFF2-40B4-BE49-F238E27FC236}">
                <a16:creationId xmlns:a16="http://schemas.microsoft.com/office/drawing/2014/main" id="{80216702-1CFB-2E0D-494C-0B782E792144}"/>
              </a:ext>
            </a:extLst>
          </p:cNvPr>
          <p:cNvSpPr/>
          <p:nvPr/>
        </p:nvSpPr>
        <p:spPr>
          <a:xfrm>
            <a:off x="3108606" y="595317"/>
            <a:ext cx="3927588" cy="2585323"/>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fr-FR" sz="5400" b="1" cap="none" spc="0" dirty="0" err="1">
                <a:ln/>
                <a:solidFill>
                  <a:schemeClr val="tx2">
                    <a:lumMod val="90000"/>
                    <a:lumOff val="10000"/>
                  </a:schemeClr>
                </a:solidFill>
                <a:effectLst/>
              </a:rPr>
              <a:t>Role</a:t>
            </a:r>
            <a:r>
              <a:rPr lang="fr-FR" sz="5400" b="1" cap="none" spc="0" dirty="0">
                <a:ln/>
                <a:solidFill>
                  <a:schemeClr val="tx2">
                    <a:lumMod val="90000"/>
                    <a:lumOff val="10000"/>
                  </a:schemeClr>
                </a:solidFill>
                <a:effectLst/>
              </a:rPr>
              <a:t> of </a:t>
            </a:r>
            <a:r>
              <a:rPr lang="fr-FR" sz="5400" b="1" cap="none" spc="0" dirty="0" err="1">
                <a:ln/>
                <a:solidFill>
                  <a:schemeClr val="tx2">
                    <a:lumMod val="90000"/>
                    <a:lumOff val="10000"/>
                  </a:schemeClr>
                </a:solidFill>
                <a:effectLst/>
              </a:rPr>
              <a:t>Behavioral</a:t>
            </a:r>
            <a:r>
              <a:rPr lang="fr-FR" sz="5400" b="1" cap="none" spc="0" dirty="0">
                <a:ln/>
                <a:solidFill>
                  <a:schemeClr val="tx2">
                    <a:lumMod val="90000"/>
                    <a:lumOff val="10000"/>
                  </a:schemeClr>
                </a:solidFill>
                <a:effectLst/>
              </a:rPr>
              <a:t> Finance</a:t>
            </a:r>
          </a:p>
        </p:txBody>
      </p:sp>
    </p:spTree>
    <p:extLst>
      <p:ext uri="{BB962C8B-B14F-4D97-AF65-F5344CB8AC3E}">
        <p14:creationId xmlns:p14="http://schemas.microsoft.com/office/powerpoint/2010/main" val="4012422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616EBF5-8D85-5A4C-D354-512E3783D9F3}"/>
              </a:ext>
            </a:extLst>
          </p:cNvPr>
          <p:cNvSpPr/>
          <p:nvPr/>
        </p:nvSpPr>
        <p:spPr>
          <a:xfrm>
            <a:off x="-2988834" y="2870797"/>
            <a:ext cx="2738056" cy="3129088"/>
          </a:xfrm>
          <a:prstGeom prst="roundRect">
            <a:avLst/>
          </a:prstGeom>
          <a:solidFill>
            <a:schemeClr val="tx2">
              <a:lumMod val="50000"/>
              <a:lumOff val="5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0" name="Picture 9" descr="A close-up of a speedometer&#10;&#10;Description automatically generated">
            <a:extLst>
              <a:ext uri="{FF2B5EF4-FFF2-40B4-BE49-F238E27FC236}">
                <a16:creationId xmlns:a16="http://schemas.microsoft.com/office/drawing/2014/main" id="{19D68220-40D6-CF8B-6174-1D80D0C2F4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5871" y="1372678"/>
            <a:ext cx="2571232" cy="2121267"/>
          </a:xfrm>
          <a:prstGeom prst="rect">
            <a:avLst/>
          </a:prstGeom>
        </p:spPr>
      </p:pic>
      <p:sp>
        <p:nvSpPr>
          <p:cNvPr id="11" name="Rectangle: Rounded Corners 10">
            <a:extLst>
              <a:ext uri="{FF2B5EF4-FFF2-40B4-BE49-F238E27FC236}">
                <a16:creationId xmlns:a16="http://schemas.microsoft.com/office/drawing/2014/main" id="{C49E59AC-3953-E694-3130-5B0A0B15EA10}"/>
              </a:ext>
            </a:extLst>
          </p:cNvPr>
          <p:cNvSpPr/>
          <p:nvPr/>
        </p:nvSpPr>
        <p:spPr>
          <a:xfrm>
            <a:off x="589256" y="2780443"/>
            <a:ext cx="3331521" cy="3219442"/>
          </a:xfrm>
          <a:prstGeom prst="roundRect">
            <a:avLst/>
          </a:prstGeom>
          <a:solidFill>
            <a:schemeClr val="tx2">
              <a:lumMod val="50000"/>
              <a:lumOff val="5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Picture 12" descr="A hand holding a tray with a briefcase and coins&#10;&#10;Description automatically generated">
            <a:extLst>
              <a:ext uri="{FF2B5EF4-FFF2-40B4-BE49-F238E27FC236}">
                <a16:creationId xmlns:a16="http://schemas.microsoft.com/office/drawing/2014/main" id="{818DF034-ECA8-1790-EE6D-28A53E1BEA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311" y="1770927"/>
            <a:ext cx="1533131" cy="1515245"/>
          </a:xfrm>
          <a:prstGeom prst="rect">
            <a:avLst/>
          </a:prstGeom>
        </p:spPr>
      </p:pic>
      <p:sp>
        <p:nvSpPr>
          <p:cNvPr id="14" name="Rectangle: Rounded Corners 13">
            <a:extLst>
              <a:ext uri="{FF2B5EF4-FFF2-40B4-BE49-F238E27FC236}">
                <a16:creationId xmlns:a16="http://schemas.microsoft.com/office/drawing/2014/main" id="{89E7A3E9-A4E7-096C-89A1-25F1DA3EB88D}"/>
              </a:ext>
            </a:extLst>
          </p:cNvPr>
          <p:cNvSpPr/>
          <p:nvPr/>
        </p:nvSpPr>
        <p:spPr>
          <a:xfrm>
            <a:off x="5207073" y="3802126"/>
            <a:ext cx="2461965" cy="1770927"/>
          </a:xfrm>
          <a:prstGeom prst="roundRect">
            <a:avLst/>
          </a:prstGeom>
          <a:solidFill>
            <a:schemeClr val="tx2">
              <a:lumMod val="50000"/>
              <a:lumOff val="5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6" name="Picture 15" descr="A digital device with a person's head&#10;&#10;Description automatically generated">
            <a:extLst>
              <a:ext uri="{FF2B5EF4-FFF2-40B4-BE49-F238E27FC236}">
                <a16:creationId xmlns:a16="http://schemas.microsoft.com/office/drawing/2014/main" id="{83114C4C-E453-88CB-742D-E41F5C2C3F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9477" y="3423538"/>
            <a:ext cx="757176" cy="757176"/>
          </a:xfrm>
          <a:prstGeom prst="rect">
            <a:avLst/>
          </a:prstGeom>
        </p:spPr>
      </p:pic>
      <p:sp>
        <p:nvSpPr>
          <p:cNvPr id="17" name="Rectangle: Rounded Corners 16">
            <a:extLst>
              <a:ext uri="{FF2B5EF4-FFF2-40B4-BE49-F238E27FC236}">
                <a16:creationId xmlns:a16="http://schemas.microsoft.com/office/drawing/2014/main" id="{3F28E9FA-F067-5A44-A2BD-BA1B84E21957}"/>
              </a:ext>
            </a:extLst>
          </p:cNvPr>
          <p:cNvSpPr/>
          <p:nvPr/>
        </p:nvSpPr>
        <p:spPr>
          <a:xfrm>
            <a:off x="8378622" y="3802127"/>
            <a:ext cx="2461965" cy="1770927"/>
          </a:xfrm>
          <a:prstGeom prst="roundRect">
            <a:avLst/>
          </a:prstGeom>
          <a:solidFill>
            <a:schemeClr val="tx2">
              <a:lumMod val="50000"/>
              <a:lumOff val="5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9" name="Picture 18" descr="A computer with a graph on it&#10;&#10;Description automatically generated">
            <a:extLst>
              <a:ext uri="{FF2B5EF4-FFF2-40B4-BE49-F238E27FC236}">
                <a16:creationId xmlns:a16="http://schemas.microsoft.com/office/drawing/2014/main" id="{A15F9CCE-64C1-2A98-A318-97C2FF4BF7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1433" y="3188258"/>
            <a:ext cx="1104949" cy="1104949"/>
          </a:xfrm>
          <a:prstGeom prst="rect">
            <a:avLst/>
          </a:prstGeom>
        </p:spPr>
      </p:pic>
      <p:sp>
        <p:nvSpPr>
          <p:cNvPr id="27" name="TextBox 26">
            <a:extLst>
              <a:ext uri="{FF2B5EF4-FFF2-40B4-BE49-F238E27FC236}">
                <a16:creationId xmlns:a16="http://schemas.microsoft.com/office/drawing/2014/main" id="{E1AE1D7F-1644-2162-CACE-6865131C898A}"/>
              </a:ext>
            </a:extLst>
          </p:cNvPr>
          <p:cNvSpPr txBox="1"/>
          <p:nvPr/>
        </p:nvSpPr>
        <p:spPr>
          <a:xfrm rot="10800000" flipV="1">
            <a:off x="-2833706" y="2996636"/>
            <a:ext cx="2666539" cy="584775"/>
          </a:xfrm>
          <a:prstGeom prst="rect">
            <a:avLst/>
          </a:prstGeom>
          <a:noFill/>
        </p:spPr>
        <p:txBody>
          <a:bodyPr wrap="square" rtlCol="0">
            <a:spAutoFit/>
          </a:bodyPr>
          <a:lstStyle/>
          <a:p>
            <a:r>
              <a:rPr lang="fr-FR" sz="1600" b="1" dirty="0" err="1"/>
              <a:t>Understanding</a:t>
            </a:r>
            <a:r>
              <a:rPr lang="fr-FR" sz="1600" b="1" dirty="0"/>
              <a:t> Risk </a:t>
            </a:r>
            <a:r>
              <a:rPr lang="fr-FR" sz="1600" b="1" dirty="0" err="1"/>
              <a:t>Tolerance</a:t>
            </a:r>
            <a:endParaRPr lang="fr-FR" sz="1600" dirty="0"/>
          </a:p>
        </p:txBody>
      </p:sp>
      <p:sp>
        <p:nvSpPr>
          <p:cNvPr id="28" name="TextBox 27">
            <a:extLst>
              <a:ext uri="{FF2B5EF4-FFF2-40B4-BE49-F238E27FC236}">
                <a16:creationId xmlns:a16="http://schemas.microsoft.com/office/drawing/2014/main" id="{39EB8867-527B-F9DE-46B6-D125DAD2CA9E}"/>
              </a:ext>
            </a:extLst>
          </p:cNvPr>
          <p:cNvSpPr txBox="1"/>
          <p:nvPr/>
        </p:nvSpPr>
        <p:spPr>
          <a:xfrm rot="10800000" flipV="1">
            <a:off x="725525" y="3135134"/>
            <a:ext cx="3195251" cy="369332"/>
          </a:xfrm>
          <a:prstGeom prst="rect">
            <a:avLst/>
          </a:prstGeom>
          <a:noFill/>
        </p:spPr>
        <p:txBody>
          <a:bodyPr wrap="square" rtlCol="0">
            <a:spAutoFit/>
          </a:bodyPr>
          <a:lstStyle/>
          <a:p>
            <a:pPr algn="just"/>
            <a:r>
              <a:rPr lang="fr-FR" b="1" dirty="0" err="1"/>
              <a:t>Improving</a:t>
            </a:r>
            <a:r>
              <a:rPr lang="fr-FR" b="1" dirty="0"/>
              <a:t> Diversification</a:t>
            </a:r>
          </a:p>
        </p:txBody>
      </p:sp>
      <p:sp>
        <p:nvSpPr>
          <p:cNvPr id="29" name="TextBox 28">
            <a:extLst>
              <a:ext uri="{FF2B5EF4-FFF2-40B4-BE49-F238E27FC236}">
                <a16:creationId xmlns:a16="http://schemas.microsoft.com/office/drawing/2014/main" id="{F8C7C89F-59E1-F818-E4DA-5B3EE52630A1}"/>
              </a:ext>
            </a:extLst>
          </p:cNvPr>
          <p:cNvSpPr txBox="1"/>
          <p:nvPr/>
        </p:nvSpPr>
        <p:spPr>
          <a:xfrm rot="10800000" flipV="1">
            <a:off x="5591028" y="4195227"/>
            <a:ext cx="2210307" cy="923330"/>
          </a:xfrm>
          <a:prstGeom prst="rect">
            <a:avLst/>
          </a:prstGeom>
          <a:noFill/>
        </p:spPr>
        <p:txBody>
          <a:bodyPr wrap="square" rtlCol="0">
            <a:spAutoFit/>
          </a:bodyPr>
          <a:lstStyle/>
          <a:p>
            <a:r>
              <a:rPr lang="fr-FR" b="1" dirty="0" err="1"/>
              <a:t>Mitigating</a:t>
            </a:r>
            <a:r>
              <a:rPr lang="fr-FR" b="1" dirty="0"/>
              <a:t> </a:t>
            </a:r>
            <a:r>
              <a:rPr lang="fr-FR" b="1" dirty="0" err="1"/>
              <a:t>Emotional</a:t>
            </a:r>
            <a:r>
              <a:rPr lang="fr-FR" b="1" dirty="0"/>
              <a:t> </a:t>
            </a:r>
            <a:r>
              <a:rPr lang="fr-FR" b="1" dirty="0" err="1"/>
              <a:t>Reactions</a:t>
            </a:r>
            <a:endParaRPr lang="fr-FR" b="1" dirty="0"/>
          </a:p>
        </p:txBody>
      </p:sp>
      <p:sp>
        <p:nvSpPr>
          <p:cNvPr id="30" name="TextBox 29">
            <a:extLst>
              <a:ext uri="{FF2B5EF4-FFF2-40B4-BE49-F238E27FC236}">
                <a16:creationId xmlns:a16="http://schemas.microsoft.com/office/drawing/2014/main" id="{BA5A54DA-8E2C-A7DD-D2BD-E06B23EB3E3E}"/>
              </a:ext>
            </a:extLst>
          </p:cNvPr>
          <p:cNvSpPr txBox="1"/>
          <p:nvPr/>
        </p:nvSpPr>
        <p:spPr>
          <a:xfrm rot="10800000" flipV="1">
            <a:off x="8795520" y="4195228"/>
            <a:ext cx="2045067" cy="923330"/>
          </a:xfrm>
          <a:prstGeom prst="rect">
            <a:avLst/>
          </a:prstGeom>
          <a:noFill/>
        </p:spPr>
        <p:txBody>
          <a:bodyPr wrap="square" rtlCol="0">
            <a:spAutoFit/>
          </a:bodyPr>
          <a:lstStyle/>
          <a:p>
            <a:r>
              <a:rPr lang="fr-FR" b="1" dirty="0" err="1"/>
              <a:t>Enhancing</a:t>
            </a:r>
            <a:r>
              <a:rPr lang="fr-FR" b="1" dirty="0"/>
              <a:t> </a:t>
            </a:r>
            <a:r>
              <a:rPr lang="fr-FR" b="1" dirty="0" err="1"/>
              <a:t>Decision-Making</a:t>
            </a:r>
            <a:r>
              <a:rPr lang="fr-FR" b="1" dirty="0"/>
              <a:t> </a:t>
            </a:r>
            <a:r>
              <a:rPr lang="fr-FR" b="1" dirty="0" err="1"/>
              <a:t>Processes</a:t>
            </a:r>
            <a:endParaRPr lang="fr-FR" b="1" dirty="0"/>
          </a:p>
        </p:txBody>
      </p:sp>
      <p:sp>
        <p:nvSpPr>
          <p:cNvPr id="4" name="TextBox 3">
            <a:extLst>
              <a:ext uri="{FF2B5EF4-FFF2-40B4-BE49-F238E27FC236}">
                <a16:creationId xmlns:a16="http://schemas.microsoft.com/office/drawing/2014/main" id="{BD53A3A3-9D32-9214-AF41-7CE835CAB946}"/>
              </a:ext>
            </a:extLst>
          </p:cNvPr>
          <p:cNvSpPr txBox="1"/>
          <p:nvPr/>
        </p:nvSpPr>
        <p:spPr>
          <a:xfrm>
            <a:off x="-2833706" y="3533443"/>
            <a:ext cx="2362747" cy="2123658"/>
          </a:xfrm>
          <a:prstGeom prst="rect">
            <a:avLst/>
          </a:prstGeom>
          <a:noFill/>
        </p:spPr>
        <p:txBody>
          <a:bodyPr wrap="square" rtlCol="0">
            <a:spAutoFit/>
          </a:bodyPr>
          <a:lstStyle/>
          <a:p>
            <a:r>
              <a:rPr lang="en-US" sz="1200" b="1" dirty="0"/>
              <a:t>Behavioral Insight</a:t>
            </a:r>
            <a:r>
              <a:rPr lang="en-US" sz="1200" dirty="0"/>
              <a:t>: Investors’ risk tolerance is often influenced by biases such as loss aversion and overconfidence.</a:t>
            </a:r>
          </a:p>
          <a:p>
            <a:endParaRPr lang="en-US" sz="1200" dirty="0"/>
          </a:p>
          <a:p>
            <a:r>
              <a:rPr lang="en-US" sz="1200" dirty="0">
                <a:sym typeface="Wingdings" panose="05000000000000000000" pitchFamily="2" charset="2"/>
              </a:rPr>
              <a:t></a:t>
            </a:r>
            <a:r>
              <a:rPr lang="en-US" sz="1200" dirty="0"/>
              <a:t> assessing investors’ true risk tolerance, which includes their emotional responses to market fluctuations, portfolio managers can create more suitable asset allocations</a:t>
            </a:r>
            <a:endParaRPr lang="fr-FR" sz="1200" dirty="0"/>
          </a:p>
        </p:txBody>
      </p:sp>
      <p:sp>
        <p:nvSpPr>
          <p:cNvPr id="3" name="TextBox 2">
            <a:extLst>
              <a:ext uri="{FF2B5EF4-FFF2-40B4-BE49-F238E27FC236}">
                <a16:creationId xmlns:a16="http://schemas.microsoft.com/office/drawing/2014/main" id="{34A3B9F9-5505-0DFD-7A8C-A4C32E6C5665}"/>
              </a:ext>
            </a:extLst>
          </p:cNvPr>
          <p:cNvSpPr txBox="1"/>
          <p:nvPr/>
        </p:nvSpPr>
        <p:spPr>
          <a:xfrm>
            <a:off x="732368" y="3429000"/>
            <a:ext cx="3171252" cy="2123658"/>
          </a:xfrm>
          <a:prstGeom prst="rect">
            <a:avLst/>
          </a:prstGeom>
          <a:noFill/>
        </p:spPr>
        <p:txBody>
          <a:bodyPr wrap="square" rtlCol="0">
            <a:spAutoFit/>
          </a:bodyPr>
          <a:lstStyle/>
          <a:p>
            <a:r>
              <a:rPr lang="en-US" sz="1200" b="1" dirty="0"/>
              <a:t>Behavioral Insight</a:t>
            </a:r>
            <a:r>
              <a:rPr lang="en-US" sz="1200" dirty="0"/>
              <a:t>: Investors often suffer from familiarity bias, where they prefer investing in well-known companies or local markets.</a:t>
            </a:r>
          </a:p>
          <a:p>
            <a:endParaRPr lang="en-US" sz="1200" dirty="0"/>
          </a:p>
          <a:p>
            <a:r>
              <a:rPr lang="en-US" sz="1200" dirty="0">
                <a:sym typeface="Wingdings" panose="05000000000000000000" pitchFamily="2" charset="2"/>
              </a:rPr>
              <a:t></a:t>
            </a:r>
            <a:r>
              <a:rPr lang="en-US" sz="1200" dirty="0"/>
              <a:t>Portfolio managers can counter this by educating investors on the benefits of spreading investments across various asset classes and geographic regions. </a:t>
            </a:r>
          </a:p>
          <a:p>
            <a:r>
              <a:rPr lang="en-US" sz="1200" dirty="0">
                <a:sym typeface="Wingdings" panose="05000000000000000000" pitchFamily="2" charset="2"/>
              </a:rPr>
              <a:t></a:t>
            </a:r>
            <a:r>
              <a:rPr lang="en-US" sz="1200" dirty="0"/>
              <a:t>This reduces portfolio risk and potential biases from concentrated investments.</a:t>
            </a:r>
            <a:endParaRPr lang="fr-FR" sz="1200" dirty="0"/>
          </a:p>
        </p:txBody>
      </p:sp>
      <p:sp>
        <p:nvSpPr>
          <p:cNvPr id="6" name="Rectangle 5">
            <a:extLst>
              <a:ext uri="{FF2B5EF4-FFF2-40B4-BE49-F238E27FC236}">
                <a16:creationId xmlns:a16="http://schemas.microsoft.com/office/drawing/2014/main" id="{81D652F1-D369-BE6B-DBE0-5428D1C4AD87}"/>
              </a:ext>
            </a:extLst>
          </p:cNvPr>
          <p:cNvSpPr/>
          <p:nvPr/>
        </p:nvSpPr>
        <p:spPr>
          <a:xfrm>
            <a:off x="3108606" y="595317"/>
            <a:ext cx="3927588" cy="2585323"/>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fr-FR" sz="5400" b="1" cap="none" spc="0" dirty="0" err="1">
                <a:ln/>
                <a:solidFill>
                  <a:schemeClr val="tx2">
                    <a:lumMod val="90000"/>
                    <a:lumOff val="10000"/>
                  </a:schemeClr>
                </a:solidFill>
                <a:effectLst/>
              </a:rPr>
              <a:t>Role</a:t>
            </a:r>
            <a:r>
              <a:rPr lang="fr-FR" sz="5400" b="1" cap="none" spc="0" dirty="0">
                <a:ln/>
                <a:solidFill>
                  <a:schemeClr val="tx2">
                    <a:lumMod val="90000"/>
                    <a:lumOff val="10000"/>
                  </a:schemeClr>
                </a:solidFill>
                <a:effectLst/>
              </a:rPr>
              <a:t> of </a:t>
            </a:r>
            <a:r>
              <a:rPr lang="fr-FR" sz="5400" b="1" cap="none" spc="0" dirty="0" err="1">
                <a:ln/>
                <a:solidFill>
                  <a:schemeClr val="tx2">
                    <a:lumMod val="90000"/>
                    <a:lumOff val="10000"/>
                  </a:schemeClr>
                </a:solidFill>
                <a:effectLst/>
              </a:rPr>
              <a:t>Behavioral</a:t>
            </a:r>
            <a:r>
              <a:rPr lang="fr-FR" sz="5400" b="1" cap="none" spc="0" dirty="0">
                <a:ln/>
                <a:solidFill>
                  <a:schemeClr val="tx2">
                    <a:lumMod val="90000"/>
                    <a:lumOff val="10000"/>
                  </a:schemeClr>
                </a:solidFill>
                <a:effectLst/>
              </a:rPr>
              <a:t> Finance</a:t>
            </a:r>
          </a:p>
        </p:txBody>
      </p:sp>
    </p:spTree>
    <p:extLst>
      <p:ext uri="{BB962C8B-B14F-4D97-AF65-F5344CB8AC3E}">
        <p14:creationId xmlns:p14="http://schemas.microsoft.com/office/powerpoint/2010/main" val="177413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616EBF5-8D85-5A4C-D354-512E3783D9F3}"/>
              </a:ext>
            </a:extLst>
          </p:cNvPr>
          <p:cNvSpPr/>
          <p:nvPr/>
        </p:nvSpPr>
        <p:spPr>
          <a:xfrm>
            <a:off x="-7211274" y="2865335"/>
            <a:ext cx="2738056" cy="3129088"/>
          </a:xfrm>
          <a:prstGeom prst="roundRect">
            <a:avLst/>
          </a:prstGeom>
          <a:solidFill>
            <a:schemeClr val="tx2">
              <a:lumMod val="50000"/>
              <a:lumOff val="5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0" name="Picture 9" descr="A close-up of a speedometer&#10;&#10;Description automatically generated">
            <a:extLst>
              <a:ext uri="{FF2B5EF4-FFF2-40B4-BE49-F238E27FC236}">
                <a16:creationId xmlns:a16="http://schemas.microsoft.com/office/drawing/2014/main" id="{19D68220-40D6-CF8B-6174-1D80D0C2F4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8311" y="1367216"/>
            <a:ext cx="2571232" cy="2121267"/>
          </a:xfrm>
          <a:prstGeom prst="rect">
            <a:avLst/>
          </a:prstGeom>
        </p:spPr>
      </p:pic>
      <p:sp>
        <p:nvSpPr>
          <p:cNvPr id="11" name="Rectangle: Rounded Corners 10">
            <a:extLst>
              <a:ext uri="{FF2B5EF4-FFF2-40B4-BE49-F238E27FC236}">
                <a16:creationId xmlns:a16="http://schemas.microsoft.com/office/drawing/2014/main" id="{C49E59AC-3953-E694-3130-5B0A0B15EA10}"/>
              </a:ext>
            </a:extLst>
          </p:cNvPr>
          <p:cNvSpPr/>
          <p:nvPr/>
        </p:nvSpPr>
        <p:spPr>
          <a:xfrm>
            <a:off x="-3633184" y="2774981"/>
            <a:ext cx="3331521" cy="3219442"/>
          </a:xfrm>
          <a:prstGeom prst="roundRect">
            <a:avLst/>
          </a:prstGeom>
          <a:solidFill>
            <a:schemeClr val="tx2">
              <a:lumMod val="50000"/>
              <a:lumOff val="5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Picture 12" descr="A hand holding a tray with a briefcase and coins&#10;&#10;Description automatically generated">
            <a:extLst>
              <a:ext uri="{FF2B5EF4-FFF2-40B4-BE49-F238E27FC236}">
                <a16:creationId xmlns:a16="http://schemas.microsoft.com/office/drawing/2014/main" id="{818DF034-ECA8-1790-EE6D-28A53E1BEA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6129" y="1765465"/>
            <a:ext cx="1533131" cy="1515245"/>
          </a:xfrm>
          <a:prstGeom prst="rect">
            <a:avLst/>
          </a:prstGeom>
        </p:spPr>
      </p:pic>
      <p:sp>
        <p:nvSpPr>
          <p:cNvPr id="14" name="Rectangle: Rounded Corners 13">
            <a:extLst>
              <a:ext uri="{FF2B5EF4-FFF2-40B4-BE49-F238E27FC236}">
                <a16:creationId xmlns:a16="http://schemas.microsoft.com/office/drawing/2014/main" id="{89E7A3E9-A4E7-096C-89A1-25F1DA3EB88D}"/>
              </a:ext>
            </a:extLst>
          </p:cNvPr>
          <p:cNvSpPr/>
          <p:nvPr/>
        </p:nvSpPr>
        <p:spPr>
          <a:xfrm>
            <a:off x="472483" y="2850006"/>
            <a:ext cx="3464758" cy="3066522"/>
          </a:xfrm>
          <a:prstGeom prst="roundRect">
            <a:avLst/>
          </a:prstGeom>
          <a:solidFill>
            <a:schemeClr val="tx2">
              <a:lumMod val="50000"/>
              <a:lumOff val="5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Rounded Corners 16">
            <a:extLst>
              <a:ext uri="{FF2B5EF4-FFF2-40B4-BE49-F238E27FC236}">
                <a16:creationId xmlns:a16="http://schemas.microsoft.com/office/drawing/2014/main" id="{3F28E9FA-F067-5A44-A2BD-BA1B84E21957}"/>
              </a:ext>
            </a:extLst>
          </p:cNvPr>
          <p:cNvSpPr/>
          <p:nvPr/>
        </p:nvSpPr>
        <p:spPr>
          <a:xfrm>
            <a:off x="6513189" y="3886159"/>
            <a:ext cx="2461965" cy="1770927"/>
          </a:xfrm>
          <a:prstGeom prst="roundRect">
            <a:avLst/>
          </a:prstGeom>
          <a:solidFill>
            <a:schemeClr val="tx2">
              <a:lumMod val="50000"/>
              <a:lumOff val="5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9" name="Picture 18" descr="A computer with a graph on it&#10;&#10;Description automatically generated">
            <a:extLst>
              <a:ext uri="{FF2B5EF4-FFF2-40B4-BE49-F238E27FC236}">
                <a16:creationId xmlns:a16="http://schemas.microsoft.com/office/drawing/2014/main" id="{A15F9CCE-64C1-2A98-A318-97C2FF4BF7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272290"/>
            <a:ext cx="1104949" cy="1104949"/>
          </a:xfrm>
          <a:prstGeom prst="rect">
            <a:avLst/>
          </a:prstGeom>
        </p:spPr>
      </p:pic>
      <p:sp>
        <p:nvSpPr>
          <p:cNvPr id="27" name="TextBox 26">
            <a:extLst>
              <a:ext uri="{FF2B5EF4-FFF2-40B4-BE49-F238E27FC236}">
                <a16:creationId xmlns:a16="http://schemas.microsoft.com/office/drawing/2014/main" id="{E1AE1D7F-1644-2162-CACE-6865131C898A}"/>
              </a:ext>
            </a:extLst>
          </p:cNvPr>
          <p:cNvSpPr txBox="1"/>
          <p:nvPr/>
        </p:nvSpPr>
        <p:spPr>
          <a:xfrm rot="10800000" flipV="1">
            <a:off x="-7056146" y="2991174"/>
            <a:ext cx="2666539" cy="584775"/>
          </a:xfrm>
          <a:prstGeom prst="rect">
            <a:avLst/>
          </a:prstGeom>
          <a:noFill/>
        </p:spPr>
        <p:txBody>
          <a:bodyPr wrap="square" rtlCol="0">
            <a:spAutoFit/>
          </a:bodyPr>
          <a:lstStyle/>
          <a:p>
            <a:r>
              <a:rPr lang="fr-FR" sz="1600" b="1" dirty="0" err="1"/>
              <a:t>Understanding</a:t>
            </a:r>
            <a:r>
              <a:rPr lang="fr-FR" sz="1600" b="1" dirty="0"/>
              <a:t> Risk </a:t>
            </a:r>
            <a:r>
              <a:rPr lang="fr-FR" sz="1600" b="1" dirty="0" err="1"/>
              <a:t>Tolerance</a:t>
            </a:r>
            <a:endParaRPr lang="fr-FR" sz="1600" dirty="0"/>
          </a:p>
        </p:txBody>
      </p:sp>
      <p:sp>
        <p:nvSpPr>
          <p:cNvPr id="28" name="TextBox 27">
            <a:extLst>
              <a:ext uri="{FF2B5EF4-FFF2-40B4-BE49-F238E27FC236}">
                <a16:creationId xmlns:a16="http://schemas.microsoft.com/office/drawing/2014/main" id="{39EB8867-527B-F9DE-46B6-D125DAD2CA9E}"/>
              </a:ext>
            </a:extLst>
          </p:cNvPr>
          <p:cNvSpPr txBox="1"/>
          <p:nvPr/>
        </p:nvSpPr>
        <p:spPr>
          <a:xfrm rot="10800000" flipV="1">
            <a:off x="-3496915" y="3129672"/>
            <a:ext cx="3195251" cy="369332"/>
          </a:xfrm>
          <a:prstGeom prst="rect">
            <a:avLst/>
          </a:prstGeom>
          <a:noFill/>
        </p:spPr>
        <p:txBody>
          <a:bodyPr wrap="square" rtlCol="0">
            <a:spAutoFit/>
          </a:bodyPr>
          <a:lstStyle/>
          <a:p>
            <a:pPr algn="just"/>
            <a:r>
              <a:rPr lang="fr-FR" b="1" dirty="0" err="1"/>
              <a:t>Improving</a:t>
            </a:r>
            <a:r>
              <a:rPr lang="fr-FR" b="1" dirty="0"/>
              <a:t> Diversification</a:t>
            </a:r>
          </a:p>
        </p:txBody>
      </p:sp>
      <p:sp>
        <p:nvSpPr>
          <p:cNvPr id="29" name="TextBox 28">
            <a:extLst>
              <a:ext uri="{FF2B5EF4-FFF2-40B4-BE49-F238E27FC236}">
                <a16:creationId xmlns:a16="http://schemas.microsoft.com/office/drawing/2014/main" id="{F8C7C89F-59E1-F818-E4DA-5B3EE52630A1}"/>
              </a:ext>
            </a:extLst>
          </p:cNvPr>
          <p:cNvSpPr txBox="1"/>
          <p:nvPr/>
        </p:nvSpPr>
        <p:spPr>
          <a:xfrm rot="10800000" flipV="1">
            <a:off x="484525" y="3096044"/>
            <a:ext cx="3464757" cy="369332"/>
          </a:xfrm>
          <a:prstGeom prst="rect">
            <a:avLst/>
          </a:prstGeom>
          <a:noFill/>
        </p:spPr>
        <p:txBody>
          <a:bodyPr wrap="square" rtlCol="0">
            <a:spAutoFit/>
          </a:bodyPr>
          <a:lstStyle/>
          <a:p>
            <a:r>
              <a:rPr lang="fr-FR" b="1" dirty="0" err="1"/>
              <a:t>Mitigating</a:t>
            </a:r>
            <a:r>
              <a:rPr lang="fr-FR" b="1" dirty="0"/>
              <a:t> </a:t>
            </a:r>
            <a:r>
              <a:rPr lang="fr-FR" b="1" dirty="0" err="1"/>
              <a:t>Emotional</a:t>
            </a:r>
            <a:r>
              <a:rPr lang="fr-FR" b="1" dirty="0"/>
              <a:t> </a:t>
            </a:r>
            <a:r>
              <a:rPr lang="fr-FR" b="1" dirty="0" err="1"/>
              <a:t>Reactions</a:t>
            </a:r>
            <a:endParaRPr lang="fr-FR" b="1" dirty="0"/>
          </a:p>
        </p:txBody>
      </p:sp>
      <p:sp>
        <p:nvSpPr>
          <p:cNvPr id="30" name="TextBox 29">
            <a:extLst>
              <a:ext uri="{FF2B5EF4-FFF2-40B4-BE49-F238E27FC236}">
                <a16:creationId xmlns:a16="http://schemas.microsoft.com/office/drawing/2014/main" id="{BA5A54DA-8E2C-A7DD-D2BD-E06B23EB3E3E}"/>
              </a:ext>
            </a:extLst>
          </p:cNvPr>
          <p:cNvSpPr txBox="1"/>
          <p:nvPr/>
        </p:nvSpPr>
        <p:spPr>
          <a:xfrm rot="10800000" flipV="1">
            <a:off x="6930087" y="4279260"/>
            <a:ext cx="2045067" cy="923330"/>
          </a:xfrm>
          <a:prstGeom prst="rect">
            <a:avLst/>
          </a:prstGeom>
          <a:noFill/>
        </p:spPr>
        <p:txBody>
          <a:bodyPr wrap="square" rtlCol="0">
            <a:spAutoFit/>
          </a:bodyPr>
          <a:lstStyle/>
          <a:p>
            <a:r>
              <a:rPr lang="fr-FR" b="1" dirty="0" err="1"/>
              <a:t>Enhancing</a:t>
            </a:r>
            <a:r>
              <a:rPr lang="fr-FR" b="1" dirty="0"/>
              <a:t> </a:t>
            </a:r>
            <a:r>
              <a:rPr lang="fr-FR" b="1" dirty="0" err="1"/>
              <a:t>Decision-Making</a:t>
            </a:r>
            <a:r>
              <a:rPr lang="fr-FR" b="1" dirty="0"/>
              <a:t> </a:t>
            </a:r>
            <a:r>
              <a:rPr lang="fr-FR" b="1" dirty="0" err="1"/>
              <a:t>Processes</a:t>
            </a:r>
            <a:endParaRPr lang="fr-FR" b="1" dirty="0"/>
          </a:p>
        </p:txBody>
      </p:sp>
      <p:sp>
        <p:nvSpPr>
          <p:cNvPr id="4" name="TextBox 3">
            <a:extLst>
              <a:ext uri="{FF2B5EF4-FFF2-40B4-BE49-F238E27FC236}">
                <a16:creationId xmlns:a16="http://schemas.microsoft.com/office/drawing/2014/main" id="{BD53A3A3-9D32-9214-AF41-7CE835CAB946}"/>
              </a:ext>
            </a:extLst>
          </p:cNvPr>
          <p:cNvSpPr txBox="1"/>
          <p:nvPr/>
        </p:nvSpPr>
        <p:spPr>
          <a:xfrm>
            <a:off x="-7056146" y="3527981"/>
            <a:ext cx="2362747" cy="2123658"/>
          </a:xfrm>
          <a:prstGeom prst="rect">
            <a:avLst/>
          </a:prstGeom>
          <a:noFill/>
        </p:spPr>
        <p:txBody>
          <a:bodyPr wrap="square" rtlCol="0">
            <a:spAutoFit/>
          </a:bodyPr>
          <a:lstStyle/>
          <a:p>
            <a:r>
              <a:rPr lang="en-US" sz="1200" b="1" dirty="0"/>
              <a:t>Behavioral Insight</a:t>
            </a:r>
            <a:r>
              <a:rPr lang="en-US" sz="1200" dirty="0"/>
              <a:t>: Investors’ risk tolerance is often influenced by biases such as loss aversion and overconfidence.</a:t>
            </a:r>
          </a:p>
          <a:p>
            <a:endParaRPr lang="en-US" sz="1200" dirty="0"/>
          </a:p>
          <a:p>
            <a:r>
              <a:rPr lang="en-US" sz="1200" dirty="0">
                <a:sym typeface="Wingdings" panose="05000000000000000000" pitchFamily="2" charset="2"/>
              </a:rPr>
              <a:t></a:t>
            </a:r>
            <a:r>
              <a:rPr lang="en-US" sz="1200" dirty="0"/>
              <a:t> assessing investors’ true risk tolerance, which includes their emotional responses to market fluctuations, portfolio managers can create more suitable asset allocations</a:t>
            </a:r>
            <a:endParaRPr lang="fr-FR" sz="1200" dirty="0"/>
          </a:p>
        </p:txBody>
      </p:sp>
      <p:sp>
        <p:nvSpPr>
          <p:cNvPr id="3" name="TextBox 2">
            <a:extLst>
              <a:ext uri="{FF2B5EF4-FFF2-40B4-BE49-F238E27FC236}">
                <a16:creationId xmlns:a16="http://schemas.microsoft.com/office/drawing/2014/main" id="{34A3B9F9-5505-0DFD-7A8C-A4C32E6C5665}"/>
              </a:ext>
            </a:extLst>
          </p:cNvPr>
          <p:cNvSpPr txBox="1"/>
          <p:nvPr/>
        </p:nvSpPr>
        <p:spPr>
          <a:xfrm>
            <a:off x="-3490072" y="3423538"/>
            <a:ext cx="3171252" cy="2492990"/>
          </a:xfrm>
          <a:prstGeom prst="rect">
            <a:avLst/>
          </a:prstGeom>
          <a:noFill/>
        </p:spPr>
        <p:txBody>
          <a:bodyPr wrap="square" rtlCol="0">
            <a:spAutoFit/>
          </a:bodyPr>
          <a:lstStyle/>
          <a:p>
            <a:r>
              <a:rPr lang="en-US" sz="1200" b="1" dirty="0"/>
              <a:t>Behavioral Insight</a:t>
            </a:r>
            <a:r>
              <a:rPr lang="en-US" sz="1200" dirty="0"/>
              <a:t>: Investors often suffer from familiarity bias, where they prefer investing in well-known companies or local markets.</a:t>
            </a:r>
          </a:p>
          <a:p>
            <a:endParaRPr lang="en-US" sz="1200" dirty="0"/>
          </a:p>
          <a:p>
            <a:r>
              <a:rPr lang="en-US" sz="1200" dirty="0">
                <a:sym typeface="Wingdings" panose="05000000000000000000" pitchFamily="2" charset="2"/>
              </a:rPr>
              <a:t></a:t>
            </a:r>
            <a:r>
              <a:rPr lang="en-US" sz="1200" dirty="0"/>
              <a:t>Portfolio managers can counter this by emphasizing the importance of diversification and educating investors on the benefits of spreading investments across various asset classes and geographic regions. This reduces portfolio risk and potential biases from concentrated investments.</a:t>
            </a:r>
            <a:endParaRPr lang="fr-FR" sz="1200" dirty="0"/>
          </a:p>
        </p:txBody>
      </p:sp>
      <p:pic>
        <p:nvPicPr>
          <p:cNvPr id="16" name="Picture 15" descr="A digital device with a person's head&#10;&#10;Description automatically generated">
            <a:extLst>
              <a:ext uri="{FF2B5EF4-FFF2-40B4-BE49-F238E27FC236}">
                <a16:creationId xmlns:a16="http://schemas.microsoft.com/office/drawing/2014/main" id="{83114C4C-E453-88CB-742D-E41F5C2C3F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9271" y="1580799"/>
            <a:ext cx="1515245" cy="1515245"/>
          </a:xfrm>
          <a:prstGeom prst="rect">
            <a:avLst/>
          </a:prstGeom>
        </p:spPr>
      </p:pic>
      <p:sp>
        <p:nvSpPr>
          <p:cNvPr id="5" name="TextBox 4">
            <a:extLst>
              <a:ext uri="{FF2B5EF4-FFF2-40B4-BE49-F238E27FC236}">
                <a16:creationId xmlns:a16="http://schemas.microsoft.com/office/drawing/2014/main" id="{0DEE68F9-FD92-00AD-56B8-B7A4E44A5445}"/>
              </a:ext>
            </a:extLst>
          </p:cNvPr>
          <p:cNvSpPr txBox="1"/>
          <p:nvPr/>
        </p:nvSpPr>
        <p:spPr>
          <a:xfrm>
            <a:off x="542499" y="3465377"/>
            <a:ext cx="3275634" cy="2123658"/>
          </a:xfrm>
          <a:prstGeom prst="rect">
            <a:avLst/>
          </a:prstGeom>
          <a:noFill/>
        </p:spPr>
        <p:txBody>
          <a:bodyPr wrap="square" rtlCol="0">
            <a:spAutoFit/>
          </a:bodyPr>
          <a:lstStyle/>
          <a:p>
            <a:r>
              <a:rPr lang="en-US" sz="1200" b="1" dirty="0"/>
              <a:t>Behavioral Insight</a:t>
            </a:r>
            <a:r>
              <a:rPr lang="en-US" sz="1200" dirty="0"/>
              <a:t>: Emotional reactions, such as panic selling during market downturns or over-investing during bull markets, can harm long-term investment performance.</a:t>
            </a:r>
          </a:p>
          <a:p>
            <a:endParaRPr lang="en-US" sz="1200" dirty="0"/>
          </a:p>
          <a:p>
            <a:r>
              <a:rPr lang="en-US" sz="1200" dirty="0">
                <a:sym typeface="Wingdings" panose="05000000000000000000" pitchFamily="2" charset="2"/>
              </a:rPr>
              <a:t></a:t>
            </a:r>
            <a:r>
              <a:rPr lang="en-US" sz="1200" dirty="0"/>
              <a:t>Implementing systematic strategies, such as automated rebalancing, helps mitigate the impact of emotional decision-making. </a:t>
            </a:r>
          </a:p>
          <a:p>
            <a:r>
              <a:rPr lang="en-US" sz="1200" dirty="0">
                <a:sym typeface="Wingdings" panose="05000000000000000000" pitchFamily="2" charset="2"/>
              </a:rPr>
              <a:t></a:t>
            </a:r>
            <a:r>
              <a:rPr lang="en-US" sz="1200" dirty="0"/>
              <a:t>These strategies ensure that investment decisions are consistent and rational, rather than driven by short-term market movements.</a:t>
            </a:r>
            <a:endParaRPr lang="fr-FR" sz="1200" dirty="0"/>
          </a:p>
        </p:txBody>
      </p:sp>
      <p:sp>
        <p:nvSpPr>
          <p:cNvPr id="7" name="Rectangle 6">
            <a:extLst>
              <a:ext uri="{FF2B5EF4-FFF2-40B4-BE49-F238E27FC236}">
                <a16:creationId xmlns:a16="http://schemas.microsoft.com/office/drawing/2014/main" id="{10CF59CF-E1EC-3618-2543-6BF40F01297B}"/>
              </a:ext>
            </a:extLst>
          </p:cNvPr>
          <p:cNvSpPr/>
          <p:nvPr/>
        </p:nvSpPr>
        <p:spPr>
          <a:xfrm>
            <a:off x="3108606" y="595317"/>
            <a:ext cx="3927588" cy="2585323"/>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fr-FR" sz="5400" b="1" cap="none" spc="0" dirty="0" err="1">
                <a:ln/>
                <a:solidFill>
                  <a:schemeClr val="tx2">
                    <a:lumMod val="90000"/>
                    <a:lumOff val="10000"/>
                  </a:schemeClr>
                </a:solidFill>
                <a:effectLst/>
              </a:rPr>
              <a:t>Role</a:t>
            </a:r>
            <a:r>
              <a:rPr lang="fr-FR" sz="5400" b="1" cap="none" spc="0" dirty="0">
                <a:ln/>
                <a:solidFill>
                  <a:schemeClr val="tx2">
                    <a:lumMod val="90000"/>
                    <a:lumOff val="10000"/>
                  </a:schemeClr>
                </a:solidFill>
                <a:effectLst/>
              </a:rPr>
              <a:t> of </a:t>
            </a:r>
            <a:r>
              <a:rPr lang="fr-FR" sz="5400" b="1" cap="none" spc="0" dirty="0" err="1">
                <a:ln/>
                <a:solidFill>
                  <a:schemeClr val="tx2">
                    <a:lumMod val="90000"/>
                    <a:lumOff val="10000"/>
                  </a:schemeClr>
                </a:solidFill>
                <a:effectLst/>
              </a:rPr>
              <a:t>Behavioral</a:t>
            </a:r>
            <a:r>
              <a:rPr lang="fr-FR" sz="5400" b="1" cap="none" spc="0" dirty="0">
                <a:ln/>
                <a:solidFill>
                  <a:schemeClr val="tx2">
                    <a:lumMod val="90000"/>
                    <a:lumOff val="10000"/>
                  </a:schemeClr>
                </a:solidFill>
                <a:effectLst/>
              </a:rPr>
              <a:t> Finance</a:t>
            </a:r>
          </a:p>
        </p:txBody>
      </p:sp>
    </p:spTree>
    <p:extLst>
      <p:ext uri="{BB962C8B-B14F-4D97-AF65-F5344CB8AC3E}">
        <p14:creationId xmlns:p14="http://schemas.microsoft.com/office/powerpoint/2010/main" val="171756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616EBF5-8D85-5A4C-D354-512E3783D9F3}"/>
              </a:ext>
            </a:extLst>
          </p:cNvPr>
          <p:cNvSpPr/>
          <p:nvPr/>
        </p:nvSpPr>
        <p:spPr>
          <a:xfrm>
            <a:off x="-11669564" y="2828958"/>
            <a:ext cx="2738056" cy="3129088"/>
          </a:xfrm>
          <a:prstGeom prst="roundRect">
            <a:avLst/>
          </a:prstGeom>
          <a:solidFill>
            <a:schemeClr val="tx2">
              <a:lumMod val="50000"/>
              <a:lumOff val="5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0" name="Picture 9" descr="A close-up of a speedometer&#10;&#10;Description automatically generated">
            <a:extLst>
              <a:ext uri="{FF2B5EF4-FFF2-40B4-BE49-F238E27FC236}">
                <a16:creationId xmlns:a16="http://schemas.microsoft.com/office/drawing/2014/main" id="{19D68220-40D6-CF8B-6174-1D80D0C2F4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86601" y="1330839"/>
            <a:ext cx="2571232" cy="2121267"/>
          </a:xfrm>
          <a:prstGeom prst="rect">
            <a:avLst/>
          </a:prstGeom>
        </p:spPr>
      </p:pic>
      <p:sp>
        <p:nvSpPr>
          <p:cNvPr id="11" name="Rectangle: Rounded Corners 10">
            <a:extLst>
              <a:ext uri="{FF2B5EF4-FFF2-40B4-BE49-F238E27FC236}">
                <a16:creationId xmlns:a16="http://schemas.microsoft.com/office/drawing/2014/main" id="{C49E59AC-3953-E694-3130-5B0A0B15EA10}"/>
              </a:ext>
            </a:extLst>
          </p:cNvPr>
          <p:cNvSpPr/>
          <p:nvPr/>
        </p:nvSpPr>
        <p:spPr>
          <a:xfrm>
            <a:off x="-8091474" y="2738604"/>
            <a:ext cx="3331521" cy="3219442"/>
          </a:xfrm>
          <a:prstGeom prst="roundRect">
            <a:avLst/>
          </a:prstGeom>
          <a:solidFill>
            <a:schemeClr val="tx2">
              <a:lumMod val="50000"/>
              <a:lumOff val="5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Picture 12" descr="A hand holding a tray with a briefcase and coins&#10;&#10;Description automatically generated">
            <a:extLst>
              <a:ext uri="{FF2B5EF4-FFF2-40B4-BE49-F238E27FC236}">
                <a16:creationId xmlns:a16="http://schemas.microsoft.com/office/drawing/2014/main" id="{818DF034-ECA8-1790-EE6D-28A53E1BEA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4419" y="1729088"/>
            <a:ext cx="1533131" cy="1515245"/>
          </a:xfrm>
          <a:prstGeom prst="rect">
            <a:avLst/>
          </a:prstGeom>
        </p:spPr>
      </p:pic>
      <p:sp>
        <p:nvSpPr>
          <p:cNvPr id="14" name="Rectangle: Rounded Corners 13">
            <a:extLst>
              <a:ext uri="{FF2B5EF4-FFF2-40B4-BE49-F238E27FC236}">
                <a16:creationId xmlns:a16="http://schemas.microsoft.com/office/drawing/2014/main" id="{89E7A3E9-A4E7-096C-89A1-25F1DA3EB88D}"/>
              </a:ext>
            </a:extLst>
          </p:cNvPr>
          <p:cNvSpPr/>
          <p:nvPr/>
        </p:nvSpPr>
        <p:spPr>
          <a:xfrm>
            <a:off x="-3985807" y="2813629"/>
            <a:ext cx="3464758" cy="3066522"/>
          </a:xfrm>
          <a:prstGeom prst="roundRect">
            <a:avLst/>
          </a:prstGeom>
          <a:solidFill>
            <a:schemeClr val="tx2">
              <a:lumMod val="50000"/>
              <a:lumOff val="5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Rounded Corners 16">
            <a:extLst>
              <a:ext uri="{FF2B5EF4-FFF2-40B4-BE49-F238E27FC236}">
                <a16:creationId xmlns:a16="http://schemas.microsoft.com/office/drawing/2014/main" id="{3F28E9FA-F067-5A44-A2BD-BA1B84E21957}"/>
              </a:ext>
            </a:extLst>
          </p:cNvPr>
          <p:cNvSpPr/>
          <p:nvPr/>
        </p:nvSpPr>
        <p:spPr>
          <a:xfrm>
            <a:off x="480788" y="2738604"/>
            <a:ext cx="3315707" cy="3219442"/>
          </a:xfrm>
          <a:prstGeom prst="roundRect">
            <a:avLst/>
          </a:prstGeom>
          <a:solidFill>
            <a:schemeClr val="tx2">
              <a:lumMod val="50000"/>
              <a:lumOff val="5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9" name="Picture 18" descr="A computer with a graph on it&#10;&#10;Description automatically generated">
            <a:extLst>
              <a:ext uri="{FF2B5EF4-FFF2-40B4-BE49-F238E27FC236}">
                <a16:creationId xmlns:a16="http://schemas.microsoft.com/office/drawing/2014/main" id="{A15F9CCE-64C1-2A98-A318-97C2FF4BF7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747" y="1988346"/>
            <a:ext cx="1104949" cy="1104949"/>
          </a:xfrm>
          <a:prstGeom prst="rect">
            <a:avLst/>
          </a:prstGeom>
        </p:spPr>
      </p:pic>
      <p:sp>
        <p:nvSpPr>
          <p:cNvPr id="27" name="TextBox 26">
            <a:extLst>
              <a:ext uri="{FF2B5EF4-FFF2-40B4-BE49-F238E27FC236}">
                <a16:creationId xmlns:a16="http://schemas.microsoft.com/office/drawing/2014/main" id="{E1AE1D7F-1644-2162-CACE-6865131C898A}"/>
              </a:ext>
            </a:extLst>
          </p:cNvPr>
          <p:cNvSpPr txBox="1"/>
          <p:nvPr/>
        </p:nvSpPr>
        <p:spPr>
          <a:xfrm rot="10800000" flipV="1">
            <a:off x="-11514436" y="2954797"/>
            <a:ext cx="2666539" cy="584775"/>
          </a:xfrm>
          <a:prstGeom prst="rect">
            <a:avLst/>
          </a:prstGeom>
          <a:noFill/>
        </p:spPr>
        <p:txBody>
          <a:bodyPr wrap="square" rtlCol="0">
            <a:spAutoFit/>
          </a:bodyPr>
          <a:lstStyle/>
          <a:p>
            <a:r>
              <a:rPr lang="fr-FR" sz="1600" b="1" dirty="0" err="1"/>
              <a:t>Understanding</a:t>
            </a:r>
            <a:r>
              <a:rPr lang="fr-FR" sz="1600" b="1" dirty="0"/>
              <a:t> Risk </a:t>
            </a:r>
            <a:r>
              <a:rPr lang="fr-FR" sz="1600" b="1" dirty="0" err="1"/>
              <a:t>Tolerance</a:t>
            </a:r>
            <a:endParaRPr lang="fr-FR" sz="1600" dirty="0"/>
          </a:p>
        </p:txBody>
      </p:sp>
      <p:sp>
        <p:nvSpPr>
          <p:cNvPr id="28" name="TextBox 27">
            <a:extLst>
              <a:ext uri="{FF2B5EF4-FFF2-40B4-BE49-F238E27FC236}">
                <a16:creationId xmlns:a16="http://schemas.microsoft.com/office/drawing/2014/main" id="{39EB8867-527B-F9DE-46B6-D125DAD2CA9E}"/>
              </a:ext>
            </a:extLst>
          </p:cNvPr>
          <p:cNvSpPr txBox="1"/>
          <p:nvPr/>
        </p:nvSpPr>
        <p:spPr>
          <a:xfrm rot="10800000" flipV="1">
            <a:off x="-7955205" y="3093295"/>
            <a:ext cx="3195251" cy="369332"/>
          </a:xfrm>
          <a:prstGeom prst="rect">
            <a:avLst/>
          </a:prstGeom>
          <a:noFill/>
        </p:spPr>
        <p:txBody>
          <a:bodyPr wrap="square" rtlCol="0">
            <a:spAutoFit/>
          </a:bodyPr>
          <a:lstStyle/>
          <a:p>
            <a:pPr algn="just"/>
            <a:r>
              <a:rPr lang="fr-FR" b="1" dirty="0" err="1"/>
              <a:t>Improving</a:t>
            </a:r>
            <a:r>
              <a:rPr lang="fr-FR" b="1" dirty="0"/>
              <a:t> Diversification</a:t>
            </a:r>
          </a:p>
        </p:txBody>
      </p:sp>
      <p:sp>
        <p:nvSpPr>
          <p:cNvPr id="29" name="TextBox 28">
            <a:extLst>
              <a:ext uri="{FF2B5EF4-FFF2-40B4-BE49-F238E27FC236}">
                <a16:creationId xmlns:a16="http://schemas.microsoft.com/office/drawing/2014/main" id="{F8C7C89F-59E1-F818-E4DA-5B3EE52630A1}"/>
              </a:ext>
            </a:extLst>
          </p:cNvPr>
          <p:cNvSpPr txBox="1"/>
          <p:nvPr/>
        </p:nvSpPr>
        <p:spPr>
          <a:xfrm rot="10800000" flipV="1">
            <a:off x="-3973765" y="3059667"/>
            <a:ext cx="3464757" cy="369332"/>
          </a:xfrm>
          <a:prstGeom prst="rect">
            <a:avLst/>
          </a:prstGeom>
          <a:noFill/>
        </p:spPr>
        <p:txBody>
          <a:bodyPr wrap="square" rtlCol="0">
            <a:spAutoFit/>
          </a:bodyPr>
          <a:lstStyle/>
          <a:p>
            <a:r>
              <a:rPr lang="fr-FR" b="1" dirty="0" err="1"/>
              <a:t>Mitigating</a:t>
            </a:r>
            <a:r>
              <a:rPr lang="fr-FR" b="1" dirty="0"/>
              <a:t> </a:t>
            </a:r>
            <a:r>
              <a:rPr lang="fr-FR" b="1" dirty="0" err="1"/>
              <a:t>Emotional</a:t>
            </a:r>
            <a:r>
              <a:rPr lang="fr-FR" b="1" dirty="0"/>
              <a:t> </a:t>
            </a:r>
            <a:r>
              <a:rPr lang="fr-FR" b="1" dirty="0" err="1"/>
              <a:t>Reactions</a:t>
            </a:r>
            <a:endParaRPr lang="fr-FR" b="1" dirty="0"/>
          </a:p>
        </p:txBody>
      </p:sp>
      <p:sp>
        <p:nvSpPr>
          <p:cNvPr id="30" name="TextBox 29">
            <a:extLst>
              <a:ext uri="{FF2B5EF4-FFF2-40B4-BE49-F238E27FC236}">
                <a16:creationId xmlns:a16="http://schemas.microsoft.com/office/drawing/2014/main" id="{BA5A54DA-8E2C-A7DD-D2BD-E06B23EB3E3E}"/>
              </a:ext>
            </a:extLst>
          </p:cNvPr>
          <p:cNvSpPr txBox="1"/>
          <p:nvPr/>
        </p:nvSpPr>
        <p:spPr>
          <a:xfrm rot="10800000" flipV="1">
            <a:off x="596914" y="3070711"/>
            <a:ext cx="2879163" cy="584775"/>
          </a:xfrm>
          <a:prstGeom prst="rect">
            <a:avLst/>
          </a:prstGeom>
          <a:noFill/>
        </p:spPr>
        <p:txBody>
          <a:bodyPr wrap="square" rtlCol="0">
            <a:spAutoFit/>
          </a:bodyPr>
          <a:lstStyle/>
          <a:p>
            <a:r>
              <a:rPr lang="fr-FR" sz="1600" b="1" dirty="0" err="1"/>
              <a:t>Enhancing</a:t>
            </a:r>
            <a:r>
              <a:rPr lang="fr-FR" sz="1600" b="1" dirty="0"/>
              <a:t> </a:t>
            </a:r>
            <a:r>
              <a:rPr lang="fr-FR" sz="1600" b="1" dirty="0" err="1"/>
              <a:t>Decision-Making</a:t>
            </a:r>
            <a:r>
              <a:rPr lang="fr-FR" sz="1600" b="1" dirty="0"/>
              <a:t> </a:t>
            </a:r>
            <a:r>
              <a:rPr lang="fr-FR" sz="1600" b="1" dirty="0" err="1"/>
              <a:t>Processes</a:t>
            </a:r>
            <a:endParaRPr lang="fr-FR" sz="1600" b="1" dirty="0"/>
          </a:p>
        </p:txBody>
      </p:sp>
      <p:sp>
        <p:nvSpPr>
          <p:cNvPr id="4" name="TextBox 3">
            <a:extLst>
              <a:ext uri="{FF2B5EF4-FFF2-40B4-BE49-F238E27FC236}">
                <a16:creationId xmlns:a16="http://schemas.microsoft.com/office/drawing/2014/main" id="{BD53A3A3-9D32-9214-AF41-7CE835CAB946}"/>
              </a:ext>
            </a:extLst>
          </p:cNvPr>
          <p:cNvSpPr txBox="1"/>
          <p:nvPr/>
        </p:nvSpPr>
        <p:spPr>
          <a:xfrm>
            <a:off x="-11514436" y="3491604"/>
            <a:ext cx="2362747" cy="2123658"/>
          </a:xfrm>
          <a:prstGeom prst="rect">
            <a:avLst/>
          </a:prstGeom>
          <a:noFill/>
        </p:spPr>
        <p:txBody>
          <a:bodyPr wrap="square" rtlCol="0">
            <a:spAutoFit/>
          </a:bodyPr>
          <a:lstStyle/>
          <a:p>
            <a:r>
              <a:rPr lang="en-US" sz="1200" b="1" dirty="0"/>
              <a:t>Behavioral Insight</a:t>
            </a:r>
            <a:r>
              <a:rPr lang="en-US" sz="1200" dirty="0"/>
              <a:t>: Investors’ risk tolerance is often influenced by biases such as loss aversion and overconfidence.</a:t>
            </a:r>
          </a:p>
          <a:p>
            <a:endParaRPr lang="en-US" sz="1200" dirty="0"/>
          </a:p>
          <a:p>
            <a:r>
              <a:rPr lang="en-US" sz="1200" dirty="0">
                <a:sym typeface="Wingdings" panose="05000000000000000000" pitchFamily="2" charset="2"/>
              </a:rPr>
              <a:t></a:t>
            </a:r>
            <a:r>
              <a:rPr lang="en-US" sz="1200" dirty="0"/>
              <a:t> assessing investors’ true risk tolerance, which includes their emotional responses to market fluctuations, portfolio managers can create more suitable asset allocations</a:t>
            </a:r>
            <a:endParaRPr lang="fr-FR" sz="1200" dirty="0"/>
          </a:p>
        </p:txBody>
      </p:sp>
      <p:sp>
        <p:nvSpPr>
          <p:cNvPr id="3" name="TextBox 2">
            <a:extLst>
              <a:ext uri="{FF2B5EF4-FFF2-40B4-BE49-F238E27FC236}">
                <a16:creationId xmlns:a16="http://schemas.microsoft.com/office/drawing/2014/main" id="{34A3B9F9-5505-0DFD-7A8C-A4C32E6C5665}"/>
              </a:ext>
            </a:extLst>
          </p:cNvPr>
          <p:cNvSpPr txBox="1"/>
          <p:nvPr/>
        </p:nvSpPr>
        <p:spPr>
          <a:xfrm>
            <a:off x="-7948362" y="3387161"/>
            <a:ext cx="3171252" cy="2492990"/>
          </a:xfrm>
          <a:prstGeom prst="rect">
            <a:avLst/>
          </a:prstGeom>
          <a:noFill/>
        </p:spPr>
        <p:txBody>
          <a:bodyPr wrap="square" rtlCol="0">
            <a:spAutoFit/>
          </a:bodyPr>
          <a:lstStyle/>
          <a:p>
            <a:r>
              <a:rPr lang="en-US" sz="1200" b="1" dirty="0"/>
              <a:t>Behavioral Insight</a:t>
            </a:r>
            <a:r>
              <a:rPr lang="en-US" sz="1200" dirty="0"/>
              <a:t>: Investors often suffer from familiarity bias, where they prefer investing in well-known companies or local markets.</a:t>
            </a:r>
          </a:p>
          <a:p>
            <a:endParaRPr lang="en-US" sz="1200" dirty="0"/>
          </a:p>
          <a:p>
            <a:r>
              <a:rPr lang="en-US" sz="1200" dirty="0">
                <a:sym typeface="Wingdings" panose="05000000000000000000" pitchFamily="2" charset="2"/>
              </a:rPr>
              <a:t></a:t>
            </a:r>
            <a:r>
              <a:rPr lang="en-US" sz="1200" dirty="0"/>
              <a:t>Portfolio managers can counter this by emphasizing the importance of diversification and educating investors on the benefits of spreading investments across various asset classes and geographic regions. This reduces portfolio risk and potential biases from concentrated investments.</a:t>
            </a:r>
            <a:endParaRPr lang="fr-FR" sz="1200" dirty="0"/>
          </a:p>
        </p:txBody>
      </p:sp>
      <p:pic>
        <p:nvPicPr>
          <p:cNvPr id="16" name="Picture 15" descr="A digital device with a person's head&#10;&#10;Description automatically generated">
            <a:extLst>
              <a:ext uri="{FF2B5EF4-FFF2-40B4-BE49-F238E27FC236}">
                <a16:creationId xmlns:a16="http://schemas.microsoft.com/office/drawing/2014/main" id="{83114C4C-E453-88CB-742D-E41F5C2C3F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9019" y="1544422"/>
            <a:ext cx="1515245" cy="1515245"/>
          </a:xfrm>
          <a:prstGeom prst="rect">
            <a:avLst/>
          </a:prstGeom>
        </p:spPr>
      </p:pic>
      <p:sp>
        <p:nvSpPr>
          <p:cNvPr id="5" name="TextBox 4">
            <a:extLst>
              <a:ext uri="{FF2B5EF4-FFF2-40B4-BE49-F238E27FC236}">
                <a16:creationId xmlns:a16="http://schemas.microsoft.com/office/drawing/2014/main" id="{0DEE68F9-FD92-00AD-56B8-B7A4E44A5445}"/>
              </a:ext>
            </a:extLst>
          </p:cNvPr>
          <p:cNvSpPr txBox="1"/>
          <p:nvPr/>
        </p:nvSpPr>
        <p:spPr>
          <a:xfrm>
            <a:off x="-3915791" y="3429000"/>
            <a:ext cx="3275634" cy="2308324"/>
          </a:xfrm>
          <a:prstGeom prst="rect">
            <a:avLst/>
          </a:prstGeom>
          <a:noFill/>
        </p:spPr>
        <p:txBody>
          <a:bodyPr wrap="square" rtlCol="0">
            <a:spAutoFit/>
          </a:bodyPr>
          <a:lstStyle/>
          <a:p>
            <a:r>
              <a:rPr lang="en-US" sz="1200" b="1" dirty="0"/>
              <a:t>Behavioral Insight</a:t>
            </a:r>
            <a:r>
              <a:rPr lang="en-US" sz="1200" dirty="0"/>
              <a:t>: Emotional reactions, such as panic selling during market downturns or over-investing during bull markets, can harm long-term investment performance.</a:t>
            </a:r>
          </a:p>
          <a:p>
            <a:endParaRPr lang="en-US" sz="1200" dirty="0"/>
          </a:p>
          <a:p>
            <a:r>
              <a:rPr lang="en-US" sz="1200" dirty="0">
                <a:sym typeface="Wingdings" panose="05000000000000000000" pitchFamily="2" charset="2"/>
              </a:rPr>
              <a:t></a:t>
            </a:r>
            <a:r>
              <a:rPr lang="en-US" sz="1200" dirty="0"/>
              <a:t>Implementing systematic strategies, such as automated rebalancing and dollar-cost averaging, helps mitigate the impact of emotional decision-making. These strategies ensure that investment decisions are consistent and rational, rather than driven by short-term market movements.</a:t>
            </a:r>
            <a:endParaRPr lang="fr-FR" sz="1200" dirty="0"/>
          </a:p>
        </p:txBody>
      </p:sp>
      <p:sp>
        <p:nvSpPr>
          <p:cNvPr id="20" name="TextBox 19">
            <a:extLst>
              <a:ext uri="{FF2B5EF4-FFF2-40B4-BE49-F238E27FC236}">
                <a16:creationId xmlns:a16="http://schemas.microsoft.com/office/drawing/2014/main" id="{67A2DF5B-10FA-4085-6948-3360EB510C4B}"/>
              </a:ext>
            </a:extLst>
          </p:cNvPr>
          <p:cNvSpPr txBox="1"/>
          <p:nvPr/>
        </p:nvSpPr>
        <p:spPr>
          <a:xfrm>
            <a:off x="577437" y="3625491"/>
            <a:ext cx="3219058" cy="2123658"/>
          </a:xfrm>
          <a:prstGeom prst="rect">
            <a:avLst/>
          </a:prstGeom>
          <a:noFill/>
        </p:spPr>
        <p:txBody>
          <a:bodyPr wrap="square" rtlCol="0">
            <a:spAutoFit/>
          </a:bodyPr>
          <a:lstStyle/>
          <a:p>
            <a:r>
              <a:rPr lang="en-US" sz="1200" b="1" dirty="0"/>
              <a:t>Behavioral Insight</a:t>
            </a:r>
            <a:r>
              <a:rPr lang="en-US" sz="1200" dirty="0"/>
              <a:t>: Cognitive biases like anchoring can lead to suboptimal investment decisions.</a:t>
            </a:r>
          </a:p>
          <a:p>
            <a:endParaRPr lang="en-US" sz="1200" dirty="0"/>
          </a:p>
          <a:p>
            <a:r>
              <a:rPr lang="en-US" sz="1200" dirty="0">
                <a:sym typeface="Wingdings" panose="05000000000000000000" pitchFamily="2" charset="2"/>
              </a:rPr>
              <a:t></a:t>
            </a:r>
            <a:r>
              <a:rPr lang="en-US" sz="1200" dirty="0"/>
              <a:t>Using decision-making tools such as investment checklists can help investors make more objective decisions. By focusing on data and long-term goals rather than short-term market noise, investors are less likely to be swayed by biases.</a:t>
            </a:r>
            <a:endParaRPr lang="fr-FR" sz="1200" dirty="0"/>
          </a:p>
          <a:p>
            <a:endParaRPr lang="fr-FR" sz="1200" dirty="0"/>
          </a:p>
        </p:txBody>
      </p:sp>
      <p:sp>
        <p:nvSpPr>
          <p:cNvPr id="6" name="Rectangle 5">
            <a:extLst>
              <a:ext uri="{FF2B5EF4-FFF2-40B4-BE49-F238E27FC236}">
                <a16:creationId xmlns:a16="http://schemas.microsoft.com/office/drawing/2014/main" id="{4E56D295-34EE-3D58-2069-761DC921DD03}"/>
              </a:ext>
            </a:extLst>
          </p:cNvPr>
          <p:cNvSpPr/>
          <p:nvPr/>
        </p:nvSpPr>
        <p:spPr>
          <a:xfrm>
            <a:off x="3108606" y="595317"/>
            <a:ext cx="3927588" cy="2585323"/>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fr-FR" sz="5400" b="1" cap="none" spc="0" dirty="0" err="1">
                <a:ln/>
                <a:solidFill>
                  <a:schemeClr val="tx2">
                    <a:lumMod val="90000"/>
                    <a:lumOff val="10000"/>
                  </a:schemeClr>
                </a:solidFill>
                <a:effectLst/>
              </a:rPr>
              <a:t>Role</a:t>
            </a:r>
            <a:r>
              <a:rPr lang="fr-FR" sz="5400" b="1" cap="none" spc="0" dirty="0">
                <a:ln/>
                <a:solidFill>
                  <a:schemeClr val="tx2">
                    <a:lumMod val="90000"/>
                    <a:lumOff val="10000"/>
                  </a:schemeClr>
                </a:solidFill>
                <a:effectLst/>
              </a:rPr>
              <a:t> of </a:t>
            </a:r>
            <a:r>
              <a:rPr lang="fr-FR" sz="5400" b="1" cap="none" spc="0" dirty="0" err="1">
                <a:ln/>
                <a:solidFill>
                  <a:schemeClr val="tx2">
                    <a:lumMod val="90000"/>
                    <a:lumOff val="10000"/>
                  </a:schemeClr>
                </a:solidFill>
                <a:effectLst/>
              </a:rPr>
              <a:t>Behavioral</a:t>
            </a:r>
            <a:r>
              <a:rPr lang="fr-FR" sz="5400" b="1" cap="none" spc="0" dirty="0">
                <a:ln/>
                <a:solidFill>
                  <a:schemeClr val="tx2">
                    <a:lumMod val="90000"/>
                    <a:lumOff val="10000"/>
                  </a:schemeClr>
                </a:solidFill>
                <a:effectLst/>
              </a:rPr>
              <a:t> Finance</a:t>
            </a:r>
          </a:p>
        </p:txBody>
      </p:sp>
    </p:spTree>
    <p:extLst>
      <p:ext uri="{BB962C8B-B14F-4D97-AF65-F5344CB8AC3E}">
        <p14:creationId xmlns:p14="http://schemas.microsoft.com/office/powerpoint/2010/main" val="3629860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D468291E-D489-011B-44A2-0A951208DA3E}"/>
              </a:ext>
            </a:extLst>
          </p:cNvPr>
          <p:cNvGrpSpPr/>
          <p:nvPr/>
        </p:nvGrpSpPr>
        <p:grpSpPr>
          <a:xfrm>
            <a:off x="9240905" y="-148355"/>
            <a:ext cx="3619939" cy="8184628"/>
            <a:chOff x="9240905" y="-148355"/>
            <a:chExt cx="3619939" cy="8184628"/>
          </a:xfrm>
        </p:grpSpPr>
        <p:pic>
          <p:nvPicPr>
            <p:cNvPr id="37" name="Picture 36">
              <a:extLst>
                <a:ext uri="{FF2B5EF4-FFF2-40B4-BE49-F238E27FC236}">
                  <a16:creationId xmlns:a16="http://schemas.microsoft.com/office/drawing/2014/main" id="{1A71A239-C6F1-BF5C-A36C-CF0E6EBDBF79}"/>
                </a:ext>
              </a:extLst>
            </p:cNvPr>
            <p:cNvPicPr>
              <a:picLocks noChangeAspect="1"/>
            </p:cNvPicPr>
            <p:nvPr/>
          </p:nvPicPr>
          <p:blipFill rotWithShape="1">
            <a:blip r:embed="rId2"/>
            <a:srcRect l="23034" t="-241" r="42709"/>
            <a:stretch/>
          </p:blipFill>
          <p:spPr>
            <a:xfrm>
              <a:off x="9240905" y="-148355"/>
              <a:ext cx="3250320" cy="7032388"/>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B5775DFC-C3A0-0FC4-5C22-C1ACA4A13A36}"/>
                </a:ext>
              </a:extLst>
            </p:cNvPr>
            <p:cNvSpPr txBox="1"/>
            <p:nvPr/>
          </p:nvSpPr>
          <p:spPr>
            <a:xfrm>
              <a:off x="10095424" y="1295966"/>
              <a:ext cx="2765420" cy="6740307"/>
            </a:xfrm>
            <a:prstGeom prst="rect">
              <a:avLst/>
            </a:prstGeom>
            <a:noFill/>
          </p:spPr>
          <p:txBody>
            <a:bodyPr wrap="square" rtlCol="0">
              <a:spAutoFit/>
            </a:bodyPr>
            <a:lstStyle/>
            <a:p>
              <a:r>
                <a:rPr lang="fr-FR" sz="21600" dirty="0">
                  <a:ln>
                    <a:solidFill>
                      <a:schemeClr val="bg1"/>
                    </a:solidFill>
                  </a:ln>
                  <a:noFill/>
                </a:rPr>
                <a:t>3</a:t>
              </a:r>
            </a:p>
            <a:p>
              <a:endParaRPr lang="fr-FR" sz="21600" dirty="0">
                <a:ln>
                  <a:solidFill>
                    <a:schemeClr val="bg1"/>
                  </a:solidFill>
                </a:ln>
                <a:solidFill>
                  <a:schemeClr val="bg1"/>
                </a:solidFill>
              </a:endParaRPr>
            </a:p>
          </p:txBody>
        </p:sp>
        <p:sp>
          <p:nvSpPr>
            <p:cNvPr id="5" name="TextBox 4">
              <a:extLst>
                <a:ext uri="{FF2B5EF4-FFF2-40B4-BE49-F238E27FC236}">
                  <a16:creationId xmlns:a16="http://schemas.microsoft.com/office/drawing/2014/main" id="{D602FAE6-0214-1660-96AB-648C329A796A}"/>
                </a:ext>
              </a:extLst>
            </p:cNvPr>
            <p:cNvSpPr txBox="1"/>
            <p:nvPr/>
          </p:nvSpPr>
          <p:spPr>
            <a:xfrm>
              <a:off x="9439375" y="1179228"/>
              <a:ext cx="2335745" cy="646331"/>
            </a:xfrm>
            <a:prstGeom prst="rect">
              <a:avLst/>
            </a:prstGeom>
            <a:noFill/>
          </p:spPr>
          <p:txBody>
            <a:bodyPr wrap="square" rtlCol="0">
              <a:spAutoFit/>
            </a:bodyPr>
            <a:lstStyle/>
            <a:p>
              <a:pPr algn="ctr"/>
              <a:r>
                <a:rPr lang="fr-FR" b="1" i="1" dirty="0" err="1">
                  <a:solidFill>
                    <a:schemeClr val="bg1"/>
                  </a:solidFill>
                  <a:effectLst/>
                </a:rPr>
                <a:t>Sustainable</a:t>
              </a:r>
              <a:r>
                <a:rPr lang="fr-FR" b="1" i="1" dirty="0">
                  <a:solidFill>
                    <a:schemeClr val="bg1"/>
                  </a:solidFill>
                  <a:effectLst/>
                </a:rPr>
                <a:t> and </a:t>
              </a:r>
              <a:r>
                <a:rPr lang="fr-FR" b="1" i="1" dirty="0" err="1">
                  <a:solidFill>
                    <a:schemeClr val="bg1"/>
                  </a:solidFill>
                  <a:effectLst/>
                </a:rPr>
                <a:t>Ethical</a:t>
              </a:r>
              <a:r>
                <a:rPr lang="fr-FR" b="1" i="1" dirty="0">
                  <a:solidFill>
                    <a:schemeClr val="bg1"/>
                  </a:solidFill>
                  <a:effectLst/>
                </a:rPr>
                <a:t> </a:t>
              </a:r>
              <a:r>
                <a:rPr lang="fr-FR" b="1" i="1" dirty="0" err="1">
                  <a:solidFill>
                    <a:schemeClr val="bg1"/>
                  </a:solidFill>
                  <a:effectLst/>
                </a:rPr>
                <a:t>Investing</a:t>
              </a:r>
              <a:endParaRPr lang="fr-FR" b="1" dirty="0">
                <a:solidFill>
                  <a:schemeClr val="bg1"/>
                </a:solidFill>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ECAF6EF2-1B49-3135-9971-D51EADC810CE}"/>
                </a:ext>
              </a:extLst>
            </p:cNvPr>
            <p:cNvSpPr txBox="1"/>
            <p:nvPr/>
          </p:nvSpPr>
          <p:spPr>
            <a:xfrm>
              <a:off x="9644932" y="4274564"/>
              <a:ext cx="2893888" cy="2677656"/>
            </a:xfrm>
            <a:prstGeom prst="rect">
              <a:avLst/>
            </a:prstGeom>
            <a:noFill/>
          </p:spPr>
          <p:txBody>
            <a:bodyPr wrap="square" rtlCol="0">
              <a:spAutoFit/>
            </a:bodyPr>
            <a:lstStyle/>
            <a:p>
              <a:pPr>
                <a:buFont typeface="Arial" panose="020B0604020202020204" pitchFamily="34" charset="0"/>
                <a:buChar char="•"/>
              </a:pPr>
              <a:r>
                <a:rPr lang="en-US" sz="1400" b="0" i="0" dirty="0">
                  <a:solidFill>
                    <a:schemeClr val="bg1"/>
                  </a:solidFill>
                  <a:effectLst/>
                </a:rPr>
                <a:t>ESG Factors: Examining how environmental, social, and governance (ESG) considerations influence investor behavior and market outcomes.</a:t>
              </a:r>
              <a:endParaRPr lang="en-US" sz="1400" dirty="0">
                <a:solidFill>
                  <a:schemeClr val="bg1"/>
                </a:solidFill>
              </a:endParaRPr>
            </a:p>
            <a:p>
              <a:pPr>
                <a:buFont typeface="Arial" panose="020B0604020202020204" pitchFamily="34" charset="0"/>
                <a:buChar char="•"/>
              </a:pPr>
              <a:r>
                <a:rPr lang="en-US" sz="1400" b="0" i="0" dirty="0">
                  <a:solidFill>
                    <a:schemeClr val="bg1"/>
                  </a:solidFill>
                  <a:effectLst/>
                </a:rPr>
                <a:t>Behavioral Drivers of Sustainable Investing: Understanding what motivates investors to choose sustainable and ethical investments</a:t>
              </a:r>
              <a:endParaRPr lang="en-US" sz="1400" dirty="0">
                <a:solidFill>
                  <a:schemeClr val="bg1"/>
                </a:solidFill>
              </a:endParaRPr>
            </a:p>
            <a:p>
              <a:pPr algn="r"/>
              <a:endParaRPr lang="en-US" sz="1400" dirty="0">
                <a:solidFill>
                  <a:schemeClr val="bg1"/>
                </a:solidFill>
              </a:endParaRPr>
            </a:p>
            <a:p>
              <a:pPr algn="r"/>
              <a:endParaRPr lang="en-US" sz="1400" dirty="0">
                <a:solidFill>
                  <a:schemeClr val="bg1"/>
                </a:solidFill>
              </a:endParaRPr>
            </a:p>
          </p:txBody>
        </p:sp>
      </p:grpSp>
      <p:grpSp>
        <p:nvGrpSpPr>
          <p:cNvPr id="42" name="Group 41">
            <a:extLst>
              <a:ext uri="{FF2B5EF4-FFF2-40B4-BE49-F238E27FC236}">
                <a16:creationId xmlns:a16="http://schemas.microsoft.com/office/drawing/2014/main" id="{02C16D1B-1B28-F5C6-1934-8B702CDAF671}"/>
              </a:ext>
            </a:extLst>
          </p:cNvPr>
          <p:cNvGrpSpPr/>
          <p:nvPr/>
        </p:nvGrpSpPr>
        <p:grpSpPr>
          <a:xfrm>
            <a:off x="6188797" y="-26033"/>
            <a:ext cx="3619175" cy="6910066"/>
            <a:chOff x="6188797" y="-26033"/>
            <a:chExt cx="3619175" cy="6910066"/>
          </a:xfrm>
        </p:grpSpPr>
        <p:pic>
          <p:nvPicPr>
            <p:cNvPr id="23" name="Picture 22">
              <a:extLst>
                <a:ext uri="{FF2B5EF4-FFF2-40B4-BE49-F238E27FC236}">
                  <a16:creationId xmlns:a16="http://schemas.microsoft.com/office/drawing/2014/main" id="{BC127D78-C18F-1105-D420-6CB7B7AC8960}"/>
                </a:ext>
              </a:extLst>
            </p:cNvPr>
            <p:cNvPicPr>
              <a:picLocks noChangeAspect="1"/>
            </p:cNvPicPr>
            <p:nvPr/>
          </p:nvPicPr>
          <p:blipFill rotWithShape="1">
            <a:blip r:embed="rId3"/>
            <a:srcRect l="25367" t="231" r="20254" b="-231"/>
            <a:stretch/>
          </p:blipFill>
          <p:spPr>
            <a:xfrm>
              <a:off x="6188797" y="-26033"/>
              <a:ext cx="3134111" cy="6910066"/>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F2BD54F2-D055-6133-BB3E-67397906CE22}"/>
                </a:ext>
              </a:extLst>
            </p:cNvPr>
            <p:cNvSpPr txBox="1"/>
            <p:nvPr/>
          </p:nvSpPr>
          <p:spPr>
            <a:xfrm>
              <a:off x="7042552" y="1623388"/>
              <a:ext cx="2765420" cy="2862321"/>
            </a:xfrm>
            <a:prstGeom prst="rect">
              <a:avLst/>
            </a:prstGeom>
            <a:noFill/>
            <a:effectLst>
              <a:outerShdw blurRad="50800" dist="50800" dir="5400000" algn="ctr" rotWithShape="0">
                <a:schemeClr val="tx1"/>
              </a:outerShdw>
            </a:effectLst>
          </p:spPr>
          <p:txBody>
            <a:bodyPr wrap="square" rtlCol="0">
              <a:spAutoFit/>
            </a:bodyPr>
            <a:lstStyle/>
            <a:p>
              <a:r>
                <a:rPr lang="fr-FR" sz="18000" dirty="0">
                  <a:ln>
                    <a:solidFill>
                      <a:schemeClr val="bg1"/>
                    </a:solidFill>
                  </a:ln>
                </a:rPr>
                <a:t>2</a:t>
              </a:r>
            </a:p>
          </p:txBody>
        </p:sp>
        <p:sp>
          <p:nvSpPr>
            <p:cNvPr id="12" name="TextBox 11">
              <a:extLst>
                <a:ext uri="{FF2B5EF4-FFF2-40B4-BE49-F238E27FC236}">
                  <a16:creationId xmlns:a16="http://schemas.microsoft.com/office/drawing/2014/main" id="{022CE2EA-92BF-5E12-385E-48F8CEC3EEC9}"/>
                </a:ext>
              </a:extLst>
            </p:cNvPr>
            <p:cNvSpPr txBox="1"/>
            <p:nvPr/>
          </p:nvSpPr>
          <p:spPr>
            <a:xfrm>
              <a:off x="6326287" y="1163154"/>
              <a:ext cx="2554382" cy="646331"/>
            </a:xfrm>
            <a:prstGeom prst="rect">
              <a:avLst/>
            </a:prstGeom>
            <a:noFill/>
          </p:spPr>
          <p:txBody>
            <a:bodyPr wrap="square" rtlCol="0">
              <a:spAutoFit/>
            </a:bodyPr>
            <a:lstStyle/>
            <a:p>
              <a:pPr algn="ctr"/>
              <a:r>
                <a:rPr lang="en-US" b="1" i="1" dirty="0">
                  <a:solidFill>
                    <a:schemeClr val="bg1"/>
                  </a:solidFill>
                  <a:effectLst/>
                </a:rPr>
                <a:t>Behavioral Aspects of Corporate Finance</a:t>
              </a:r>
              <a:endParaRPr lang="fr-FR" b="1" dirty="0">
                <a:solidFill>
                  <a:schemeClr val="bg1"/>
                </a:solidFill>
                <a:effectLst>
                  <a:outerShdw blurRad="38100" dist="38100" dir="2700000" algn="tl">
                    <a:srgbClr val="000000">
                      <a:alpha val="43137"/>
                    </a:srgbClr>
                  </a:outerShdw>
                </a:effectLst>
              </a:endParaRPr>
            </a:p>
          </p:txBody>
        </p:sp>
        <p:sp>
          <p:nvSpPr>
            <p:cNvPr id="13" name="TextBox 12">
              <a:extLst>
                <a:ext uri="{FF2B5EF4-FFF2-40B4-BE49-F238E27FC236}">
                  <a16:creationId xmlns:a16="http://schemas.microsoft.com/office/drawing/2014/main" id="{C24BF3FC-6F61-9B9E-1401-09D9DFBB15BB}"/>
                </a:ext>
              </a:extLst>
            </p:cNvPr>
            <p:cNvSpPr txBox="1"/>
            <p:nvPr/>
          </p:nvSpPr>
          <p:spPr>
            <a:xfrm>
              <a:off x="6271741" y="4369325"/>
              <a:ext cx="3072104" cy="2031325"/>
            </a:xfrm>
            <a:prstGeom prst="rect">
              <a:avLst/>
            </a:prstGeom>
            <a:noFill/>
          </p:spPr>
          <p:txBody>
            <a:bodyPr wrap="square" rtlCol="0">
              <a:spAutoFit/>
            </a:bodyPr>
            <a:lstStyle/>
            <a:p>
              <a:pPr>
                <a:buFont typeface="Arial" panose="020B0604020202020204" pitchFamily="34" charset="0"/>
                <a:buChar char="•"/>
              </a:pPr>
              <a:r>
                <a:rPr lang="en-US" sz="1400" b="0" i="0" dirty="0">
                  <a:effectLst/>
                </a:rPr>
                <a:t>Managerial Decision-Making: Investigating how biases influence corporate decisions such as mergers and acquisitions, capital structure, and dividend policies.</a:t>
              </a:r>
              <a:endParaRPr lang="en-US" sz="1400" dirty="0"/>
            </a:p>
            <a:p>
              <a:pPr>
                <a:buFont typeface="Arial" panose="020B0604020202020204" pitchFamily="34" charset="0"/>
                <a:buChar char="•"/>
              </a:pPr>
              <a:r>
                <a:rPr lang="en-US" sz="1400" b="0" i="0" dirty="0">
                  <a:effectLst/>
                </a:rPr>
                <a:t>Behavioral Governance: Studying how psychological factors affect corporate governance and the behavior of boards and executives.</a:t>
              </a:r>
              <a:endParaRPr lang="en-US" sz="1400" dirty="0"/>
            </a:p>
          </p:txBody>
        </p:sp>
      </p:grpSp>
      <p:sp>
        <p:nvSpPr>
          <p:cNvPr id="17" name="TextBox 16">
            <a:extLst>
              <a:ext uri="{FF2B5EF4-FFF2-40B4-BE49-F238E27FC236}">
                <a16:creationId xmlns:a16="http://schemas.microsoft.com/office/drawing/2014/main" id="{D00117DC-E7F5-E7DE-1A81-5F19C94648D3}"/>
              </a:ext>
            </a:extLst>
          </p:cNvPr>
          <p:cNvSpPr txBox="1"/>
          <p:nvPr/>
        </p:nvSpPr>
        <p:spPr>
          <a:xfrm>
            <a:off x="3160108" y="1075104"/>
            <a:ext cx="184731" cy="369332"/>
          </a:xfrm>
          <a:prstGeom prst="rect">
            <a:avLst/>
          </a:prstGeom>
          <a:noFill/>
        </p:spPr>
        <p:txBody>
          <a:bodyPr wrap="none" rtlCol="0">
            <a:spAutoFit/>
          </a:bodyPr>
          <a:lstStyle/>
          <a:p>
            <a:endParaRPr lang="fr-FR" b="1" dirty="0">
              <a:solidFill>
                <a:schemeClr val="bg1"/>
              </a:solidFill>
              <a:effectLst>
                <a:outerShdw blurRad="38100" dist="38100" dir="2700000" algn="tl">
                  <a:srgbClr val="000000">
                    <a:alpha val="43137"/>
                  </a:srgbClr>
                </a:outerShdw>
              </a:effectLst>
            </a:endParaRPr>
          </a:p>
        </p:txBody>
      </p:sp>
      <p:grpSp>
        <p:nvGrpSpPr>
          <p:cNvPr id="44" name="Group 43">
            <a:extLst>
              <a:ext uri="{FF2B5EF4-FFF2-40B4-BE49-F238E27FC236}">
                <a16:creationId xmlns:a16="http://schemas.microsoft.com/office/drawing/2014/main" id="{50DB050C-AA2F-E2B2-8672-68925BAE664F}"/>
              </a:ext>
            </a:extLst>
          </p:cNvPr>
          <p:cNvGrpSpPr/>
          <p:nvPr/>
        </p:nvGrpSpPr>
        <p:grpSpPr>
          <a:xfrm>
            <a:off x="3020480" y="-52066"/>
            <a:ext cx="3588696" cy="6910066"/>
            <a:chOff x="3020480" y="-52066"/>
            <a:chExt cx="3588696" cy="6910066"/>
          </a:xfrm>
        </p:grpSpPr>
        <p:pic>
          <p:nvPicPr>
            <p:cNvPr id="31" name="Picture 30">
              <a:extLst>
                <a:ext uri="{FF2B5EF4-FFF2-40B4-BE49-F238E27FC236}">
                  <a16:creationId xmlns:a16="http://schemas.microsoft.com/office/drawing/2014/main" id="{D2585443-CAF5-81C5-3FB5-6B809A81C0EF}"/>
                </a:ext>
              </a:extLst>
            </p:cNvPr>
            <p:cNvPicPr>
              <a:picLocks noChangeAspect="1"/>
            </p:cNvPicPr>
            <p:nvPr/>
          </p:nvPicPr>
          <p:blipFill rotWithShape="1">
            <a:blip r:embed="rId4"/>
            <a:srcRect t="2602"/>
            <a:stretch/>
          </p:blipFill>
          <p:spPr>
            <a:xfrm>
              <a:off x="3020480" y="-52066"/>
              <a:ext cx="3194975" cy="6910066"/>
            </a:xfrm>
            <a:prstGeom prst="rect">
              <a:avLst/>
            </a:prstGeom>
            <a:ln>
              <a:noFill/>
            </a:ln>
            <a:effectLst>
              <a:outerShdw blurRad="292100" dist="139700" dir="2700000" algn="tl" rotWithShape="0">
                <a:srgbClr val="333333">
                  <a:alpha val="65000"/>
                </a:srgbClr>
              </a:outerShdw>
            </a:effectLst>
          </p:spPr>
        </p:pic>
        <p:grpSp>
          <p:nvGrpSpPr>
            <p:cNvPr id="41" name="Group 40">
              <a:extLst>
                <a:ext uri="{FF2B5EF4-FFF2-40B4-BE49-F238E27FC236}">
                  <a16:creationId xmlns:a16="http://schemas.microsoft.com/office/drawing/2014/main" id="{524999F2-BCEB-0E23-4044-FD825D0EE992}"/>
                </a:ext>
              </a:extLst>
            </p:cNvPr>
            <p:cNvGrpSpPr/>
            <p:nvPr/>
          </p:nvGrpSpPr>
          <p:grpSpPr>
            <a:xfrm>
              <a:off x="3020480" y="1627687"/>
              <a:ext cx="3588696" cy="4678202"/>
              <a:chOff x="3020480" y="1627687"/>
              <a:chExt cx="3588696" cy="4678202"/>
            </a:xfrm>
          </p:grpSpPr>
          <p:sp>
            <p:nvSpPr>
              <p:cNvPr id="16" name="TextBox 15">
                <a:extLst>
                  <a:ext uri="{FF2B5EF4-FFF2-40B4-BE49-F238E27FC236}">
                    <a16:creationId xmlns:a16="http://schemas.microsoft.com/office/drawing/2014/main" id="{5BAF6E61-B803-E020-B657-E314A26029A9}"/>
                  </a:ext>
                </a:extLst>
              </p:cNvPr>
              <p:cNvSpPr txBox="1"/>
              <p:nvPr/>
            </p:nvSpPr>
            <p:spPr>
              <a:xfrm>
                <a:off x="3843756" y="1627687"/>
                <a:ext cx="2765420" cy="2862322"/>
              </a:xfrm>
              <a:prstGeom prst="rect">
                <a:avLst/>
              </a:prstGeom>
              <a:noFill/>
            </p:spPr>
            <p:txBody>
              <a:bodyPr wrap="square" rtlCol="0">
                <a:spAutoFit/>
              </a:bodyPr>
              <a:lstStyle/>
              <a:p>
                <a:r>
                  <a:rPr lang="fr-FR" sz="18000" dirty="0">
                    <a:ln>
                      <a:solidFill>
                        <a:schemeClr val="bg1"/>
                      </a:solidFill>
                    </a:ln>
                  </a:rPr>
                  <a:t>1</a:t>
                </a:r>
              </a:p>
            </p:txBody>
          </p:sp>
          <p:sp>
            <p:nvSpPr>
              <p:cNvPr id="18" name="TextBox 17">
                <a:extLst>
                  <a:ext uri="{FF2B5EF4-FFF2-40B4-BE49-F238E27FC236}">
                    <a16:creationId xmlns:a16="http://schemas.microsoft.com/office/drawing/2014/main" id="{1D843301-8B76-FBDB-2D8D-E35BF4B3186F}"/>
                  </a:ext>
                </a:extLst>
              </p:cNvPr>
              <p:cNvSpPr txBox="1"/>
              <p:nvPr/>
            </p:nvSpPr>
            <p:spPr>
              <a:xfrm>
                <a:off x="3020480" y="4274564"/>
                <a:ext cx="3072104" cy="2031325"/>
              </a:xfrm>
              <a:prstGeom prst="rect">
                <a:avLst/>
              </a:prstGeom>
              <a:noFill/>
            </p:spPr>
            <p:txBody>
              <a:bodyPr wrap="square" rtlCol="0">
                <a:spAutoFit/>
              </a:bodyPr>
              <a:lstStyle/>
              <a:p>
                <a:pPr marL="285750" indent="-285750" algn="ctr">
                  <a:buFont typeface="Arial" panose="020B0604020202020204" pitchFamily="34" charset="0"/>
                  <a:buChar char="•"/>
                </a:pPr>
                <a:r>
                  <a:rPr lang="en-US" sz="1400" b="1" i="1" dirty="0">
                    <a:effectLst/>
                  </a:rPr>
                  <a:t>Biases: </a:t>
                </a:r>
                <a:r>
                  <a:rPr lang="en-US" sz="1400" b="1" i="0" dirty="0">
                    <a:effectLst/>
                  </a:rPr>
                  <a:t>Continued research on cognitive biases (e.g., overconfidence, anchoring, and loss aversion) that affect investment decisions.</a:t>
                </a:r>
              </a:p>
              <a:p>
                <a:pPr marL="285750" indent="-285750" algn="ctr">
                  <a:buFont typeface="Arial" panose="020B0604020202020204" pitchFamily="34" charset="0"/>
                  <a:buChar char="•"/>
                </a:pPr>
                <a:r>
                  <a:rPr lang="en-US" sz="1400" b="1" i="1" dirty="0">
                    <a:effectLst/>
                  </a:rPr>
                  <a:t>Emotional Influences: </a:t>
                </a:r>
                <a:r>
                  <a:rPr lang="en-US" sz="1400" b="1" i="0" dirty="0">
                    <a:effectLst/>
                  </a:rPr>
                  <a:t>Exploring how emotions like fear and greed impact trading behavior and market dynamics.</a:t>
                </a:r>
                <a:endParaRPr lang="fr-FR" sz="1400" b="1" dirty="0"/>
              </a:p>
            </p:txBody>
          </p:sp>
        </p:grpSp>
      </p:grpSp>
      <p:sp>
        <p:nvSpPr>
          <p:cNvPr id="25" name="Rectangle 24">
            <a:extLst>
              <a:ext uri="{FF2B5EF4-FFF2-40B4-BE49-F238E27FC236}">
                <a16:creationId xmlns:a16="http://schemas.microsoft.com/office/drawing/2014/main" id="{2EF27272-929A-2060-1CF7-202FE88065AD}"/>
              </a:ext>
            </a:extLst>
          </p:cNvPr>
          <p:cNvSpPr/>
          <p:nvPr/>
        </p:nvSpPr>
        <p:spPr>
          <a:xfrm>
            <a:off x="0" y="-36239"/>
            <a:ext cx="3020480" cy="6963313"/>
          </a:xfrm>
          <a:prstGeom prst="rect">
            <a:avLst/>
          </a:prstGeom>
          <a:solidFill>
            <a:schemeClr val="tx2">
              <a:lumMod val="75000"/>
              <a:lumOff val="2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dirty="0"/>
          </a:p>
        </p:txBody>
      </p:sp>
      <p:sp>
        <p:nvSpPr>
          <p:cNvPr id="26" name="TextBox 25">
            <a:extLst>
              <a:ext uri="{FF2B5EF4-FFF2-40B4-BE49-F238E27FC236}">
                <a16:creationId xmlns:a16="http://schemas.microsoft.com/office/drawing/2014/main" id="{0B0DEF0A-CBAD-517D-E5C8-D75F603AFD80}"/>
              </a:ext>
            </a:extLst>
          </p:cNvPr>
          <p:cNvSpPr txBox="1"/>
          <p:nvPr/>
        </p:nvSpPr>
        <p:spPr>
          <a:xfrm>
            <a:off x="311452" y="1163156"/>
            <a:ext cx="2573337" cy="646331"/>
          </a:xfrm>
          <a:prstGeom prst="rect">
            <a:avLst/>
          </a:prstGeom>
          <a:noFill/>
        </p:spPr>
        <p:txBody>
          <a:bodyPr wrap="square" rtlCol="0">
            <a:spAutoFit/>
          </a:bodyPr>
          <a:lstStyle/>
          <a:p>
            <a:endParaRPr lang="fr-FR" sz="3600" dirty="0">
              <a:solidFill>
                <a:schemeClr val="bg1"/>
              </a:solidFill>
            </a:endParaRPr>
          </a:p>
        </p:txBody>
      </p:sp>
      <p:sp>
        <p:nvSpPr>
          <p:cNvPr id="27" name="Rectangle 26">
            <a:extLst>
              <a:ext uri="{FF2B5EF4-FFF2-40B4-BE49-F238E27FC236}">
                <a16:creationId xmlns:a16="http://schemas.microsoft.com/office/drawing/2014/main" id="{9827C50D-633D-099F-218E-0F72025B401E}"/>
              </a:ext>
            </a:extLst>
          </p:cNvPr>
          <p:cNvSpPr/>
          <p:nvPr/>
        </p:nvSpPr>
        <p:spPr>
          <a:xfrm>
            <a:off x="6003635" y="2967335"/>
            <a:ext cx="184730" cy="923330"/>
          </a:xfrm>
          <a:prstGeom prst="rect">
            <a:avLst/>
          </a:prstGeom>
          <a:noFill/>
        </p:spPr>
        <p:txBody>
          <a:bodyPr wrap="none" lIns="91440" tIns="45720" rIns="91440" bIns="45720">
            <a:spAutoFit/>
          </a:bodyPr>
          <a:lstStyle/>
          <a:p>
            <a:pPr algn="ctr"/>
            <a:endParaRPr lang="en-US" sz="5400" b="1" cap="none" spc="50" dirty="0">
              <a:ln w="0"/>
              <a:solidFill>
                <a:schemeClr val="bg2"/>
              </a:solidFill>
              <a:effectLst>
                <a:innerShdw blurRad="63500" dist="50800" dir="13500000">
                  <a:srgbClr val="000000">
                    <a:alpha val="50000"/>
                  </a:srgbClr>
                </a:innerShdw>
              </a:effectLst>
            </a:endParaRPr>
          </a:p>
        </p:txBody>
      </p:sp>
      <p:sp>
        <p:nvSpPr>
          <p:cNvPr id="28" name="Rectangle 27">
            <a:extLst>
              <a:ext uri="{FF2B5EF4-FFF2-40B4-BE49-F238E27FC236}">
                <a16:creationId xmlns:a16="http://schemas.microsoft.com/office/drawing/2014/main" id="{4A1D0653-8C94-A95D-CD7F-8BA5A3EA48F0}"/>
              </a:ext>
            </a:extLst>
          </p:cNvPr>
          <p:cNvSpPr/>
          <p:nvPr/>
        </p:nvSpPr>
        <p:spPr>
          <a:xfrm>
            <a:off x="-541124" y="1049613"/>
            <a:ext cx="4292250" cy="830997"/>
          </a:xfrm>
          <a:prstGeom prst="rect">
            <a:avLst/>
          </a:prstGeom>
          <a:noFill/>
        </p:spPr>
        <p:txBody>
          <a:bodyPr wrap="square" lIns="91440" tIns="45720" rIns="91440" bIns="45720">
            <a:spAutoFit/>
          </a:bodyPr>
          <a:lstStyle/>
          <a:p>
            <a:pPr algn="ctr"/>
            <a:r>
              <a:rPr lang="fr-FR" sz="3600" b="1" i="0" dirty="0">
                <a:solidFill>
                  <a:schemeClr val="bg1">
                    <a:lumMod val="95000"/>
                  </a:schemeClr>
                </a:solidFill>
                <a:effectLst/>
              </a:rPr>
              <a:t>Future Trends</a:t>
            </a:r>
            <a:endParaRPr lang="en-US" sz="1400" b="1" dirty="0">
              <a:solidFill>
                <a:schemeClr val="bg1">
                  <a:lumMod val="95000"/>
                </a:schemeClr>
              </a:solidFill>
            </a:endParaRPr>
          </a:p>
          <a:p>
            <a:pPr algn="ctr"/>
            <a:endParaRPr lang="en-US" sz="1200" b="1" dirty="0">
              <a:solidFill>
                <a:schemeClr val="bg1"/>
              </a:solidFill>
            </a:endParaRPr>
          </a:p>
        </p:txBody>
      </p:sp>
      <p:cxnSp>
        <p:nvCxnSpPr>
          <p:cNvPr id="30" name="Straight Connector 29">
            <a:extLst>
              <a:ext uri="{FF2B5EF4-FFF2-40B4-BE49-F238E27FC236}">
                <a16:creationId xmlns:a16="http://schemas.microsoft.com/office/drawing/2014/main" id="{E508912D-320C-CB06-5FFE-8F01DB62461C}"/>
              </a:ext>
            </a:extLst>
          </p:cNvPr>
          <p:cNvCxnSpPr>
            <a:cxnSpLocks/>
          </p:cNvCxnSpPr>
          <p:nvPr/>
        </p:nvCxnSpPr>
        <p:spPr>
          <a:xfrm>
            <a:off x="261035" y="1729219"/>
            <a:ext cx="2687931"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E70FB828-A6EB-8E71-05AF-7B3F52218C71}"/>
              </a:ext>
            </a:extLst>
          </p:cNvPr>
          <p:cNvSpPr txBox="1"/>
          <p:nvPr/>
        </p:nvSpPr>
        <p:spPr>
          <a:xfrm>
            <a:off x="251914" y="2182505"/>
            <a:ext cx="2570832" cy="3693319"/>
          </a:xfrm>
          <a:prstGeom prst="rect">
            <a:avLst/>
          </a:prstGeom>
          <a:noFill/>
        </p:spPr>
        <p:txBody>
          <a:bodyPr wrap="square" rtlCol="0">
            <a:spAutoFit/>
          </a:bodyPr>
          <a:lstStyle/>
          <a:p>
            <a:r>
              <a:rPr lang="en-US" b="1" i="0" dirty="0">
                <a:solidFill>
                  <a:schemeClr val="bg1">
                    <a:lumMod val="95000"/>
                  </a:schemeClr>
                </a:solidFill>
                <a:effectLst/>
              </a:rPr>
              <a:t>Behavioral finance is a rapidly evolving field that combines insights from psychology and economics to understand how individuals make financial decisions.</a:t>
            </a:r>
          </a:p>
          <a:p>
            <a:endParaRPr lang="en-US" b="1" i="0" dirty="0">
              <a:solidFill>
                <a:schemeClr val="bg1">
                  <a:lumMod val="95000"/>
                </a:schemeClr>
              </a:solidFill>
              <a:effectLst/>
            </a:endParaRPr>
          </a:p>
          <a:p>
            <a:r>
              <a:rPr lang="en-US" b="1" i="0" dirty="0">
                <a:solidFill>
                  <a:schemeClr val="bg1">
                    <a:lumMod val="95000"/>
                  </a:schemeClr>
                </a:solidFill>
                <a:effectLst/>
              </a:rPr>
              <a:t>These are some Trends and New Research Areas in Behavioral Finance:</a:t>
            </a:r>
            <a:endParaRPr lang="fr-FR" b="1" dirty="0">
              <a:solidFill>
                <a:schemeClr val="bg1">
                  <a:lumMod val="95000"/>
                </a:schemeClr>
              </a:solidFill>
            </a:endParaRPr>
          </a:p>
        </p:txBody>
      </p:sp>
    </p:spTree>
    <p:extLst>
      <p:ext uri="{BB962C8B-B14F-4D97-AF65-F5344CB8AC3E}">
        <p14:creationId xmlns:p14="http://schemas.microsoft.com/office/powerpoint/2010/main" val="2799605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1000"/>
                                        <p:tgtEl>
                                          <p:spTgt spid="2">
                                            <p:txEl>
                                              <p:pRg st="2" end="2"/>
                                            </p:txEl>
                                          </p:spTgt>
                                        </p:tgtEl>
                                      </p:cBhvr>
                                    </p:animEffect>
                                    <p:anim calcmode="lin" valueType="num">
                                      <p:cBhvr>
                                        <p:cTn id="13"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anim calcmode="lin" valueType="num">
                                      <p:cBhvr additive="base">
                                        <p:cTn id="19" dur="500" fill="hold"/>
                                        <p:tgtEl>
                                          <p:spTgt spid="44"/>
                                        </p:tgtEl>
                                        <p:attrNameLst>
                                          <p:attrName>ppt_x</p:attrName>
                                        </p:attrNameLst>
                                      </p:cBhvr>
                                      <p:tavLst>
                                        <p:tav tm="0">
                                          <p:val>
                                            <p:strVal val="0-#ppt_w/2"/>
                                          </p:val>
                                        </p:tav>
                                        <p:tav tm="100000">
                                          <p:val>
                                            <p:strVal val="#ppt_x"/>
                                          </p:val>
                                        </p:tav>
                                      </p:tavLst>
                                    </p:anim>
                                    <p:anim calcmode="lin" valueType="num">
                                      <p:cBhvr additive="base">
                                        <p:cTn id="20"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2"/>
                                        </p:tgtEl>
                                        <p:attrNameLst>
                                          <p:attrName>style.visibility</p:attrName>
                                        </p:attrNameLst>
                                      </p:cBhvr>
                                      <p:to>
                                        <p:strVal val="visible"/>
                                      </p:to>
                                    </p:set>
                                    <p:anim calcmode="lin" valueType="num">
                                      <p:cBhvr additive="base">
                                        <p:cTn id="25" dur="500" fill="hold"/>
                                        <p:tgtEl>
                                          <p:spTgt spid="42"/>
                                        </p:tgtEl>
                                        <p:attrNameLst>
                                          <p:attrName>ppt_x</p:attrName>
                                        </p:attrNameLst>
                                      </p:cBhvr>
                                      <p:tavLst>
                                        <p:tav tm="0">
                                          <p:val>
                                            <p:strVal val="0-#ppt_w/2"/>
                                          </p:val>
                                        </p:tav>
                                        <p:tav tm="100000">
                                          <p:val>
                                            <p:strVal val="#ppt_x"/>
                                          </p:val>
                                        </p:tav>
                                      </p:tavLst>
                                    </p:anim>
                                    <p:anim calcmode="lin" valueType="num">
                                      <p:cBhvr additive="base">
                                        <p:cTn id="26"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additive="base">
                                        <p:cTn id="31" dur="500" fill="hold"/>
                                        <p:tgtEl>
                                          <p:spTgt spid="43"/>
                                        </p:tgtEl>
                                        <p:attrNameLst>
                                          <p:attrName>ppt_x</p:attrName>
                                        </p:attrNameLst>
                                      </p:cBhvr>
                                      <p:tavLst>
                                        <p:tav tm="0">
                                          <p:val>
                                            <p:strVal val="0-#ppt_w/2"/>
                                          </p:val>
                                        </p:tav>
                                        <p:tav tm="100000">
                                          <p:val>
                                            <p:strVal val="#ppt_x"/>
                                          </p:val>
                                        </p:tav>
                                      </p:tavLst>
                                    </p:anim>
                                    <p:anim calcmode="lin" valueType="num">
                                      <p:cBhvr additive="base">
                                        <p:cTn id="32"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ECBC186-E5C3-FF71-681D-9FA8B6DAB4F0}"/>
              </a:ext>
            </a:extLst>
          </p:cNvPr>
          <p:cNvGrpSpPr/>
          <p:nvPr/>
        </p:nvGrpSpPr>
        <p:grpSpPr>
          <a:xfrm>
            <a:off x="-2400678" y="0"/>
            <a:ext cx="3343442" cy="6858000"/>
            <a:chOff x="-2015316" y="0"/>
            <a:chExt cx="3343442" cy="6858000"/>
          </a:xfrm>
        </p:grpSpPr>
        <p:grpSp>
          <p:nvGrpSpPr>
            <p:cNvPr id="2" name="Group 1">
              <a:extLst>
                <a:ext uri="{FF2B5EF4-FFF2-40B4-BE49-F238E27FC236}">
                  <a16:creationId xmlns:a16="http://schemas.microsoft.com/office/drawing/2014/main" id="{00DCFBEF-A1C9-43AE-0D3E-FB862AE1BEE5}"/>
                </a:ext>
              </a:extLst>
            </p:cNvPr>
            <p:cNvGrpSpPr/>
            <p:nvPr/>
          </p:nvGrpSpPr>
          <p:grpSpPr>
            <a:xfrm>
              <a:off x="-2015316" y="0"/>
              <a:ext cx="3212123" cy="6858000"/>
              <a:chOff x="9012840" y="0"/>
              <a:chExt cx="3212123" cy="6858000"/>
            </a:xfrm>
          </p:grpSpPr>
          <p:sp>
            <p:nvSpPr>
              <p:cNvPr id="7" name="Rectangle 6">
                <a:extLst>
                  <a:ext uri="{FF2B5EF4-FFF2-40B4-BE49-F238E27FC236}">
                    <a16:creationId xmlns:a16="http://schemas.microsoft.com/office/drawing/2014/main" id="{519574EC-D847-1D73-8CBD-973382A29B94}"/>
                  </a:ext>
                </a:extLst>
              </p:cNvPr>
              <p:cNvSpPr/>
              <p:nvPr/>
            </p:nvSpPr>
            <p:spPr>
              <a:xfrm>
                <a:off x="9012840" y="0"/>
                <a:ext cx="3212123" cy="685800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TextBox 12">
                <a:extLst>
                  <a:ext uri="{FF2B5EF4-FFF2-40B4-BE49-F238E27FC236}">
                    <a16:creationId xmlns:a16="http://schemas.microsoft.com/office/drawing/2014/main" id="{290E65C9-5B99-602A-7F76-AB06C0D64672}"/>
                  </a:ext>
                </a:extLst>
              </p:cNvPr>
              <p:cNvSpPr txBox="1"/>
              <p:nvPr/>
            </p:nvSpPr>
            <p:spPr>
              <a:xfrm>
                <a:off x="9838092" y="0"/>
                <a:ext cx="184731" cy="2400657"/>
              </a:xfrm>
              <a:prstGeom prst="rect">
                <a:avLst/>
              </a:prstGeom>
              <a:noFill/>
            </p:spPr>
            <p:txBody>
              <a:bodyPr wrap="none" rtlCol="0">
                <a:spAutoFit/>
              </a:bodyPr>
              <a:lstStyle/>
              <a:p>
                <a:endParaRPr lang="fr-FR" sz="15000" dirty="0">
                  <a:solidFill>
                    <a:schemeClr val="bg1"/>
                  </a:solidFill>
                  <a:latin typeface="Aharoni" panose="02010803020104030203" pitchFamily="2" charset="-79"/>
                  <a:cs typeface="Aharoni" panose="02010803020104030203" pitchFamily="2" charset="-79"/>
                </a:endParaRPr>
              </a:p>
            </p:txBody>
          </p:sp>
          <p:sp>
            <p:nvSpPr>
              <p:cNvPr id="32" name="TextBox 31">
                <a:extLst>
                  <a:ext uri="{FF2B5EF4-FFF2-40B4-BE49-F238E27FC236}">
                    <a16:creationId xmlns:a16="http://schemas.microsoft.com/office/drawing/2014/main" id="{855644E9-ADEE-FDCE-6088-7C772F7E9CC7}"/>
                  </a:ext>
                </a:extLst>
              </p:cNvPr>
              <p:cNvSpPr txBox="1"/>
              <p:nvPr/>
            </p:nvSpPr>
            <p:spPr>
              <a:xfrm>
                <a:off x="9176232" y="1141419"/>
                <a:ext cx="2764984" cy="830997"/>
              </a:xfrm>
              <a:prstGeom prst="rect">
                <a:avLst/>
              </a:prstGeom>
              <a:noFill/>
            </p:spPr>
            <p:txBody>
              <a:bodyPr wrap="square" rtlCol="0">
                <a:spAutoFit/>
              </a:bodyPr>
              <a:lstStyle/>
              <a:p>
                <a:pPr algn="ctr"/>
                <a:r>
                  <a:rPr lang="fr-FR" sz="2400" b="1" i="1" dirty="0">
                    <a:solidFill>
                      <a:schemeClr val="bg1"/>
                    </a:solidFill>
                    <a:effectLst/>
                  </a:rPr>
                  <a:t>Financial </a:t>
                </a:r>
                <a:r>
                  <a:rPr lang="fr-FR" sz="2400" b="1" i="1" dirty="0" err="1">
                    <a:solidFill>
                      <a:schemeClr val="bg1"/>
                    </a:solidFill>
                    <a:effectLst/>
                  </a:rPr>
                  <a:t>Markets</a:t>
                </a:r>
                <a:r>
                  <a:rPr lang="fr-FR" sz="2400" b="1" i="1" dirty="0">
                    <a:solidFill>
                      <a:schemeClr val="bg1"/>
                    </a:solidFill>
                    <a:effectLst/>
                  </a:rPr>
                  <a:t> and Trading:</a:t>
                </a:r>
                <a:endParaRPr lang="fr-FR" sz="2400" b="1" dirty="0">
                  <a:solidFill>
                    <a:schemeClr val="bg1"/>
                  </a:solidFill>
                </a:endParaRPr>
              </a:p>
            </p:txBody>
          </p:sp>
          <p:sp>
            <p:nvSpPr>
              <p:cNvPr id="33" name="TextBox 32">
                <a:extLst>
                  <a:ext uri="{FF2B5EF4-FFF2-40B4-BE49-F238E27FC236}">
                    <a16:creationId xmlns:a16="http://schemas.microsoft.com/office/drawing/2014/main" id="{3D9C95BB-A210-CFAC-F1FA-57D3CCD360B1}"/>
                  </a:ext>
                </a:extLst>
              </p:cNvPr>
              <p:cNvSpPr txBox="1"/>
              <p:nvPr/>
            </p:nvSpPr>
            <p:spPr>
              <a:xfrm>
                <a:off x="9299373" y="2614554"/>
                <a:ext cx="2613007" cy="2246769"/>
              </a:xfrm>
              <a:prstGeom prst="rect">
                <a:avLst/>
              </a:prstGeom>
              <a:noFill/>
            </p:spPr>
            <p:txBody>
              <a:bodyPr wrap="square" rtlCol="0">
                <a:spAutoFit/>
              </a:bodyPr>
              <a:lstStyle/>
              <a:p>
                <a:pPr>
                  <a:buFont typeface="Arial" panose="020B0604020202020204" pitchFamily="34" charset="0"/>
                  <a:buChar char="•"/>
                </a:pPr>
                <a:r>
                  <a:rPr lang="en-US" sz="1400" b="0" i="0" dirty="0">
                    <a:solidFill>
                      <a:schemeClr val="bg1"/>
                    </a:solidFill>
                    <a:effectLst/>
                  </a:rPr>
                  <a:t>Behavioral Trading Algorithms: Developing trading algorithms that take behavioral factors into account.</a:t>
                </a:r>
                <a:endParaRPr lang="en-US" sz="1400" dirty="0">
                  <a:solidFill>
                    <a:schemeClr val="bg1"/>
                  </a:solidFill>
                </a:endParaRPr>
              </a:p>
              <a:p>
                <a:pPr>
                  <a:buFont typeface="Arial" panose="020B0604020202020204" pitchFamily="34" charset="0"/>
                  <a:buChar char="•"/>
                </a:pPr>
                <a:r>
                  <a:rPr lang="en-US" sz="1400" b="0" i="0" dirty="0">
                    <a:solidFill>
                      <a:schemeClr val="bg1"/>
                    </a:solidFill>
                    <a:effectLst/>
                  </a:rPr>
                  <a:t>Market Anomalies: Studying the persistence of market anomalies that can be explained by behavioral finance theories.</a:t>
                </a:r>
                <a:endParaRPr lang="en-US" sz="1400" dirty="0">
                  <a:solidFill>
                    <a:schemeClr val="bg1"/>
                  </a:solidFill>
                </a:endParaRPr>
              </a:p>
              <a:p>
                <a:pPr marL="285750" indent="-285750">
                  <a:buFont typeface="Arial" panose="020B0604020202020204" pitchFamily="34" charset="0"/>
                  <a:buChar char="•"/>
                </a:pPr>
                <a:endParaRPr lang="fr-FR" sz="1400" dirty="0">
                  <a:solidFill>
                    <a:schemeClr val="bg1"/>
                  </a:solidFill>
                </a:endParaRPr>
              </a:p>
            </p:txBody>
          </p:sp>
        </p:grpSp>
        <p:sp>
          <p:nvSpPr>
            <p:cNvPr id="3" name="Isosceles Triangle 2">
              <a:extLst>
                <a:ext uri="{FF2B5EF4-FFF2-40B4-BE49-F238E27FC236}">
                  <a16:creationId xmlns:a16="http://schemas.microsoft.com/office/drawing/2014/main" id="{C3DB2E43-9D61-6B57-7378-080A3DA4BC70}"/>
                </a:ext>
              </a:extLst>
            </p:cNvPr>
            <p:cNvSpPr/>
            <p:nvPr/>
          </p:nvSpPr>
          <p:spPr>
            <a:xfrm rot="5400000">
              <a:off x="776186" y="1081413"/>
              <a:ext cx="939596" cy="164285"/>
            </a:xfrm>
            <a:prstGeom prst="triangle">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7" name="Group 46">
            <a:extLst>
              <a:ext uri="{FF2B5EF4-FFF2-40B4-BE49-F238E27FC236}">
                <a16:creationId xmlns:a16="http://schemas.microsoft.com/office/drawing/2014/main" id="{F67C5E21-2A96-2D6D-098B-E6EB205FEA80}"/>
              </a:ext>
            </a:extLst>
          </p:cNvPr>
          <p:cNvGrpSpPr/>
          <p:nvPr/>
        </p:nvGrpSpPr>
        <p:grpSpPr>
          <a:xfrm>
            <a:off x="-2313194" y="0"/>
            <a:ext cx="3149172" cy="6858000"/>
            <a:chOff x="6366711" y="0"/>
            <a:chExt cx="3149172" cy="6858000"/>
          </a:xfrm>
        </p:grpSpPr>
        <p:sp>
          <p:nvSpPr>
            <p:cNvPr id="6" name="Rectangle 5">
              <a:extLst>
                <a:ext uri="{FF2B5EF4-FFF2-40B4-BE49-F238E27FC236}">
                  <a16:creationId xmlns:a16="http://schemas.microsoft.com/office/drawing/2014/main" id="{FAC80CE5-D6F1-6DE2-EE61-60CEE7C08BAA}"/>
                </a:ext>
              </a:extLst>
            </p:cNvPr>
            <p:cNvSpPr/>
            <p:nvPr/>
          </p:nvSpPr>
          <p:spPr>
            <a:xfrm>
              <a:off x="6366711" y="0"/>
              <a:ext cx="3001108" cy="6858000"/>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TextBox 11">
              <a:extLst>
                <a:ext uri="{FF2B5EF4-FFF2-40B4-BE49-F238E27FC236}">
                  <a16:creationId xmlns:a16="http://schemas.microsoft.com/office/drawing/2014/main" id="{39BA9E7A-DBDC-F355-F0B6-B349C1FF17F4}"/>
                </a:ext>
              </a:extLst>
            </p:cNvPr>
            <p:cNvSpPr txBox="1"/>
            <p:nvPr/>
          </p:nvSpPr>
          <p:spPr>
            <a:xfrm>
              <a:off x="7116988" y="0"/>
              <a:ext cx="184731" cy="2400657"/>
            </a:xfrm>
            <a:prstGeom prst="rect">
              <a:avLst/>
            </a:prstGeom>
            <a:noFill/>
          </p:spPr>
          <p:txBody>
            <a:bodyPr wrap="none" rtlCol="0">
              <a:spAutoFit/>
            </a:bodyPr>
            <a:lstStyle/>
            <a:p>
              <a:endParaRPr lang="fr-FR" sz="15000" dirty="0">
                <a:solidFill>
                  <a:schemeClr val="bg1"/>
                </a:solidFill>
                <a:latin typeface="Aharoni" panose="02010803020104030203" pitchFamily="2" charset="-79"/>
                <a:cs typeface="Aharoni" panose="02010803020104030203" pitchFamily="2" charset="-79"/>
              </a:endParaRPr>
            </a:p>
          </p:txBody>
        </p:sp>
        <p:sp>
          <p:nvSpPr>
            <p:cNvPr id="23" name="TextBox 22">
              <a:extLst>
                <a:ext uri="{FF2B5EF4-FFF2-40B4-BE49-F238E27FC236}">
                  <a16:creationId xmlns:a16="http://schemas.microsoft.com/office/drawing/2014/main" id="{286E0A03-0AA7-510A-2D0B-93B0EA130906}"/>
                </a:ext>
              </a:extLst>
            </p:cNvPr>
            <p:cNvSpPr txBox="1"/>
            <p:nvPr/>
          </p:nvSpPr>
          <p:spPr>
            <a:xfrm>
              <a:off x="6394554" y="1307193"/>
              <a:ext cx="3001106" cy="830997"/>
            </a:xfrm>
            <a:prstGeom prst="rect">
              <a:avLst/>
            </a:prstGeom>
            <a:noFill/>
          </p:spPr>
          <p:txBody>
            <a:bodyPr wrap="square" rtlCol="0">
              <a:spAutoFit/>
            </a:bodyPr>
            <a:lstStyle/>
            <a:p>
              <a:pPr algn="ctr"/>
              <a:r>
                <a:rPr lang="fr-FR" sz="2400" b="1" i="1" dirty="0">
                  <a:solidFill>
                    <a:schemeClr val="bg1"/>
                  </a:solidFill>
                  <a:effectLst/>
                </a:rPr>
                <a:t>Marketing and Consumer Finance:</a:t>
              </a:r>
              <a:endParaRPr lang="fr-FR" sz="2400" b="1" dirty="0">
                <a:solidFill>
                  <a:schemeClr val="bg1"/>
                </a:solidFill>
              </a:endParaRPr>
            </a:p>
          </p:txBody>
        </p:sp>
        <p:sp>
          <p:nvSpPr>
            <p:cNvPr id="24" name="TextBox 23">
              <a:extLst>
                <a:ext uri="{FF2B5EF4-FFF2-40B4-BE49-F238E27FC236}">
                  <a16:creationId xmlns:a16="http://schemas.microsoft.com/office/drawing/2014/main" id="{8186180A-5EEE-B2AD-D9BD-5A2616276822}"/>
                </a:ext>
              </a:extLst>
            </p:cNvPr>
            <p:cNvSpPr txBox="1"/>
            <p:nvPr/>
          </p:nvSpPr>
          <p:spPr>
            <a:xfrm>
              <a:off x="6531986" y="2799909"/>
              <a:ext cx="2837925" cy="1815882"/>
            </a:xfrm>
            <a:prstGeom prst="rect">
              <a:avLst/>
            </a:prstGeom>
            <a:noFill/>
          </p:spPr>
          <p:txBody>
            <a:bodyPr wrap="square" rtlCol="0">
              <a:spAutoFit/>
            </a:bodyPr>
            <a:lstStyle/>
            <a:p>
              <a:pPr>
                <a:buFont typeface="Arial" panose="020B0604020202020204" pitchFamily="34" charset="0"/>
                <a:buChar char="•"/>
              </a:pPr>
              <a:r>
                <a:rPr lang="en-US" sz="1400" b="0" i="0" dirty="0">
                  <a:solidFill>
                    <a:schemeClr val="bg1"/>
                  </a:solidFill>
                  <a:effectLst/>
                </a:rPr>
                <a:t>Behavioral Marketing: Using behavioral insights to design better marketing strategies for financial products.</a:t>
              </a:r>
              <a:endParaRPr lang="en-US" sz="1400" dirty="0">
                <a:solidFill>
                  <a:schemeClr val="bg1"/>
                </a:solidFill>
              </a:endParaRPr>
            </a:p>
            <a:p>
              <a:pPr>
                <a:buFont typeface="Arial" panose="020B0604020202020204" pitchFamily="34" charset="0"/>
                <a:buChar char="•"/>
              </a:pPr>
              <a:r>
                <a:rPr lang="en-US" sz="1400" b="0" i="0" dirty="0">
                  <a:solidFill>
                    <a:schemeClr val="bg1"/>
                  </a:solidFill>
                  <a:effectLst/>
                </a:rPr>
                <a:t>Consumer Credit and Spending: Understanding how biases affect consumer credit behavior and spending patterns.</a:t>
              </a:r>
              <a:endParaRPr lang="en-US" sz="1400" dirty="0">
                <a:solidFill>
                  <a:schemeClr val="bg1"/>
                </a:solidFill>
              </a:endParaRPr>
            </a:p>
          </p:txBody>
        </p:sp>
        <p:sp>
          <p:nvSpPr>
            <p:cNvPr id="40" name="Isosceles Triangle 39">
              <a:extLst>
                <a:ext uri="{FF2B5EF4-FFF2-40B4-BE49-F238E27FC236}">
                  <a16:creationId xmlns:a16="http://schemas.microsoft.com/office/drawing/2014/main" id="{43AC4F73-AD5F-5838-0BF6-5D589D5585BA}"/>
                </a:ext>
              </a:extLst>
            </p:cNvPr>
            <p:cNvSpPr/>
            <p:nvPr/>
          </p:nvSpPr>
          <p:spPr>
            <a:xfrm rot="5400000">
              <a:off x="9075935" y="1115455"/>
              <a:ext cx="710149" cy="169746"/>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5" name="Group 44">
            <a:extLst>
              <a:ext uri="{FF2B5EF4-FFF2-40B4-BE49-F238E27FC236}">
                <a16:creationId xmlns:a16="http://schemas.microsoft.com/office/drawing/2014/main" id="{34471A19-DED4-0F7D-436B-F5E4307F3C7A}"/>
              </a:ext>
            </a:extLst>
          </p:cNvPr>
          <p:cNvGrpSpPr/>
          <p:nvPr/>
        </p:nvGrpSpPr>
        <p:grpSpPr>
          <a:xfrm>
            <a:off x="-2403285" y="0"/>
            <a:ext cx="3162621" cy="6858000"/>
            <a:chOff x="3001108" y="0"/>
            <a:chExt cx="3162621" cy="6858000"/>
          </a:xfrm>
        </p:grpSpPr>
        <p:sp>
          <p:nvSpPr>
            <p:cNvPr id="8" name="Rectangle 7">
              <a:extLst>
                <a:ext uri="{FF2B5EF4-FFF2-40B4-BE49-F238E27FC236}">
                  <a16:creationId xmlns:a16="http://schemas.microsoft.com/office/drawing/2014/main" id="{28C750EB-94AD-6023-DFD8-58A4A127BEE0}"/>
                </a:ext>
              </a:extLst>
            </p:cNvPr>
            <p:cNvSpPr/>
            <p:nvPr/>
          </p:nvSpPr>
          <p:spPr>
            <a:xfrm>
              <a:off x="3001108" y="0"/>
              <a:ext cx="3001108" cy="6858000"/>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TextBox 10">
              <a:extLst>
                <a:ext uri="{FF2B5EF4-FFF2-40B4-BE49-F238E27FC236}">
                  <a16:creationId xmlns:a16="http://schemas.microsoft.com/office/drawing/2014/main" id="{058AD73B-9328-1399-EDB3-9B05583A754A}"/>
                </a:ext>
              </a:extLst>
            </p:cNvPr>
            <p:cNvSpPr txBox="1"/>
            <p:nvPr/>
          </p:nvSpPr>
          <p:spPr>
            <a:xfrm>
              <a:off x="3751385" y="0"/>
              <a:ext cx="914400" cy="2400657"/>
            </a:xfrm>
            <a:prstGeom prst="rect">
              <a:avLst/>
            </a:prstGeom>
            <a:noFill/>
          </p:spPr>
          <p:txBody>
            <a:bodyPr wrap="square" rtlCol="0">
              <a:spAutoFit/>
            </a:bodyPr>
            <a:lstStyle/>
            <a:p>
              <a:endParaRPr lang="fr-FR" sz="15000" dirty="0">
                <a:solidFill>
                  <a:schemeClr val="bg1"/>
                </a:solidFill>
                <a:latin typeface="Aharoni" panose="02010803020104030203" pitchFamily="2" charset="-79"/>
                <a:cs typeface="Aharoni" panose="02010803020104030203" pitchFamily="2" charset="-79"/>
              </a:endParaRPr>
            </a:p>
          </p:txBody>
        </p:sp>
        <p:sp>
          <p:nvSpPr>
            <p:cNvPr id="18" name="TextBox 17">
              <a:extLst>
                <a:ext uri="{FF2B5EF4-FFF2-40B4-BE49-F238E27FC236}">
                  <a16:creationId xmlns:a16="http://schemas.microsoft.com/office/drawing/2014/main" id="{37B7CCBF-A5F7-6104-9392-0D90E21E8C2D}"/>
                </a:ext>
              </a:extLst>
            </p:cNvPr>
            <p:cNvSpPr txBox="1"/>
            <p:nvPr/>
          </p:nvSpPr>
          <p:spPr>
            <a:xfrm>
              <a:off x="3242790" y="1299129"/>
              <a:ext cx="2442352" cy="769441"/>
            </a:xfrm>
            <a:prstGeom prst="rect">
              <a:avLst/>
            </a:prstGeom>
            <a:noFill/>
          </p:spPr>
          <p:txBody>
            <a:bodyPr wrap="square" rtlCol="0">
              <a:spAutoFit/>
            </a:bodyPr>
            <a:lstStyle/>
            <a:p>
              <a:pPr algn="ctr"/>
              <a:r>
                <a:rPr lang="fr-FR" sz="2000" b="1" i="1" dirty="0">
                  <a:solidFill>
                    <a:schemeClr val="bg1"/>
                  </a:solidFill>
                  <a:effectLst/>
                </a:rPr>
                <a:t>Public </a:t>
              </a:r>
              <a:r>
                <a:rPr lang="fr-FR" sz="2400" b="1" i="1" dirty="0">
                  <a:solidFill>
                    <a:schemeClr val="bg1"/>
                  </a:solidFill>
                  <a:effectLst/>
                </a:rPr>
                <a:t>Policy</a:t>
              </a:r>
              <a:r>
                <a:rPr lang="fr-FR" sz="2000" b="1" i="1" dirty="0">
                  <a:solidFill>
                    <a:schemeClr val="bg1"/>
                  </a:solidFill>
                  <a:effectLst/>
                </a:rPr>
                <a:t> and </a:t>
              </a:r>
              <a:r>
                <a:rPr lang="fr-FR" sz="2000" b="1" i="1" dirty="0" err="1">
                  <a:solidFill>
                    <a:schemeClr val="bg1"/>
                  </a:solidFill>
                  <a:effectLst/>
                </a:rPr>
                <a:t>Regulation</a:t>
              </a:r>
              <a:r>
                <a:rPr lang="fr-FR" sz="2000" b="1" i="1" dirty="0">
                  <a:solidFill>
                    <a:schemeClr val="bg1"/>
                  </a:solidFill>
                  <a:effectLst/>
                </a:rPr>
                <a:t>:</a:t>
              </a:r>
              <a:endParaRPr lang="fr-FR" sz="2400" b="1" dirty="0">
                <a:solidFill>
                  <a:schemeClr val="bg1"/>
                </a:solidFill>
              </a:endParaRPr>
            </a:p>
          </p:txBody>
        </p:sp>
        <p:sp>
          <p:nvSpPr>
            <p:cNvPr id="19" name="TextBox 18">
              <a:extLst>
                <a:ext uri="{FF2B5EF4-FFF2-40B4-BE49-F238E27FC236}">
                  <a16:creationId xmlns:a16="http://schemas.microsoft.com/office/drawing/2014/main" id="{8F9845CA-6DDE-841D-8797-F1CF866F34E6}"/>
                </a:ext>
              </a:extLst>
            </p:cNvPr>
            <p:cNvSpPr txBox="1"/>
            <p:nvPr/>
          </p:nvSpPr>
          <p:spPr>
            <a:xfrm flipH="1">
              <a:off x="3284519" y="2602265"/>
              <a:ext cx="2598479" cy="2462213"/>
            </a:xfrm>
            <a:prstGeom prst="rect">
              <a:avLst/>
            </a:prstGeom>
            <a:noFill/>
          </p:spPr>
          <p:txBody>
            <a:bodyPr wrap="square" rtlCol="0">
              <a:spAutoFit/>
            </a:bodyPr>
            <a:lstStyle/>
            <a:p>
              <a:pPr>
                <a:buFont typeface="Arial" panose="020B0604020202020204" pitchFamily="34" charset="0"/>
                <a:buChar char="•"/>
              </a:pPr>
              <a:r>
                <a:rPr lang="en-US" sz="1400" b="0" i="0" dirty="0">
                  <a:solidFill>
                    <a:schemeClr val="bg1"/>
                  </a:solidFill>
                  <a:effectLst/>
                </a:rPr>
                <a:t>Behavioral Policy Design: Designing public policies that use behavioral insights to promote better financial behavior among citizens, such as automatic enrollment in retirement plans.</a:t>
              </a:r>
              <a:endParaRPr lang="en-US" sz="1400" dirty="0">
                <a:solidFill>
                  <a:schemeClr val="bg1"/>
                </a:solidFill>
              </a:endParaRPr>
            </a:p>
            <a:p>
              <a:pPr>
                <a:buFont typeface="Arial" panose="020B0604020202020204" pitchFamily="34" charset="0"/>
                <a:buChar char="•"/>
              </a:pPr>
              <a:r>
                <a:rPr lang="en-US" sz="1400" b="0" i="0" dirty="0">
                  <a:solidFill>
                    <a:schemeClr val="bg1"/>
                  </a:solidFill>
                  <a:effectLst/>
                </a:rPr>
                <a:t>Regulatory Interventions: Implementing regulations that mitigate the impact of common biases in financial markets.</a:t>
              </a:r>
              <a:endParaRPr lang="en-US" sz="1400" dirty="0">
                <a:solidFill>
                  <a:schemeClr val="bg1"/>
                </a:solidFill>
              </a:endParaRPr>
            </a:p>
          </p:txBody>
        </p:sp>
        <p:sp>
          <p:nvSpPr>
            <p:cNvPr id="39" name="Isosceles Triangle 38">
              <a:extLst>
                <a:ext uri="{FF2B5EF4-FFF2-40B4-BE49-F238E27FC236}">
                  <a16:creationId xmlns:a16="http://schemas.microsoft.com/office/drawing/2014/main" id="{C74DBD18-F463-B2ED-622D-ECDF722C7DA0}"/>
                </a:ext>
              </a:extLst>
            </p:cNvPr>
            <p:cNvSpPr/>
            <p:nvPr/>
          </p:nvSpPr>
          <p:spPr>
            <a:xfrm rot="5400000">
              <a:off x="5723781" y="1115455"/>
              <a:ext cx="710149" cy="169746"/>
            </a:xfrm>
            <a:prstGeom prst="triangle">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6" name="Group 45">
            <a:extLst>
              <a:ext uri="{FF2B5EF4-FFF2-40B4-BE49-F238E27FC236}">
                <a16:creationId xmlns:a16="http://schemas.microsoft.com/office/drawing/2014/main" id="{C809566E-01DA-EDD8-A9DD-0F9FAB842B6F}"/>
              </a:ext>
            </a:extLst>
          </p:cNvPr>
          <p:cNvGrpSpPr/>
          <p:nvPr/>
        </p:nvGrpSpPr>
        <p:grpSpPr>
          <a:xfrm>
            <a:off x="-2536452" y="0"/>
            <a:ext cx="3166738" cy="6858000"/>
            <a:chOff x="0" y="0"/>
            <a:chExt cx="3166738" cy="6858000"/>
          </a:xfrm>
        </p:grpSpPr>
        <p:sp>
          <p:nvSpPr>
            <p:cNvPr id="9" name="Rectangle 8">
              <a:extLst>
                <a:ext uri="{FF2B5EF4-FFF2-40B4-BE49-F238E27FC236}">
                  <a16:creationId xmlns:a16="http://schemas.microsoft.com/office/drawing/2014/main" id="{CFEA55C2-625D-3803-27AB-D73256E6617F}"/>
                </a:ext>
              </a:extLst>
            </p:cNvPr>
            <p:cNvSpPr/>
            <p:nvPr/>
          </p:nvSpPr>
          <p:spPr>
            <a:xfrm>
              <a:off x="0" y="0"/>
              <a:ext cx="3001108"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6600" dirty="0"/>
            </a:p>
          </p:txBody>
        </p:sp>
        <p:sp>
          <p:nvSpPr>
            <p:cNvPr id="10" name="TextBox 9">
              <a:extLst>
                <a:ext uri="{FF2B5EF4-FFF2-40B4-BE49-F238E27FC236}">
                  <a16:creationId xmlns:a16="http://schemas.microsoft.com/office/drawing/2014/main" id="{F85D464B-BB0C-6FB8-B65A-EC8ACD3CAA7F}"/>
                </a:ext>
              </a:extLst>
            </p:cNvPr>
            <p:cNvSpPr txBox="1"/>
            <p:nvPr/>
          </p:nvSpPr>
          <p:spPr>
            <a:xfrm>
              <a:off x="715108" y="0"/>
              <a:ext cx="1535723" cy="2400657"/>
            </a:xfrm>
            <a:prstGeom prst="rect">
              <a:avLst/>
            </a:prstGeom>
            <a:noFill/>
          </p:spPr>
          <p:txBody>
            <a:bodyPr wrap="square" rtlCol="0">
              <a:spAutoFit/>
            </a:bodyPr>
            <a:lstStyle/>
            <a:p>
              <a:endParaRPr lang="fr-FR" sz="15000" dirty="0">
                <a:solidFill>
                  <a:schemeClr val="bg1"/>
                </a:solidFill>
                <a:latin typeface="Aharoni" panose="02010803020104030203" pitchFamily="2" charset="-79"/>
                <a:cs typeface="Aharoni" panose="02010803020104030203" pitchFamily="2" charset="-79"/>
              </a:endParaRPr>
            </a:p>
          </p:txBody>
        </p:sp>
        <p:sp>
          <p:nvSpPr>
            <p:cNvPr id="14" name="TextBox 13">
              <a:extLst>
                <a:ext uri="{FF2B5EF4-FFF2-40B4-BE49-F238E27FC236}">
                  <a16:creationId xmlns:a16="http://schemas.microsoft.com/office/drawing/2014/main" id="{462308ED-2479-71FD-2703-3F32A1FCF235}"/>
                </a:ext>
              </a:extLst>
            </p:cNvPr>
            <p:cNvSpPr txBox="1"/>
            <p:nvPr/>
          </p:nvSpPr>
          <p:spPr>
            <a:xfrm>
              <a:off x="234896" y="1329002"/>
              <a:ext cx="2410526" cy="4708981"/>
            </a:xfrm>
            <a:prstGeom prst="rect">
              <a:avLst/>
            </a:prstGeom>
            <a:noFill/>
          </p:spPr>
          <p:txBody>
            <a:bodyPr wrap="square" rtlCol="0">
              <a:spAutoFit/>
            </a:bodyPr>
            <a:lstStyle/>
            <a:p>
              <a:pPr algn="ctr"/>
              <a:r>
                <a:rPr lang="fr-FR" sz="2000" b="1" i="1" dirty="0">
                  <a:solidFill>
                    <a:schemeClr val="bg1"/>
                  </a:solidFill>
                  <a:effectLst/>
                </a:rPr>
                <a:t>Financial Planning and </a:t>
              </a:r>
              <a:r>
                <a:rPr lang="fr-FR" sz="2000" b="1" i="1" dirty="0" err="1">
                  <a:solidFill>
                    <a:schemeClr val="bg1"/>
                  </a:solidFill>
                  <a:effectLst/>
                </a:rPr>
                <a:t>Advising</a:t>
              </a:r>
              <a:r>
                <a:rPr lang="fr-FR" sz="2000" b="1" i="1" dirty="0">
                  <a:solidFill>
                    <a:schemeClr val="bg1"/>
                  </a:solidFill>
                  <a:effectLst/>
                </a:rPr>
                <a:t>:</a:t>
              </a:r>
            </a:p>
            <a:p>
              <a:pPr algn="ctr"/>
              <a:r>
                <a:rPr lang="fr-FR" sz="2000" b="1" i="1" dirty="0">
                  <a:solidFill>
                    <a:schemeClr val="bg1"/>
                  </a:solidFill>
                  <a:effectLst/>
                </a:rPr>
                <a:t>	</a:t>
              </a:r>
              <a:endParaRPr lang="fr-FR" sz="1600" b="1" dirty="0">
                <a:solidFill>
                  <a:schemeClr val="bg1"/>
                </a:solidFill>
              </a:endParaRPr>
            </a:p>
            <a:p>
              <a:pPr>
                <a:buFont typeface="Arial" panose="020B0604020202020204" pitchFamily="34" charset="0"/>
                <a:buChar char="•"/>
              </a:pPr>
              <a:r>
                <a:rPr lang="en-US" sz="1600" b="0" i="0" dirty="0">
                  <a:solidFill>
                    <a:srgbClr val="000000"/>
                  </a:solidFill>
                  <a:effectLst/>
                </a:rPr>
                <a:t>Personalized Financial Advice: Leveraging behavioral insights to provide customized financial advice that accounts for individual biases and preferences.</a:t>
              </a:r>
            </a:p>
            <a:p>
              <a:endParaRPr lang="en-US" sz="1600" dirty="0"/>
            </a:p>
            <a:p>
              <a:pPr>
                <a:buFont typeface="Arial" panose="020B0604020202020204" pitchFamily="34" charset="0"/>
                <a:buChar char="•"/>
              </a:pPr>
              <a:r>
                <a:rPr lang="en-US" sz="1600" b="0" i="0" dirty="0">
                  <a:solidFill>
                    <a:srgbClr val="000000"/>
                  </a:solidFill>
                  <a:effectLst/>
                </a:rPr>
                <a:t>Improved Financial Literacy Programs: Developing educational programs that incorporate behavioral principles to enhance financial literacy.</a:t>
              </a:r>
              <a:endParaRPr lang="en-US" sz="1600" dirty="0"/>
            </a:p>
          </p:txBody>
        </p:sp>
        <p:sp>
          <p:nvSpPr>
            <p:cNvPr id="38" name="Isosceles Triangle 37">
              <a:extLst>
                <a:ext uri="{FF2B5EF4-FFF2-40B4-BE49-F238E27FC236}">
                  <a16:creationId xmlns:a16="http://schemas.microsoft.com/office/drawing/2014/main" id="{AA2D3015-BBA4-8FF3-49A8-EBECE4710E68}"/>
                </a:ext>
              </a:extLst>
            </p:cNvPr>
            <p:cNvSpPr/>
            <p:nvPr/>
          </p:nvSpPr>
          <p:spPr>
            <a:xfrm rot="5400000">
              <a:off x="2726790" y="1078682"/>
              <a:ext cx="710149" cy="169746"/>
            </a:xfrm>
            <a:prstGeom prst="triangle">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15" name="TextBox 14">
            <a:extLst>
              <a:ext uri="{FF2B5EF4-FFF2-40B4-BE49-F238E27FC236}">
                <a16:creationId xmlns:a16="http://schemas.microsoft.com/office/drawing/2014/main" id="{619029AD-1886-0525-4727-B0B00B81F7C9}"/>
              </a:ext>
            </a:extLst>
          </p:cNvPr>
          <p:cNvSpPr txBox="1"/>
          <p:nvPr/>
        </p:nvSpPr>
        <p:spPr>
          <a:xfrm>
            <a:off x="2582562" y="1972416"/>
            <a:ext cx="7895967" cy="3785652"/>
          </a:xfrm>
          <a:prstGeom prst="rect">
            <a:avLst/>
          </a:prstGeom>
          <a:noFill/>
        </p:spPr>
        <p:txBody>
          <a:bodyPr wrap="square">
            <a:spAutoFit/>
          </a:bodyPr>
          <a:lstStyle/>
          <a:p>
            <a:r>
              <a:rPr lang="en-US" sz="4800" b="1" i="0" dirty="0">
                <a:solidFill>
                  <a:schemeClr val="tx2">
                    <a:lumMod val="75000"/>
                    <a:lumOff val="25000"/>
                  </a:schemeClr>
                </a:solidFill>
                <a:effectLst/>
              </a:rPr>
              <a:t>Potential Future Developments</a:t>
            </a:r>
          </a:p>
          <a:p>
            <a:r>
              <a:rPr lang="en-US" sz="4800" b="1" i="0" dirty="0">
                <a:solidFill>
                  <a:schemeClr val="tx2">
                    <a:lumMod val="75000"/>
                    <a:lumOff val="25000"/>
                  </a:schemeClr>
                </a:solidFill>
                <a:effectLst/>
              </a:rPr>
              <a:t> and Applications of Behavioral Finance in Various Sectors</a:t>
            </a:r>
            <a:endParaRPr lang="fr-FR" sz="4800" b="1" dirty="0">
              <a:solidFill>
                <a:schemeClr val="tx2">
                  <a:lumMod val="75000"/>
                  <a:lumOff val="25000"/>
                </a:schemeClr>
              </a:solidFill>
            </a:endParaRPr>
          </a:p>
        </p:txBody>
      </p:sp>
    </p:spTree>
    <p:extLst>
      <p:ext uri="{BB962C8B-B14F-4D97-AF65-F5344CB8AC3E}">
        <p14:creationId xmlns:p14="http://schemas.microsoft.com/office/powerpoint/2010/main" val="709350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ECBC186-E5C3-FF71-681D-9FA8B6DAB4F0}"/>
              </a:ext>
            </a:extLst>
          </p:cNvPr>
          <p:cNvGrpSpPr/>
          <p:nvPr/>
        </p:nvGrpSpPr>
        <p:grpSpPr>
          <a:xfrm>
            <a:off x="8967478" y="53"/>
            <a:ext cx="3343442" cy="6858000"/>
            <a:chOff x="-2015316" y="0"/>
            <a:chExt cx="3343442" cy="6858000"/>
          </a:xfrm>
        </p:grpSpPr>
        <p:grpSp>
          <p:nvGrpSpPr>
            <p:cNvPr id="2" name="Group 1">
              <a:extLst>
                <a:ext uri="{FF2B5EF4-FFF2-40B4-BE49-F238E27FC236}">
                  <a16:creationId xmlns:a16="http://schemas.microsoft.com/office/drawing/2014/main" id="{00DCFBEF-A1C9-43AE-0D3E-FB862AE1BEE5}"/>
                </a:ext>
              </a:extLst>
            </p:cNvPr>
            <p:cNvGrpSpPr/>
            <p:nvPr/>
          </p:nvGrpSpPr>
          <p:grpSpPr>
            <a:xfrm>
              <a:off x="-2015316" y="0"/>
              <a:ext cx="3212123" cy="6858000"/>
              <a:chOff x="9012840" y="0"/>
              <a:chExt cx="3212123" cy="6858000"/>
            </a:xfrm>
          </p:grpSpPr>
          <p:sp>
            <p:nvSpPr>
              <p:cNvPr id="7" name="Rectangle 6">
                <a:extLst>
                  <a:ext uri="{FF2B5EF4-FFF2-40B4-BE49-F238E27FC236}">
                    <a16:creationId xmlns:a16="http://schemas.microsoft.com/office/drawing/2014/main" id="{519574EC-D847-1D73-8CBD-973382A29B94}"/>
                  </a:ext>
                </a:extLst>
              </p:cNvPr>
              <p:cNvSpPr/>
              <p:nvPr/>
            </p:nvSpPr>
            <p:spPr>
              <a:xfrm>
                <a:off x="9012840" y="0"/>
                <a:ext cx="3212123" cy="685800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TextBox 12">
                <a:extLst>
                  <a:ext uri="{FF2B5EF4-FFF2-40B4-BE49-F238E27FC236}">
                    <a16:creationId xmlns:a16="http://schemas.microsoft.com/office/drawing/2014/main" id="{290E65C9-5B99-602A-7F76-AB06C0D64672}"/>
                  </a:ext>
                </a:extLst>
              </p:cNvPr>
              <p:cNvSpPr txBox="1"/>
              <p:nvPr/>
            </p:nvSpPr>
            <p:spPr>
              <a:xfrm>
                <a:off x="9838092" y="0"/>
                <a:ext cx="184731" cy="2400657"/>
              </a:xfrm>
              <a:prstGeom prst="rect">
                <a:avLst/>
              </a:prstGeom>
              <a:noFill/>
            </p:spPr>
            <p:txBody>
              <a:bodyPr wrap="none" rtlCol="0">
                <a:spAutoFit/>
              </a:bodyPr>
              <a:lstStyle/>
              <a:p>
                <a:endParaRPr lang="fr-FR" sz="15000" dirty="0">
                  <a:solidFill>
                    <a:schemeClr val="bg1"/>
                  </a:solidFill>
                  <a:latin typeface="Aharoni" panose="02010803020104030203" pitchFamily="2" charset="-79"/>
                  <a:cs typeface="Aharoni" panose="02010803020104030203" pitchFamily="2" charset="-79"/>
                </a:endParaRPr>
              </a:p>
            </p:txBody>
          </p:sp>
          <p:sp>
            <p:nvSpPr>
              <p:cNvPr id="32" name="TextBox 31">
                <a:extLst>
                  <a:ext uri="{FF2B5EF4-FFF2-40B4-BE49-F238E27FC236}">
                    <a16:creationId xmlns:a16="http://schemas.microsoft.com/office/drawing/2014/main" id="{855644E9-ADEE-FDCE-6088-7C772F7E9CC7}"/>
                  </a:ext>
                </a:extLst>
              </p:cNvPr>
              <p:cNvSpPr txBox="1"/>
              <p:nvPr/>
            </p:nvSpPr>
            <p:spPr>
              <a:xfrm>
                <a:off x="9176232" y="1141419"/>
                <a:ext cx="2764984" cy="830997"/>
              </a:xfrm>
              <a:prstGeom prst="rect">
                <a:avLst/>
              </a:prstGeom>
              <a:noFill/>
            </p:spPr>
            <p:txBody>
              <a:bodyPr wrap="square" rtlCol="0">
                <a:spAutoFit/>
              </a:bodyPr>
              <a:lstStyle/>
              <a:p>
                <a:pPr algn="ctr"/>
                <a:r>
                  <a:rPr lang="fr-FR" sz="2400" b="1" i="1" dirty="0">
                    <a:solidFill>
                      <a:schemeClr val="bg1"/>
                    </a:solidFill>
                    <a:effectLst/>
                  </a:rPr>
                  <a:t>Financial </a:t>
                </a:r>
                <a:r>
                  <a:rPr lang="fr-FR" sz="2400" b="1" i="1" dirty="0" err="1">
                    <a:solidFill>
                      <a:schemeClr val="bg1"/>
                    </a:solidFill>
                    <a:effectLst/>
                  </a:rPr>
                  <a:t>Markets</a:t>
                </a:r>
                <a:r>
                  <a:rPr lang="fr-FR" sz="2400" b="1" i="1" dirty="0">
                    <a:solidFill>
                      <a:schemeClr val="bg1"/>
                    </a:solidFill>
                    <a:effectLst/>
                  </a:rPr>
                  <a:t> and Trading:</a:t>
                </a:r>
                <a:endParaRPr lang="fr-FR" sz="2400" b="1" dirty="0">
                  <a:solidFill>
                    <a:schemeClr val="bg1"/>
                  </a:solidFill>
                </a:endParaRPr>
              </a:p>
            </p:txBody>
          </p:sp>
          <p:sp>
            <p:nvSpPr>
              <p:cNvPr id="33" name="TextBox 32">
                <a:extLst>
                  <a:ext uri="{FF2B5EF4-FFF2-40B4-BE49-F238E27FC236}">
                    <a16:creationId xmlns:a16="http://schemas.microsoft.com/office/drawing/2014/main" id="{3D9C95BB-A210-CFAC-F1FA-57D3CCD360B1}"/>
                  </a:ext>
                </a:extLst>
              </p:cNvPr>
              <p:cNvSpPr txBox="1"/>
              <p:nvPr/>
            </p:nvSpPr>
            <p:spPr>
              <a:xfrm>
                <a:off x="9299373" y="2614554"/>
                <a:ext cx="2613007" cy="2677656"/>
              </a:xfrm>
              <a:prstGeom prst="rect">
                <a:avLst/>
              </a:prstGeom>
              <a:noFill/>
            </p:spPr>
            <p:txBody>
              <a:bodyPr wrap="square" rtlCol="0">
                <a:spAutoFit/>
              </a:bodyPr>
              <a:lstStyle/>
              <a:p>
                <a:pPr>
                  <a:buFont typeface="Arial" panose="020B0604020202020204" pitchFamily="34" charset="0"/>
                  <a:buChar char="•"/>
                </a:pPr>
                <a:r>
                  <a:rPr lang="en-US" sz="1400" b="0" i="0" dirty="0">
                    <a:solidFill>
                      <a:schemeClr val="bg1"/>
                    </a:solidFill>
                    <a:effectLst/>
                  </a:rPr>
                  <a:t>Behavioral Trading Algorithms: Developing trading algorithms that take behavioral factors into account.</a:t>
                </a:r>
              </a:p>
              <a:p>
                <a:pPr>
                  <a:buFont typeface="Arial" panose="020B0604020202020204" pitchFamily="34" charset="0"/>
                  <a:buChar char="•"/>
                </a:pPr>
                <a:endParaRPr lang="en-US" sz="1400" dirty="0">
                  <a:solidFill>
                    <a:schemeClr val="bg1"/>
                  </a:solidFill>
                </a:endParaRPr>
              </a:p>
              <a:p>
                <a:endParaRPr lang="en-US" sz="1400" dirty="0">
                  <a:solidFill>
                    <a:schemeClr val="bg1"/>
                  </a:solidFill>
                </a:endParaRPr>
              </a:p>
              <a:p>
                <a:pPr>
                  <a:buFont typeface="Arial" panose="020B0604020202020204" pitchFamily="34" charset="0"/>
                  <a:buChar char="•"/>
                </a:pPr>
                <a:r>
                  <a:rPr lang="en-US" sz="1400" b="0" i="0" dirty="0">
                    <a:solidFill>
                      <a:schemeClr val="bg1"/>
                    </a:solidFill>
                    <a:effectLst/>
                  </a:rPr>
                  <a:t>Market Anomalies: Studying the persistence of market anomalies that can be explained by behavioral finance theories.</a:t>
                </a:r>
                <a:endParaRPr lang="en-US" sz="1400" dirty="0">
                  <a:solidFill>
                    <a:schemeClr val="bg1"/>
                  </a:solidFill>
                </a:endParaRPr>
              </a:p>
              <a:p>
                <a:pPr marL="285750" indent="-285750">
                  <a:buFont typeface="Arial" panose="020B0604020202020204" pitchFamily="34" charset="0"/>
                  <a:buChar char="•"/>
                </a:pPr>
                <a:endParaRPr lang="fr-FR" sz="1400" dirty="0">
                  <a:solidFill>
                    <a:schemeClr val="bg1"/>
                  </a:solidFill>
                </a:endParaRPr>
              </a:p>
            </p:txBody>
          </p:sp>
        </p:grpSp>
        <p:sp>
          <p:nvSpPr>
            <p:cNvPr id="3" name="Isosceles Triangle 2">
              <a:extLst>
                <a:ext uri="{FF2B5EF4-FFF2-40B4-BE49-F238E27FC236}">
                  <a16:creationId xmlns:a16="http://schemas.microsoft.com/office/drawing/2014/main" id="{C3DB2E43-9D61-6B57-7378-080A3DA4BC70}"/>
                </a:ext>
              </a:extLst>
            </p:cNvPr>
            <p:cNvSpPr/>
            <p:nvPr/>
          </p:nvSpPr>
          <p:spPr>
            <a:xfrm rot="5400000">
              <a:off x="776186" y="1081413"/>
              <a:ext cx="939596" cy="164285"/>
            </a:xfrm>
            <a:prstGeom prst="triangle">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7" name="Group 46">
            <a:extLst>
              <a:ext uri="{FF2B5EF4-FFF2-40B4-BE49-F238E27FC236}">
                <a16:creationId xmlns:a16="http://schemas.microsoft.com/office/drawing/2014/main" id="{F67C5E21-2A96-2D6D-098B-E6EB205FEA80}"/>
              </a:ext>
            </a:extLst>
          </p:cNvPr>
          <p:cNvGrpSpPr/>
          <p:nvPr/>
        </p:nvGrpSpPr>
        <p:grpSpPr>
          <a:xfrm>
            <a:off x="5966370" y="0"/>
            <a:ext cx="3149172" cy="6858000"/>
            <a:chOff x="6366711" y="0"/>
            <a:chExt cx="3149172" cy="6858000"/>
          </a:xfrm>
        </p:grpSpPr>
        <p:sp>
          <p:nvSpPr>
            <p:cNvPr id="6" name="Rectangle 5">
              <a:extLst>
                <a:ext uri="{FF2B5EF4-FFF2-40B4-BE49-F238E27FC236}">
                  <a16:creationId xmlns:a16="http://schemas.microsoft.com/office/drawing/2014/main" id="{FAC80CE5-D6F1-6DE2-EE61-60CEE7C08BAA}"/>
                </a:ext>
              </a:extLst>
            </p:cNvPr>
            <p:cNvSpPr/>
            <p:nvPr/>
          </p:nvSpPr>
          <p:spPr>
            <a:xfrm>
              <a:off x="6366711" y="0"/>
              <a:ext cx="3001108" cy="6858000"/>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TextBox 11">
              <a:extLst>
                <a:ext uri="{FF2B5EF4-FFF2-40B4-BE49-F238E27FC236}">
                  <a16:creationId xmlns:a16="http://schemas.microsoft.com/office/drawing/2014/main" id="{39BA9E7A-DBDC-F355-F0B6-B349C1FF17F4}"/>
                </a:ext>
              </a:extLst>
            </p:cNvPr>
            <p:cNvSpPr txBox="1"/>
            <p:nvPr/>
          </p:nvSpPr>
          <p:spPr>
            <a:xfrm>
              <a:off x="7116988" y="0"/>
              <a:ext cx="184731" cy="2400657"/>
            </a:xfrm>
            <a:prstGeom prst="rect">
              <a:avLst/>
            </a:prstGeom>
            <a:noFill/>
          </p:spPr>
          <p:txBody>
            <a:bodyPr wrap="none" rtlCol="0">
              <a:spAutoFit/>
            </a:bodyPr>
            <a:lstStyle/>
            <a:p>
              <a:endParaRPr lang="fr-FR" sz="15000" dirty="0">
                <a:solidFill>
                  <a:schemeClr val="bg1"/>
                </a:solidFill>
                <a:latin typeface="Aharoni" panose="02010803020104030203" pitchFamily="2" charset="-79"/>
                <a:cs typeface="Aharoni" panose="02010803020104030203" pitchFamily="2" charset="-79"/>
              </a:endParaRPr>
            </a:p>
          </p:txBody>
        </p:sp>
        <p:sp>
          <p:nvSpPr>
            <p:cNvPr id="23" name="TextBox 22">
              <a:extLst>
                <a:ext uri="{FF2B5EF4-FFF2-40B4-BE49-F238E27FC236}">
                  <a16:creationId xmlns:a16="http://schemas.microsoft.com/office/drawing/2014/main" id="{286E0A03-0AA7-510A-2D0B-93B0EA130906}"/>
                </a:ext>
              </a:extLst>
            </p:cNvPr>
            <p:cNvSpPr txBox="1"/>
            <p:nvPr/>
          </p:nvSpPr>
          <p:spPr>
            <a:xfrm>
              <a:off x="6394554" y="1307193"/>
              <a:ext cx="3001106" cy="830997"/>
            </a:xfrm>
            <a:prstGeom prst="rect">
              <a:avLst/>
            </a:prstGeom>
            <a:noFill/>
          </p:spPr>
          <p:txBody>
            <a:bodyPr wrap="square" rtlCol="0">
              <a:spAutoFit/>
            </a:bodyPr>
            <a:lstStyle/>
            <a:p>
              <a:pPr algn="ctr"/>
              <a:r>
                <a:rPr lang="fr-FR" sz="2400" b="1" i="1" dirty="0">
                  <a:solidFill>
                    <a:schemeClr val="bg1"/>
                  </a:solidFill>
                  <a:effectLst/>
                </a:rPr>
                <a:t>Marketing and Consumer Finance:</a:t>
              </a:r>
              <a:endParaRPr lang="fr-FR" sz="2400" b="1" dirty="0">
                <a:solidFill>
                  <a:schemeClr val="bg1"/>
                </a:solidFill>
              </a:endParaRPr>
            </a:p>
          </p:txBody>
        </p:sp>
        <p:sp>
          <p:nvSpPr>
            <p:cNvPr id="24" name="TextBox 23">
              <a:extLst>
                <a:ext uri="{FF2B5EF4-FFF2-40B4-BE49-F238E27FC236}">
                  <a16:creationId xmlns:a16="http://schemas.microsoft.com/office/drawing/2014/main" id="{8186180A-5EEE-B2AD-D9BD-5A2616276822}"/>
                </a:ext>
              </a:extLst>
            </p:cNvPr>
            <p:cNvSpPr txBox="1"/>
            <p:nvPr/>
          </p:nvSpPr>
          <p:spPr>
            <a:xfrm>
              <a:off x="6531986" y="2799909"/>
              <a:ext cx="2837925" cy="2246769"/>
            </a:xfrm>
            <a:prstGeom prst="rect">
              <a:avLst/>
            </a:prstGeom>
            <a:noFill/>
          </p:spPr>
          <p:txBody>
            <a:bodyPr wrap="square" rtlCol="0">
              <a:spAutoFit/>
            </a:bodyPr>
            <a:lstStyle/>
            <a:p>
              <a:pPr>
                <a:buFont typeface="Arial" panose="020B0604020202020204" pitchFamily="34" charset="0"/>
                <a:buChar char="•"/>
              </a:pPr>
              <a:r>
                <a:rPr lang="en-US" sz="1400" b="0" i="0" dirty="0">
                  <a:solidFill>
                    <a:schemeClr val="bg1"/>
                  </a:solidFill>
                  <a:effectLst/>
                </a:rPr>
                <a:t>Behavioral Marketing: Using behavioral insights to design better marketing strategies for financial products.</a:t>
              </a:r>
            </a:p>
            <a:p>
              <a:pPr>
                <a:buFont typeface="Arial" panose="020B0604020202020204" pitchFamily="34" charset="0"/>
                <a:buChar char="•"/>
              </a:pPr>
              <a:endParaRPr lang="en-US" sz="1400" dirty="0">
                <a:solidFill>
                  <a:schemeClr val="bg1"/>
                </a:solidFill>
              </a:endParaRPr>
            </a:p>
            <a:p>
              <a:endParaRPr lang="en-US" sz="1400" dirty="0">
                <a:solidFill>
                  <a:schemeClr val="bg1"/>
                </a:solidFill>
              </a:endParaRPr>
            </a:p>
            <a:p>
              <a:pPr>
                <a:buFont typeface="Arial" panose="020B0604020202020204" pitchFamily="34" charset="0"/>
                <a:buChar char="•"/>
              </a:pPr>
              <a:r>
                <a:rPr lang="en-US" sz="1400" b="0" i="0" dirty="0">
                  <a:solidFill>
                    <a:schemeClr val="bg1"/>
                  </a:solidFill>
                  <a:effectLst/>
                </a:rPr>
                <a:t>Consumer Credit and Spending: Understanding how biases affect consumer credit behavior and spending patterns.</a:t>
              </a:r>
              <a:endParaRPr lang="en-US" sz="1400" dirty="0">
                <a:solidFill>
                  <a:schemeClr val="bg1"/>
                </a:solidFill>
              </a:endParaRPr>
            </a:p>
          </p:txBody>
        </p:sp>
        <p:sp>
          <p:nvSpPr>
            <p:cNvPr id="40" name="Isosceles Triangle 39">
              <a:extLst>
                <a:ext uri="{FF2B5EF4-FFF2-40B4-BE49-F238E27FC236}">
                  <a16:creationId xmlns:a16="http://schemas.microsoft.com/office/drawing/2014/main" id="{43AC4F73-AD5F-5838-0BF6-5D589D5585BA}"/>
                </a:ext>
              </a:extLst>
            </p:cNvPr>
            <p:cNvSpPr/>
            <p:nvPr/>
          </p:nvSpPr>
          <p:spPr>
            <a:xfrm rot="5400000">
              <a:off x="9075935" y="1115455"/>
              <a:ext cx="710149" cy="169746"/>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5" name="Group 44">
            <a:extLst>
              <a:ext uri="{FF2B5EF4-FFF2-40B4-BE49-F238E27FC236}">
                <a16:creationId xmlns:a16="http://schemas.microsoft.com/office/drawing/2014/main" id="{34471A19-DED4-0F7D-436B-F5E4307F3C7A}"/>
              </a:ext>
            </a:extLst>
          </p:cNvPr>
          <p:cNvGrpSpPr/>
          <p:nvPr/>
        </p:nvGrpSpPr>
        <p:grpSpPr>
          <a:xfrm>
            <a:off x="2989625" y="0"/>
            <a:ext cx="3162621" cy="6858000"/>
            <a:chOff x="3001108" y="0"/>
            <a:chExt cx="3162621" cy="6858000"/>
          </a:xfrm>
        </p:grpSpPr>
        <p:sp>
          <p:nvSpPr>
            <p:cNvPr id="8" name="Rectangle 7">
              <a:extLst>
                <a:ext uri="{FF2B5EF4-FFF2-40B4-BE49-F238E27FC236}">
                  <a16:creationId xmlns:a16="http://schemas.microsoft.com/office/drawing/2014/main" id="{28C750EB-94AD-6023-DFD8-58A4A127BEE0}"/>
                </a:ext>
              </a:extLst>
            </p:cNvPr>
            <p:cNvSpPr/>
            <p:nvPr/>
          </p:nvSpPr>
          <p:spPr>
            <a:xfrm>
              <a:off x="3001108" y="0"/>
              <a:ext cx="3001108" cy="6858000"/>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TextBox 10">
              <a:extLst>
                <a:ext uri="{FF2B5EF4-FFF2-40B4-BE49-F238E27FC236}">
                  <a16:creationId xmlns:a16="http://schemas.microsoft.com/office/drawing/2014/main" id="{058AD73B-9328-1399-EDB3-9B05583A754A}"/>
                </a:ext>
              </a:extLst>
            </p:cNvPr>
            <p:cNvSpPr txBox="1"/>
            <p:nvPr/>
          </p:nvSpPr>
          <p:spPr>
            <a:xfrm>
              <a:off x="3751385" y="0"/>
              <a:ext cx="914400" cy="2400657"/>
            </a:xfrm>
            <a:prstGeom prst="rect">
              <a:avLst/>
            </a:prstGeom>
            <a:noFill/>
          </p:spPr>
          <p:txBody>
            <a:bodyPr wrap="square" rtlCol="0">
              <a:spAutoFit/>
            </a:bodyPr>
            <a:lstStyle/>
            <a:p>
              <a:endParaRPr lang="fr-FR" sz="15000" dirty="0">
                <a:solidFill>
                  <a:schemeClr val="bg1"/>
                </a:solidFill>
                <a:latin typeface="Aharoni" panose="02010803020104030203" pitchFamily="2" charset="-79"/>
                <a:cs typeface="Aharoni" panose="02010803020104030203" pitchFamily="2" charset="-79"/>
              </a:endParaRPr>
            </a:p>
          </p:txBody>
        </p:sp>
        <p:sp>
          <p:nvSpPr>
            <p:cNvPr id="18" name="TextBox 17">
              <a:extLst>
                <a:ext uri="{FF2B5EF4-FFF2-40B4-BE49-F238E27FC236}">
                  <a16:creationId xmlns:a16="http://schemas.microsoft.com/office/drawing/2014/main" id="{37B7CCBF-A5F7-6104-9392-0D90E21E8C2D}"/>
                </a:ext>
              </a:extLst>
            </p:cNvPr>
            <p:cNvSpPr txBox="1"/>
            <p:nvPr/>
          </p:nvSpPr>
          <p:spPr>
            <a:xfrm>
              <a:off x="3242790" y="1299129"/>
              <a:ext cx="2442352" cy="769441"/>
            </a:xfrm>
            <a:prstGeom prst="rect">
              <a:avLst/>
            </a:prstGeom>
            <a:noFill/>
          </p:spPr>
          <p:txBody>
            <a:bodyPr wrap="square" rtlCol="0">
              <a:spAutoFit/>
            </a:bodyPr>
            <a:lstStyle/>
            <a:p>
              <a:pPr algn="ctr"/>
              <a:r>
                <a:rPr lang="fr-FR" sz="2000" b="1" i="1" dirty="0">
                  <a:solidFill>
                    <a:schemeClr val="bg1"/>
                  </a:solidFill>
                  <a:effectLst/>
                </a:rPr>
                <a:t>Public </a:t>
              </a:r>
              <a:r>
                <a:rPr lang="fr-FR" sz="2400" b="1" i="1" dirty="0">
                  <a:solidFill>
                    <a:schemeClr val="bg1"/>
                  </a:solidFill>
                  <a:effectLst/>
                </a:rPr>
                <a:t>Policy</a:t>
              </a:r>
              <a:r>
                <a:rPr lang="fr-FR" sz="2000" b="1" i="1" dirty="0">
                  <a:solidFill>
                    <a:schemeClr val="bg1"/>
                  </a:solidFill>
                  <a:effectLst/>
                </a:rPr>
                <a:t> and </a:t>
              </a:r>
              <a:r>
                <a:rPr lang="fr-FR" sz="2000" b="1" i="1" dirty="0" err="1">
                  <a:solidFill>
                    <a:schemeClr val="bg1"/>
                  </a:solidFill>
                  <a:effectLst/>
                </a:rPr>
                <a:t>Regulation</a:t>
              </a:r>
              <a:r>
                <a:rPr lang="fr-FR" sz="2000" b="1" i="1" dirty="0">
                  <a:solidFill>
                    <a:schemeClr val="bg1"/>
                  </a:solidFill>
                  <a:effectLst/>
                </a:rPr>
                <a:t>:</a:t>
              </a:r>
              <a:endParaRPr lang="fr-FR" sz="2400" b="1" dirty="0">
                <a:solidFill>
                  <a:schemeClr val="bg1"/>
                </a:solidFill>
              </a:endParaRPr>
            </a:p>
          </p:txBody>
        </p:sp>
        <p:sp>
          <p:nvSpPr>
            <p:cNvPr id="19" name="TextBox 18">
              <a:extLst>
                <a:ext uri="{FF2B5EF4-FFF2-40B4-BE49-F238E27FC236}">
                  <a16:creationId xmlns:a16="http://schemas.microsoft.com/office/drawing/2014/main" id="{8F9845CA-6DDE-841D-8797-F1CF866F34E6}"/>
                </a:ext>
              </a:extLst>
            </p:cNvPr>
            <p:cNvSpPr txBox="1"/>
            <p:nvPr/>
          </p:nvSpPr>
          <p:spPr>
            <a:xfrm flipH="1">
              <a:off x="3284519" y="2602265"/>
              <a:ext cx="2598479" cy="2462213"/>
            </a:xfrm>
            <a:prstGeom prst="rect">
              <a:avLst/>
            </a:prstGeom>
            <a:noFill/>
          </p:spPr>
          <p:txBody>
            <a:bodyPr wrap="square" rtlCol="0">
              <a:spAutoFit/>
            </a:bodyPr>
            <a:lstStyle/>
            <a:p>
              <a:pPr>
                <a:buFont typeface="Arial" panose="020B0604020202020204" pitchFamily="34" charset="0"/>
                <a:buChar char="•"/>
              </a:pPr>
              <a:r>
                <a:rPr lang="en-US" sz="1400" b="0" i="0" dirty="0">
                  <a:solidFill>
                    <a:schemeClr val="bg1"/>
                  </a:solidFill>
                  <a:effectLst/>
                </a:rPr>
                <a:t>Behavioral Policy Design: Designing public policies that use behavioral insights to promote better financial behavior among citizens, </a:t>
              </a:r>
            </a:p>
            <a:p>
              <a:pPr>
                <a:buFont typeface="Arial" panose="020B0604020202020204" pitchFamily="34" charset="0"/>
                <a:buChar char="•"/>
              </a:pPr>
              <a:endParaRPr lang="en-US" sz="1400" dirty="0">
                <a:solidFill>
                  <a:schemeClr val="bg1"/>
                </a:solidFill>
              </a:endParaRPr>
            </a:p>
            <a:p>
              <a:endParaRPr lang="en-US" sz="1400" dirty="0">
                <a:solidFill>
                  <a:schemeClr val="bg1"/>
                </a:solidFill>
              </a:endParaRPr>
            </a:p>
            <a:p>
              <a:pPr>
                <a:buFont typeface="Arial" panose="020B0604020202020204" pitchFamily="34" charset="0"/>
                <a:buChar char="•"/>
              </a:pPr>
              <a:r>
                <a:rPr lang="en-US" sz="1400" b="0" i="0" dirty="0">
                  <a:solidFill>
                    <a:schemeClr val="bg1"/>
                  </a:solidFill>
                  <a:effectLst/>
                </a:rPr>
                <a:t>Regulatory Interventions: Implementing regulations that mitigate the impact of common biases in financial markets.</a:t>
              </a:r>
              <a:endParaRPr lang="en-US" sz="1400" dirty="0">
                <a:solidFill>
                  <a:schemeClr val="bg1"/>
                </a:solidFill>
              </a:endParaRPr>
            </a:p>
          </p:txBody>
        </p:sp>
        <p:sp>
          <p:nvSpPr>
            <p:cNvPr id="39" name="Isosceles Triangle 38">
              <a:extLst>
                <a:ext uri="{FF2B5EF4-FFF2-40B4-BE49-F238E27FC236}">
                  <a16:creationId xmlns:a16="http://schemas.microsoft.com/office/drawing/2014/main" id="{C74DBD18-F463-B2ED-622D-ECDF722C7DA0}"/>
                </a:ext>
              </a:extLst>
            </p:cNvPr>
            <p:cNvSpPr/>
            <p:nvPr/>
          </p:nvSpPr>
          <p:spPr>
            <a:xfrm rot="5400000">
              <a:off x="5723781" y="1115455"/>
              <a:ext cx="710149" cy="169746"/>
            </a:xfrm>
            <a:prstGeom prst="triangle">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6" name="Group 45">
            <a:extLst>
              <a:ext uri="{FF2B5EF4-FFF2-40B4-BE49-F238E27FC236}">
                <a16:creationId xmlns:a16="http://schemas.microsoft.com/office/drawing/2014/main" id="{C809566E-01DA-EDD8-A9DD-0F9FAB842B6F}"/>
              </a:ext>
            </a:extLst>
          </p:cNvPr>
          <p:cNvGrpSpPr/>
          <p:nvPr/>
        </p:nvGrpSpPr>
        <p:grpSpPr>
          <a:xfrm>
            <a:off x="-23901" y="-38796"/>
            <a:ext cx="3212123" cy="6896796"/>
            <a:chOff x="0" y="0"/>
            <a:chExt cx="3166738" cy="6858000"/>
          </a:xfrm>
        </p:grpSpPr>
        <p:sp>
          <p:nvSpPr>
            <p:cNvPr id="9" name="Rectangle 8">
              <a:extLst>
                <a:ext uri="{FF2B5EF4-FFF2-40B4-BE49-F238E27FC236}">
                  <a16:creationId xmlns:a16="http://schemas.microsoft.com/office/drawing/2014/main" id="{CFEA55C2-625D-3803-27AB-D73256E6617F}"/>
                </a:ext>
              </a:extLst>
            </p:cNvPr>
            <p:cNvSpPr/>
            <p:nvPr/>
          </p:nvSpPr>
          <p:spPr>
            <a:xfrm>
              <a:off x="0" y="0"/>
              <a:ext cx="3001108"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6600" dirty="0"/>
            </a:p>
          </p:txBody>
        </p:sp>
        <p:sp>
          <p:nvSpPr>
            <p:cNvPr id="10" name="TextBox 9">
              <a:extLst>
                <a:ext uri="{FF2B5EF4-FFF2-40B4-BE49-F238E27FC236}">
                  <a16:creationId xmlns:a16="http://schemas.microsoft.com/office/drawing/2014/main" id="{F85D464B-BB0C-6FB8-B65A-EC8ACD3CAA7F}"/>
                </a:ext>
              </a:extLst>
            </p:cNvPr>
            <p:cNvSpPr txBox="1"/>
            <p:nvPr/>
          </p:nvSpPr>
          <p:spPr>
            <a:xfrm>
              <a:off x="715108" y="0"/>
              <a:ext cx="1535723" cy="2400657"/>
            </a:xfrm>
            <a:prstGeom prst="rect">
              <a:avLst/>
            </a:prstGeom>
            <a:noFill/>
          </p:spPr>
          <p:txBody>
            <a:bodyPr wrap="square" rtlCol="0">
              <a:spAutoFit/>
            </a:bodyPr>
            <a:lstStyle/>
            <a:p>
              <a:endParaRPr lang="fr-FR" sz="15000" dirty="0">
                <a:solidFill>
                  <a:schemeClr val="bg1"/>
                </a:solidFill>
                <a:latin typeface="Aharoni" panose="02010803020104030203" pitchFamily="2" charset="-79"/>
                <a:cs typeface="Aharoni" panose="02010803020104030203" pitchFamily="2" charset="-79"/>
              </a:endParaRPr>
            </a:p>
          </p:txBody>
        </p:sp>
        <p:sp>
          <p:nvSpPr>
            <p:cNvPr id="14" name="TextBox 13">
              <a:extLst>
                <a:ext uri="{FF2B5EF4-FFF2-40B4-BE49-F238E27FC236}">
                  <a16:creationId xmlns:a16="http://schemas.microsoft.com/office/drawing/2014/main" id="{462308ED-2479-71FD-2703-3F32A1FCF235}"/>
                </a:ext>
              </a:extLst>
            </p:cNvPr>
            <p:cNvSpPr txBox="1"/>
            <p:nvPr/>
          </p:nvSpPr>
          <p:spPr>
            <a:xfrm>
              <a:off x="234896" y="1329002"/>
              <a:ext cx="2410526" cy="4708981"/>
            </a:xfrm>
            <a:prstGeom prst="rect">
              <a:avLst/>
            </a:prstGeom>
            <a:noFill/>
          </p:spPr>
          <p:txBody>
            <a:bodyPr wrap="square" rtlCol="0">
              <a:spAutoFit/>
            </a:bodyPr>
            <a:lstStyle/>
            <a:p>
              <a:pPr algn="ctr"/>
              <a:r>
                <a:rPr lang="fr-FR" sz="2000" b="1" i="1" dirty="0">
                  <a:solidFill>
                    <a:schemeClr val="bg1"/>
                  </a:solidFill>
                  <a:effectLst/>
                </a:rPr>
                <a:t>Financial Planning and </a:t>
              </a:r>
              <a:r>
                <a:rPr lang="fr-FR" sz="2000" b="1" i="1" dirty="0" err="1">
                  <a:solidFill>
                    <a:schemeClr val="bg1"/>
                  </a:solidFill>
                  <a:effectLst/>
                </a:rPr>
                <a:t>Advising</a:t>
              </a:r>
              <a:r>
                <a:rPr lang="fr-FR" sz="2000" b="1" i="1" dirty="0">
                  <a:solidFill>
                    <a:schemeClr val="bg1"/>
                  </a:solidFill>
                  <a:effectLst/>
                </a:rPr>
                <a:t>:</a:t>
              </a:r>
            </a:p>
            <a:p>
              <a:pPr algn="ctr"/>
              <a:r>
                <a:rPr lang="fr-FR" sz="2000" b="1" i="1" dirty="0">
                  <a:solidFill>
                    <a:schemeClr val="bg1"/>
                  </a:solidFill>
                  <a:effectLst/>
                </a:rPr>
                <a:t>	</a:t>
              </a:r>
              <a:endParaRPr lang="fr-FR" sz="1600" b="1" dirty="0">
                <a:solidFill>
                  <a:schemeClr val="bg1"/>
                </a:solidFill>
              </a:endParaRPr>
            </a:p>
            <a:p>
              <a:pPr>
                <a:buFont typeface="Arial" panose="020B0604020202020204" pitchFamily="34" charset="0"/>
                <a:buChar char="•"/>
              </a:pPr>
              <a:r>
                <a:rPr lang="en-US" sz="1600" b="0" i="0" dirty="0">
                  <a:solidFill>
                    <a:schemeClr val="bg1"/>
                  </a:solidFill>
                  <a:effectLst/>
                </a:rPr>
                <a:t>Personalized Financial Advice: Leveraging behavioral insights to provide customized financial advice that accounts for individual biases and preferences.</a:t>
              </a:r>
            </a:p>
            <a:p>
              <a:endParaRPr lang="en-US" sz="1600" dirty="0">
                <a:solidFill>
                  <a:schemeClr val="bg1"/>
                </a:solidFill>
              </a:endParaRPr>
            </a:p>
            <a:p>
              <a:pPr>
                <a:buFont typeface="Arial" panose="020B0604020202020204" pitchFamily="34" charset="0"/>
                <a:buChar char="•"/>
              </a:pPr>
              <a:r>
                <a:rPr lang="en-US" sz="1600" b="0" i="0" dirty="0">
                  <a:solidFill>
                    <a:schemeClr val="bg1"/>
                  </a:solidFill>
                  <a:effectLst/>
                </a:rPr>
                <a:t>Improved Financial Literacy Programs: Developing educational programs that incorporate behavioral principles to enhance financial literacy.</a:t>
              </a:r>
              <a:endParaRPr lang="en-US" sz="1600" dirty="0">
                <a:solidFill>
                  <a:schemeClr val="bg1"/>
                </a:solidFill>
              </a:endParaRPr>
            </a:p>
          </p:txBody>
        </p:sp>
        <p:sp>
          <p:nvSpPr>
            <p:cNvPr id="38" name="Isosceles Triangle 37">
              <a:extLst>
                <a:ext uri="{FF2B5EF4-FFF2-40B4-BE49-F238E27FC236}">
                  <a16:creationId xmlns:a16="http://schemas.microsoft.com/office/drawing/2014/main" id="{AA2D3015-BBA4-8FF3-49A8-EBECE4710E68}"/>
                </a:ext>
              </a:extLst>
            </p:cNvPr>
            <p:cNvSpPr/>
            <p:nvPr/>
          </p:nvSpPr>
          <p:spPr>
            <a:xfrm rot="5400000">
              <a:off x="2726790" y="1078682"/>
              <a:ext cx="710149" cy="169746"/>
            </a:xfrm>
            <a:prstGeom prst="triangle">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Tree>
    <p:extLst>
      <p:ext uri="{BB962C8B-B14F-4D97-AF65-F5344CB8AC3E}">
        <p14:creationId xmlns:p14="http://schemas.microsoft.com/office/powerpoint/2010/main" val="753564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616EBF5-8D85-5A4C-D354-512E3783D9F3}"/>
              </a:ext>
            </a:extLst>
          </p:cNvPr>
          <p:cNvSpPr/>
          <p:nvPr/>
        </p:nvSpPr>
        <p:spPr>
          <a:xfrm>
            <a:off x="2156392" y="3595862"/>
            <a:ext cx="2461964" cy="1832320"/>
          </a:xfrm>
          <a:prstGeom prst="roundRect">
            <a:avLst/>
          </a:prstGeom>
          <a:solidFill>
            <a:schemeClr val="tx2">
              <a:lumMod val="50000"/>
              <a:lumOff val="5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Rectangle: Rounded Corners 10">
            <a:extLst>
              <a:ext uri="{FF2B5EF4-FFF2-40B4-BE49-F238E27FC236}">
                <a16:creationId xmlns:a16="http://schemas.microsoft.com/office/drawing/2014/main" id="{C49E59AC-3953-E694-3130-5B0A0B15EA10}"/>
              </a:ext>
            </a:extLst>
          </p:cNvPr>
          <p:cNvSpPr/>
          <p:nvPr/>
        </p:nvSpPr>
        <p:spPr>
          <a:xfrm>
            <a:off x="5039242" y="3595861"/>
            <a:ext cx="2461964" cy="1832321"/>
          </a:xfrm>
          <a:prstGeom prst="roundRect">
            <a:avLst/>
          </a:prstGeom>
          <a:solidFill>
            <a:schemeClr val="tx2">
              <a:lumMod val="50000"/>
              <a:lumOff val="5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Rounded Corners 13">
            <a:extLst>
              <a:ext uri="{FF2B5EF4-FFF2-40B4-BE49-F238E27FC236}">
                <a16:creationId xmlns:a16="http://schemas.microsoft.com/office/drawing/2014/main" id="{89E7A3E9-A4E7-096C-89A1-25F1DA3EB88D}"/>
              </a:ext>
            </a:extLst>
          </p:cNvPr>
          <p:cNvSpPr/>
          <p:nvPr/>
        </p:nvSpPr>
        <p:spPr>
          <a:xfrm>
            <a:off x="7937396" y="3657255"/>
            <a:ext cx="2461965" cy="1770927"/>
          </a:xfrm>
          <a:prstGeom prst="roundRect">
            <a:avLst/>
          </a:prstGeom>
          <a:solidFill>
            <a:schemeClr val="tx2">
              <a:lumMod val="50000"/>
              <a:lumOff val="5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1C479E96-0094-F33B-383C-D91CC4871B19}"/>
              </a:ext>
            </a:extLst>
          </p:cNvPr>
          <p:cNvSpPr/>
          <p:nvPr/>
        </p:nvSpPr>
        <p:spPr>
          <a:xfrm>
            <a:off x="1863997" y="591653"/>
            <a:ext cx="8399205" cy="1754326"/>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i="0" dirty="0">
                <a:solidFill>
                  <a:schemeClr val="tx2">
                    <a:lumMod val="90000"/>
                    <a:lumOff val="10000"/>
                  </a:schemeClr>
                </a:solidFill>
                <a:effectLst/>
              </a:rPr>
              <a:t>Integration of Behavioral Finance with Technology</a:t>
            </a:r>
            <a:endParaRPr lang="fr-FR" sz="5400" b="1" cap="none" spc="0" dirty="0">
              <a:ln/>
              <a:solidFill>
                <a:schemeClr val="tx2">
                  <a:lumMod val="90000"/>
                  <a:lumOff val="10000"/>
                </a:schemeClr>
              </a:solidFill>
              <a:effectLst/>
            </a:endParaRPr>
          </a:p>
        </p:txBody>
      </p:sp>
      <p:sp>
        <p:nvSpPr>
          <p:cNvPr id="27" name="TextBox 26">
            <a:extLst>
              <a:ext uri="{FF2B5EF4-FFF2-40B4-BE49-F238E27FC236}">
                <a16:creationId xmlns:a16="http://schemas.microsoft.com/office/drawing/2014/main" id="{E1AE1D7F-1644-2162-CACE-6865131C898A}"/>
              </a:ext>
            </a:extLst>
          </p:cNvPr>
          <p:cNvSpPr txBox="1"/>
          <p:nvPr/>
        </p:nvSpPr>
        <p:spPr>
          <a:xfrm rot="10800000" flipV="1">
            <a:off x="2364840" y="4223830"/>
            <a:ext cx="2045067" cy="646331"/>
          </a:xfrm>
          <a:prstGeom prst="rect">
            <a:avLst/>
          </a:prstGeom>
          <a:noFill/>
        </p:spPr>
        <p:txBody>
          <a:bodyPr wrap="square" rtlCol="0">
            <a:spAutoFit/>
          </a:bodyPr>
          <a:lstStyle/>
          <a:p>
            <a:pPr algn="ctr"/>
            <a:r>
              <a:rPr lang="fr-FR" b="1" i="0" dirty="0">
                <a:solidFill>
                  <a:schemeClr val="tx2">
                    <a:lumMod val="90000"/>
                    <a:lumOff val="10000"/>
                  </a:schemeClr>
                </a:solidFill>
                <a:effectLst/>
              </a:rPr>
              <a:t>Fintech Innovations</a:t>
            </a:r>
            <a:endParaRPr lang="fr-FR" b="1" dirty="0">
              <a:solidFill>
                <a:schemeClr val="tx2">
                  <a:lumMod val="90000"/>
                  <a:lumOff val="10000"/>
                </a:schemeClr>
              </a:solidFill>
            </a:endParaRPr>
          </a:p>
        </p:txBody>
      </p:sp>
      <p:sp>
        <p:nvSpPr>
          <p:cNvPr id="28" name="TextBox 27">
            <a:extLst>
              <a:ext uri="{FF2B5EF4-FFF2-40B4-BE49-F238E27FC236}">
                <a16:creationId xmlns:a16="http://schemas.microsoft.com/office/drawing/2014/main" id="{39EB8867-527B-F9DE-46B6-D125DAD2CA9E}"/>
              </a:ext>
            </a:extLst>
          </p:cNvPr>
          <p:cNvSpPr txBox="1"/>
          <p:nvPr/>
        </p:nvSpPr>
        <p:spPr>
          <a:xfrm rot="10800000" flipV="1">
            <a:off x="5224192" y="4103218"/>
            <a:ext cx="2045067" cy="923330"/>
          </a:xfrm>
          <a:prstGeom prst="rect">
            <a:avLst/>
          </a:prstGeom>
          <a:noFill/>
        </p:spPr>
        <p:txBody>
          <a:bodyPr wrap="square" rtlCol="0">
            <a:spAutoFit/>
          </a:bodyPr>
          <a:lstStyle/>
          <a:p>
            <a:pPr algn="ctr"/>
            <a:r>
              <a:rPr lang="en-US" b="1" i="0" dirty="0">
                <a:solidFill>
                  <a:schemeClr val="tx2">
                    <a:lumMod val="90000"/>
                    <a:lumOff val="10000"/>
                  </a:schemeClr>
                </a:solidFill>
                <a:effectLst/>
              </a:rPr>
              <a:t>Big Data and Behavioral Analytics</a:t>
            </a:r>
            <a:endParaRPr lang="fr-FR" b="1" dirty="0">
              <a:solidFill>
                <a:schemeClr val="tx2">
                  <a:lumMod val="90000"/>
                  <a:lumOff val="10000"/>
                </a:schemeClr>
              </a:solidFill>
            </a:endParaRPr>
          </a:p>
        </p:txBody>
      </p:sp>
      <p:sp>
        <p:nvSpPr>
          <p:cNvPr id="29" name="TextBox 28">
            <a:extLst>
              <a:ext uri="{FF2B5EF4-FFF2-40B4-BE49-F238E27FC236}">
                <a16:creationId xmlns:a16="http://schemas.microsoft.com/office/drawing/2014/main" id="{F8C7C89F-59E1-F818-E4DA-5B3EE52630A1}"/>
              </a:ext>
            </a:extLst>
          </p:cNvPr>
          <p:cNvSpPr txBox="1"/>
          <p:nvPr/>
        </p:nvSpPr>
        <p:spPr>
          <a:xfrm rot="10800000" flipV="1">
            <a:off x="8185216" y="4174342"/>
            <a:ext cx="2210307" cy="646331"/>
          </a:xfrm>
          <a:prstGeom prst="rect">
            <a:avLst/>
          </a:prstGeom>
          <a:noFill/>
        </p:spPr>
        <p:txBody>
          <a:bodyPr wrap="square" rtlCol="0">
            <a:spAutoFit/>
          </a:bodyPr>
          <a:lstStyle/>
          <a:p>
            <a:pPr algn="ctr"/>
            <a:r>
              <a:rPr lang="fr-FR" b="1" i="0" dirty="0">
                <a:solidFill>
                  <a:schemeClr val="tx2">
                    <a:lumMod val="90000"/>
                    <a:lumOff val="10000"/>
                  </a:schemeClr>
                </a:solidFill>
                <a:effectLst/>
              </a:rPr>
              <a:t>Blockchain and </a:t>
            </a:r>
            <a:r>
              <a:rPr lang="fr-FR" b="1" i="0" dirty="0" err="1">
                <a:solidFill>
                  <a:schemeClr val="tx2">
                    <a:lumMod val="90000"/>
                    <a:lumOff val="10000"/>
                  </a:schemeClr>
                </a:solidFill>
                <a:effectLst/>
              </a:rPr>
              <a:t>Cryptocurrencies</a:t>
            </a:r>
            <a:endParaRPr lang="fr-FR" b="1" dirty="0">
              <a:solidFill>
                <a:schemeClr val="tx2">
                  <a:lumMod val="90000"/>
                  <a:lumOff val="10000"/>
                </a:schemeClr>
              </a:solidFill>
            </a:endParaRPr>
          </a:p>
        </p:txBody>
      </p:sp>
      <p:pic>
        <p:nvPicPr>
          <p:cNvPr id="4" name="Picture 3" descr="A computer screen and a phone&#10;&#10;Description automatically generated">
            <a:extLst>
              <a:ext uri="{FF2B5EF4-FFF2-40B4-BE49-F238E27FC236}">
                <a16:creationId xmlns:a16="http://schemas.microsoft.com/office/drawing/2014/main" id="{2D727B01-A47A-F656-0B34-751C3E5C0A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1269" y="3085264"/>
            <a:ext cx="978758" cy="978758"/>
          </a:xfrm>
          <a:prstGeom prst="rect">
            <a:avLst/>
          </a:prstGeom>
        </p:spPr>
      </p:pic>
      <p:pic>
        <p:nvPicPr>
          <p:cNvPr id="6" name="Picture 5" descr="A computer with a graph on it&#10;&#10;Description automatically generated">
            <a:extLst>
              <a:ext uri="{FF2B5EF4-FFF2-40B4-BE49-F238E27FC236}">
                <a16:creationId xmlns:a16="http://schemas.microsoft.com/office/drawing/2014/main" id="{E4FBBB53-E4DC-A284-57D9-BA27331B1E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0711" y="3085264"/>
            <a:ext cx="1563133" cy="865015"/>
          </a:xfrm>
          <a:prstGeom prst="rect">
            <a:avLst/>
          </a:prstGeom>
        </p:spPr>
      </p:pic>
      <p:pic>
        <p:nvPicPr>
          <p:cNvPr id="8" name="Picture 7" descr="A blue circle with dots and lines around it&#10;&#10;Description automatically generated">
            <a:extLst>
              <a:ext uri="{FF2B5EF4-FFF2-40B4-BE49-F238E27FC236}">
                <a16:creationId xmlns:a16="http://schemas.microsoft.com/office/drawing/2014/main" id="{1E8AC379-7999-1FF1-4DF8-1C576E23DA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7691" y="3085264"/>
            <a:ext cx="1214284" cy="1214284"/>
          </a:xfrm>
          <a:prstGeom prst="rect">
            <a:avLst/>
          </a:prstGeom>
        </p:spPr>
      </p:pic>
    </p:spTree>
    <p:extLst>
      <p:ext uri="{BB962C8B-B14F-4D97-AF65-F5344CB8AC3E}">
        <p14:creationId xmlns:p14="http://schemas.microsoft.com/office/powerpoint/2010/main" val="2090999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616EBF5-8D85-5A4C-D354-512E3783D9F3}"/>
              </a:ext>
            </a:extLst>
          </p:cNvPr>
          <p:cNvSpPr/>
          <p:nvPr/>
        </p:nvSpPr>
        <p:spPr>
          <a:xfrm>
            <a:off x="504521" y="3037841"/>
            <a:ext cx="3518827" cy="3708947"/>
          </a:xfrm>
          <a:prstGeom prst="roundRect">
            <a:avLst/>
          </a:prstGeom>
          <a:solidFill>
            <a:schemeClr val="tx2">
              <a:lumMod val="50000"/>
              <a:lumOff val="5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Rectangle: Rounded Corners 10">
            <a:extLst>
              <a:ext uri="{FF2B5EF4-FFF2-40B4-BE49-F238E27FC236}">
                <a16:creationId xmlns:a16="http://schemas.microsoft.com/office/drawing/2014/main" id="{C49E59AC-3953-E694-3130-5B0A0B15EA10}"/>
              </a:ext>
            </a:extLst>
          </p:cNvPr>
          <p:cNvSpPr/>
          <p:nvPr/>
        </p:nvSpPr>
        <p:spPr>
          <a:xfrm>
            <a:off x="5039242" y="3595861"/>
            <a:ext cx="2461964" cy="1832321"/>
          </a:xfrm>
          <a:prstGeom prst="roundRect">
            <a:avLst/>
          </a:prstGeom>
          <a:solidFill>
            <a:schemeClr val="tx2">
              <a:lumMod val="50000"/>
              <a:lumOff val="5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Rounded Corners 13">
            <a:extLst>
              <a:ext uri="{FF2B5EF4-FFF2-40B4-BE49-F238E27FC236}">
                <a16:creationId xmlns:a16="http://schemas.microsoft.com/office/drawing/2014/main" id="{89E7A3E9-A4E7-096C-89A1-25F1DA3EB88D}"/>
              </a:ext>
            </a:extLst>
          </p:cNvPr>
          <p:cNvSpPr/>
          <p:nvPr/>
        </p:nvSpPr>
        <p:spPr>
          <a:xfrm>
            <a:off x="7937396" y="3657255"/>
            <a:ext cx="2461965" cy="1770927"/>
          </a:xfrm>
          <a:prstGeom prst="roundRect">
            <a:avLst/>
          </a:prstGeom>
          <a:solidFill>
            <a:schemeClr val="tx2">
              <a:lumMod val="50000"/>
              <a:lumOff val="5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1C479E96-0094-F33B-383C-D91CC4871B19}"/>
              </a:ext>
            </a:extLst>
          </p:cNvPr>
          <p:cNvSpPr/>
          <p:nvPr/>
        </p:nvSpPr>
        <p:spPr>
          <a:xfrm>
            <a:off x="1863997" y="591653"/>
            <a:ext cx="8399205" cy="1754326"/>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i="0" dirty="0">
                <a:solidFill>
                  <a:schemeClr val="tx2">
                    <a:lumMod val="90000"/>
                    <a:lumOff val="10000"/>
                  </a:schemeClr>
                </a:solidFill>
                <a:effectLst/>
              </a:rPr>
              <a:t>Integration of Behavioral Finance with Technology</a:t>
            </a:r>
            <a:endParaRPr lang="fr-FR" sz="5400" b="1" cap="none" spc="0" dirty="0">
              <a:ln/>
              <a:solidFill>
                <a:schemeClr val="tx2">
                  <a:lumMod val="90000"/>
                  <a:lumOff val="10000"/>
                </a:schemeClr>
              </a:solidFill>
              <a:effectLst/>
            </a:endParaRPr>
          </a:p>
        </p:txBody>
      </p:sp>
      <p:sp>
        <p:nvSpPr>
          <p:cNvPr id="27" name="TextBox 26">
            <a:extLst>
              <a:ext uri="{FF2B5EF4-FFF2-40B4-BE49-F238E27FC236}">
                <a16:creationId xmlns:a16="http://schemas.microsoft.com/office/drawing/2014/main" id="{E1AE1D7F-1644-2162-CACE-6865131C898A}"/>
              </a:ext>
            </a:extLst>
          </p:cNvPr>
          <p:cNvSpPr txBox="1"/>
          <p:nvPr/>
        </p:nvSpPr>
        <p:spPr>
          <a:xfrm rot="10800000" flipV="1">
            <a:off x="1764868" y="3105834"/>
            <a:ext cx="2045067" cy="646331"/>
          </a:xfrm>
          <a:prstGeom prst="rect">
            <a:avLst/>
          </a:prstGeom>
          <a:noFill/>
        </p:spPr>
        <p:txBody>
          <a:bodyPr wrap="square" rtlCol="0">
            <a:spAutoFit/>
          </a:bodyPr>
          <a:lstStyle/>
          <a:p>
            <a:pPr algn="ctr"/>
            <a:r>
              <a:rPr lang="fr-FR" b="1" i="0" dirty="0">
                <a:solidFill>
                  <a:schemeClr val="tx2">
                    <a:lumMod val="90000"/>
                    <a:lumOff val="10000"/>
                  </a:schemeClr>
                </a:solidFill>
                <a:effectLst/>
              </a:rPr>
              <a:t>Fintech Innovations</a:t>
            </a:r>
            <a:endParaRPr lang="fr-FR" b="1" dirty="0">
              <a:solidFill>
                <a:schemeClr val="tx2">
                  <a:lumMod val="90000"/>
                  <a:lumOff val="10000"/>
                </a:schemeClr>
              </a:solidFill>
            </a:endParaRPr>
          </a:p>
        </p:txBody>
      </p:sp>
      <p:sp>
        <p:nvSpPr>
          <p:cNvPr id="28" name="TextBox 27">
            <a:extLst>
              <a:ext uri="{FF2B5EF4-FFF2-40B4-BE49-F238E27FC236}">
                <a16:creationId xmlns:a16="http://schemas.microsoft.com/office/drawing/2014/main" id="{39EB8867-527B-F9DE-46B6-D125DAD2CA9E}"/>
              </a:ext>
            </a:extLst>
          </p:cNvPr>
          <p:cNvSpPr txBox="1"/>
          <p:nvPr/>
        </p:nvSpPr>
        <p:spPr>
          <a:xfrm rot="10800000" flipV="1">
            <a:off x="5224192" y="4103218"/>
            <a:ext cx="2045067" cy="923330"/>
          </a:xfrm>
          <a:prstGeom prst="rect">
            <a:avLst/>
          </a:prstGeom>
          <a:noFill/>
        </p:spPr>
        <p:txBody>
          <a:bodyPr wrap="square" rtlCol="0">
            <a:spAutoFit/>
          </a:bodyPr>
          <a:lstStyle/>
          <a:p>
            <a:pPr algn="ctr"/>
            <a:r>
              <a:rPr lang="en-US" b="1" i="0" dirty="0">
                <a:solidFill>
                  <a:schemeClr val="tx2">
                    <a:lumMod val="90000"/>
                    <a:lumOff val="10000"/>
                  </a:schemeClr>
                </a:solidFill>
                <a:effectLst/>
              </a:rPr>
              <a:t>Big Data and Behavioral Analytics</a:t>
            </a:r>
            <a:endParaRPr lang="fr-FR" b="1" dirty="0">
              <a:solidFill>
                <a:schemeClr val="tx2">
                  <a:lumMod val="90000"/>
                  <a:lumOff val="10000"/>
                </a:schemeClr>
              </a:solidFill>
            </a:endParaRPr>
          </a:p>
        </p:txBody>
      </p:sp>
      <p:sp>
        <p:nvSpPr>
          <p:cNvPr id="29" name="TextBox 28">
            <a:extLst>
              <a:ext uri="{FF2B5EF4-FFF2-40B4-BE49-F238E27FC236}">
                <a16:creationId xmlns:a16="http://schemas.microsoft.com/office/drawing/2014/main" id="{F8C7C89F-59E1-F818-E4DA-5B3EE52630A1}"/>
              </a:ext>
            </a:extLst>
          </p:cNvPr>
          <p:cNvSpPr txBox="1"/>
          <p:nvPr/>
        </p:nvSpPr>
        <p:spPr>
          <a:xfrm rot="10800000" flipV="1">
            <a:off x="8185216" y="4174342"/>
            <a:ext cx="2210307" cy="646331"/>
          </a:xfrm>
          <a:prstGeom prst="rect">
            <a:avLst/>
          </a:prstGeom>
          <a:noFill/>
        </p:spPr>
        <p:txBody>
          <a:bodyPr wrap="square" rtlCol="0">
            <a:spAutoFit/>
          </a:bodyPr>
          <a:lstStyle/>
          <a:p>
            <a:pPr algn="ctr"/>
            <a:r>
              <a:rPr lang="fr-FR" b="1" i="0" dirty="0">
                <a:solidFill>
                  <a:schemeClr val="tx2">
                    <a:lumMod val="90000"/>
                    <a:lumOff val="10000"/>
                  </a:schemeClr>
                </a:solidFill>
                <a:effectLst/>
              </a:rPr>
              <a:t>Blockchain and </a:t>
            </a:r>
            <a:r>
              <a:rPr lang="fr-FR" b="1" i="0" dirty="0" err="1">
                <a:solidFill>
                  <a:schemeClr val="tx2">
                    <a:lumMod val="90000"/>
                    <a:lumOff val="10000"/>
                  </a:schemeClr>
                </a:solidFill>
                <a:effectLst/>
              </a:rPr>
              <a:t>Cryptocurrencies</a:t>
            </a:r>
            <a:endParaRPr lang="fr-FR" b="1" dirty="0">
              <a:solidFill>
                <a:schemeClr val="tx2">
                  <a:lumMod val="90000"/>
                  <a:lumOff val="10000"/>
                </a:schemeClr>
              </a:solidFill>
            </a:endParaRPr>
          </a:p>
        </p:txBody>
      </p:sp>
      <p:pic>
        <p:nvPicPr>
          <p:cNvPr id="4" name="Picture 3" descr="A computer screen and a phone&#10;&#10;Description automatically generated">
            <a:extLst>
              <a:ext uri="{FF2B5EF4-FFF2-40B4-BE49-F238E27FC236}">
                <a16:creationId xmlns:a16="http://schemas.microsoft.com/office/drawing/2014/main" id="{2D727B01-A47A-F656-0B34-751C3E5C0A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95" y="1725123"/>
            <a:ext cx="1980997" cy="1980997"/>
          </a:xfrm>
          <a:prstGeom prst="rect">
            <a:avLst/>
          </a:prstGeom>
        </p:spPr>
      </p:pic>
      <p:pic>
        <p:nvPicPr>
          <p:cNvPr id="6" name="Picture 5" descr="A computer with a graph on it&#10;&#10;Description automatically generated">
            <a:extLst>
              <a:ext uri="{FF2B5EF4-FFF2-40B4-BE49-F238E27FC236}">
                <a16:creationId xmlns:a16="http://schemas.microsoft.com/office/drawing/2014/main" id="{E4FBBB53-E4DC-A284-57D9-BA27331B1E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0711" y="3085264"/>
            <a:ext cx="1563133" cy="865015"/>
          </a:xfrm>
          <a:prstGeom prst="rect">
            <a:avLst/>
          </a:prstGeom>
        </p:spPr>
      </p:pic>
      <p:pic>
        <p:nvPicPr>
          <p:cNvPr id="8" name="Picture 7" descr="A blue circle with dots and lines around it&#10;&#10;Description automatically generated">
            <a:extLst>
              <a:ext uri="{FF2B5EF4-FFF2-40B4-BE49-F238E27FC236}">
                <a16:creationId xmlns:a16="http://schemas.microsoft.com/office/drawing/2014/main" id="{1E8AC379-7999-1FF1-4DF8-1C576E23DA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7691" y="3085264"/>
            <a:ext cx="1214284" cy="1214284"/>
          </a:xfrm>
          <a:prstGeom prst="rect">
            <a:avLst/>
          </a:prstGeom>
        </p:spPr>
      </p:pic>
      <p:sp>
        <p:nvSpPr>
          <p:cNvPr id="3" name="TextBox 2">
            <a:extLst>
              <a:ext uri="{FF2B5EF4-FFF2-40B4-BE49-F238E27FC236}">
                <a16:creationId xmlns:a16="http://schemas.microsoft.com/office/drawing/2014/main" id="{B033A26D-813B-B6F5-DD16-843CD78827AB}"/>
              </a:ext>
            </a:extLst>
          </p:cNvPr>
          <p:cNvSpPr txBox="1"/>
          <p:nvPr/>
        </p:nvSpPr>
        <p:spPr>
          <a:xfrm>
            <a:off x="638042" y="3787659"/>
            <a:ext cx="3501280" cy="2831544"/>
          </a:xfrm>
          <a:prstGeom prst="rect">
            <a:avLst/>
          </a:prstGeom>
          <a:noFill/>
        </p:spPr>
        <p:txBody>
          <a:bodyPr wrap="square" rtlCol="0">
            <a:spAutoFit/>
          </a:bodyPr>
          <a:lstStyle/>
          <a:p>
            <a:pPr>
              <a:buFont typeface="Arial" panose="020B0604020202020204" pitchFamily="34" charset="0"/>
              <a:buChar char="•"/>
            </a:pPr>
            <a:r>
              <a:rPr lang="en-US" sz="1600" b="1" i="1" dirty="0">
                <a:solidFill>
                  <a:schemeClr val="bg1"/>
                </a:solidFill>
                <a:effectLst/>
              </a:rPr>
              <a:t>Robo-Advisors:</a:t>
            </a:r>
            <a:r>
              <a:rPr lang="en-US" sz="1600" b="0" i="1" dirty="0">
                <a:solidFill>
                  <a:schemeClr val="bg1"/>
                </a:solidFill>
                <a:effectLst/>
              </a:rPr>
              <a:t> </a:t>
            </a:r>
            <a:endParaRPr lang="en-US" sz="1600" dirty="0">
              <a:solidFill>
                <a:schemeClr val="bg1"/>
              </a:solidFill>
            </a:endParaRPr>
          </a:p>
          <a:p>
            <a:r>
              <a:rPr lang="en-US" sz="1600" b="0" i="0" dirty="0">
                <a:solidFill>
                  <a:schemeClr val="bg1"/>
                </a:solidFill>
                <a:effectLst/>
                <a:latin typeface="YAFdJj8NdaU 0"/>
              </a:rPr>
              <a:t>Using AI and machine learning to create </a:t>
            </a:r>
            <a:r>
              <a:rPr lang="en-US" sz="1600" b="0" i="0" dirty="0" err="1">
                <a:solidFill>
                  <a:schemeClr val="bg1"/>
                </a:solidFill>
                <a:effectLst/>
                <a:latin typeface="YAFdJj8NdaU 0"/>
              </a:rPr>
              <a:t>robo</a:t>
            </a:r>
            <a:r>
              <a:rPr lang="en-US" sz="1600" b="0" i="0" dirty="0">
                <a:solidFill>
                  <a:schemeClr val="bg1"/>
                </a:solidFill>
                <a:effectLst/>
                <a:latin typeface="YAFdJj8NdaU 0"/>
              </a:rPr>
              <a:t>-advisors that incorporate behavioral insights to provide better financial advice.</a:t>
            </a:r>
            <a:endParaRPr lang="en-US" sz="1600" dirty="0">
              <a:solidFill>
                <a:schemeClr val="bg1"/>
              </a:solidFill>
              <a:effectLst/>
              <a:latin typeface="YAFdJj8NdaU 0"/>
            </a:endParaRPr>
          </a:p>
          <a:p>
            <a:pPr>
              <a:buFont typeface="Arial" panose="020B0604020202020204" pitchFamily="34" charset="0"/>
              <a:buChar char="•"/>
            </a:pPr>
            <a:r>
              <a:rPr lang="en-US" sz="1600" b="1" i="1" dirty="0">
                <a:solidFill>
                  <a:schemeClr val="bg1"/>
                </a:solidFill>
                <a:effectLst/>
              </a:rPr>
              <a:t>Personal Finance Apps:</a:t>
            </a:r>
            <a:endParaRPr lang="en-US" sz="1600" dirty="0">
              <a:solidFill>
                <a:schemeClr val="bg1"/>
              </a:solidFill>
            </a:endParaRPr>
          </a:p>
          <a:p>
            <a:r>
              <a:rPr lang="en-US" sz="1600" b="0" i="0" dirty="0">
                <a:solidFill>
                  <a:schemeClr val="bg1"/>
                </a:solidFill>
                <a:effectLst/>
                <a:latin typeface="YAFdJj8NdaU 0"/>
              </a:rPr>
              <a:t>Developing apps that use behavioral nudges to help users save more, invest wisely, and manage their finances better.</a:t>
            </a:r>
            <a:endParaRPr lang="en-US" sz="1600" dirty="0">
              <a:solidFill>
                <a:schemeClr val="bg1"/>
              </a:solidFill>
              <a:effectLst/>
              <a:latin typeface="YAFdJj8NdaU 0"/>
            </a:endParaRPr>
          </a:p>
          <a:p>
            <a:endParaRPr lang="fr-FR" sz="1600" dirty="0">
              <a:solidFill>
                <a:schemeClr val="bg1"/>
              </a:solidFill>
            </a:endParaRPr>
          </a:p>
        </p:txBody>
      </p:sp>
    </p:spTree>
    <p:extLst>
      <p:ext uri="{BB962C8B-B14F-4D97-AF65-F5344CB8AC3E}">
        <p14:creationId xmlns:p14="http://schemas.microsoft.com/office/powerpoint/2010/main" val="413047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3F9251C-920F-9A67-D97D-5306DEB16B8A}"/>
              </a:ext>
            </a:extLst>
          </p:cNvPr>
          <p:cNvGrpSpPr/>
          <p:nvPr/>
        </p:nvGrpSpPr>
        <p:grpSpPr>
          <a:xfrm>
            <a:off x="-14282354" y="1138329"/>
            <a:ext cx="17541681" cy="4904330"/>
            <a:chOff x="0" y="1584960"/>
            <a:chExt cx="16396476" cy="4050890"/>
          </a:xfrm>
        </p:grpSpPr>
        <p:grpSp>
          <p:nvGrpSpPr>
            <p:cNvPr id="12" name="Group 11">
              <a:extLst>
                <a:ext uri="{FF2B5EF4-FFF2-40B4-BE49-F238E27FC236}">
                  <a16:creationId xmlns:a16="http://schemas.microsoft.com/office/drawing/2014/main" id="{6D616FF8-2596-440D-5D9A-D8DBAFB785D7}"/>
                </a:ext>
              </a:extLst>
            </p:cNvPr>
            <p:cNvGrpSpPr/>
            <p:nvPr/>
          </p:nvGrpSpPr>
          <p:grpSpPr>
            <a:xfrm>
              <a:off x="0" y="1584960"/>
              <a:ext cx="16396476" cy="4050890"/>
              <a:chOff x="0" y="943896"/>
              <a:chExt cx="16396476" cy="4050890"/>
            </a:xfrm>
          </p:grpSpPr>
          <p:pic>
            <p:nvPicPr>
              <p:cNvPr id="3" name="Picture 2">
                <a:extLst>
                  <a:ext uri="{FF2B5EF4-FFF2-40B4-BE49-F238E27FC236}">
                    <a16:creationId xmlns:a16="http://schemas.microsoft.com/office/drawing/2014/main" id="{A8AB3650-328E-03B9-85DB-EC9C8ACCE452}"/>
                  </a:ext>
                </a:extLst>
              </p:cNvPr>
              <p:cNvPicPr>
                <a:picLocks noChangeAspect="1"/>
              </p:cNvPicPr>
              <p:nvPr/>
            </p:nvPicPr>
            <p:blipFill>
              <a:blip r:embed="rId2"/>
              <a:stretch>
                <a:fillRect/>
              </a:stretch>
            </p:blipFill>
            <p:spPr>
              <a:xfrm>
                <a:off x="6455371" y="943896"/>
                <a:ext cx="3138594" cy="4050890"/>
              </a:xfrm>
              <a:prstGeom prst="rect">
                <a:avLst/>
              </a:prstGeom>
            </p:spPr>
          </p:pic>
          <p:pic>
            <p:nvPicPr>
              <p:cNvPr id="5" name="Picture 4">
                <a:extLst>
                  <a:ext uri="{FF2B5EF4-FFF2-40B4-BE49-F238E27FC236}">
                    <a16:creationId xmlns:a16="http://schemas.microsoft.com/office/drawing/2014/main" id="{089AF949-3396-F8C0-963C-F82C9CAF6F24}"/>
                  </a:ext>
                </a:extLst>
              </p:cNvPr>
              <p:cNvPicPr>
                <a:picLocks noChangeAspect="1"/>
              </p:cNvPicPr>
              <p:nvPr/>
            </p:nvPicPr>
            <p:blipFill>
              <a:blip r:embed="rId3"/>
              <a:stretch>
                <a:fillRect/>
              </a:stretch>
            </p:blipFill>
            <p:spPr>
              <a:xfrm>
                <a:off x="0" y="943896"/>
                <a:ext cx="3138594" cy="4050890"/>
              </a:xfrm>
              <a:prstGeom prst="rect">
                <a:avLst/>
              </a:prstGeom>
            </p:spPr>
          </p:pic>
          <p:pic>
            <p:nvPicPr>
              <p:cNvPr id="9" name="Picture 8">
                <a:extLst>
                  <a:ext uri="{FF2B5EF4-FFF2-40B4-BE49-F238E27FC236}">
                    <a16:creationId xmlns:a16="http://schemas.microsoft.com/office/drawing/2014/main" id="{010FCFE5-E411-AEDA-7182-E01FABC5732F}"/>
                  </a:ext>
                </a:extLst>
              </p:cNvPr>
              <p:cNvPicPr>
                <a:picLocks noChangeAspect="1"/>
              </p:cNvPicPr>
              <p:nvPr/>
            </p:nvPicPr>
            <p:blipFill>
              <a:blip r:embed="rId4"/>
              <a:stretch>
                <a:fillRect/>
              </a:stretch>
            </p:blipFill>
            <p:spPr>
              <a:xfrm>
                <a:off x="9856626" y="943896"/>
                <a:ext cx="3138594" cy="4050890"/>
              </a:xfrm>
              <a:prstGeom prst="rect">
                <a:avLst/>
              </a:prstGeom>
            </p:spPr>
          </p:pic>
          <p:pic>
            <p:nvPicPr>
              <p:cNvPr id="11" name="Picture 10">
                <a:extLst>
                  <a:ext uri="{FF2B5EF4-FFF2-40B4-BE49-F238E27FC236}">
                    <a16:creationId xmlns:a16="http://schemas.microsoft.com/office/drawing/2014/main" id="{AC4EB4B4-2E52-E15E-F687-3A1C047D178C}"/>
                  </a:ext>
                </a:extLst>
              </p:cNvPr>
              <p:cNvPicPr>
                <a:picLocks noChangeAspect="1"/>
              </p:cNvPicPr>
              <p:nvPr/>
            </p:nvPicPr>
            <p:blipFill>
              <a:blip r:embed="rId5"/>
              <a:stretch>
                <a:fillRect/>
              </a:stretch>
            </p:blipFill>
            <p:spPr>
              <a:xfrm>
                <a:off x="13257882" y="943896"/>
                <a:ext cx="3138594" cy="4050890"/>
              </a:xfrm>
              <a:prstGeom prst="rect">
                <a:avLst/>
              </a:prstGeom>
            </p:spPr>
          </p:pic>
        </p:grpSp>
        <p:pic>
          <p:nvPicPr>
            <p:cNvPr id="2" name="Picture 1">
              <a:extLst>
                <a:ext uri="{FF2B5EF4-FFF2-40B4-BE49-F238E27FC236}">
                  <a16:creationId xmlns:a16="http://schemas.microsoft.com/office/drawing/2014/main" id="{B1269D4B-146F-F217-95F4-C5EB0D996D4D}"/>
                </a:ext>
              </a:extLst>
            </p:cNvPr>
            <p:cNvPicPr>
              <a:picLocks noChangeAspect="1"/>
            </p:cNvPicPr>
            <p:nvPr/>
          </p:nvPicPr>
          <p:blipFill>
            <a:blip r:embed="rId6"/>
            <a:stretch>
              <a:fillRect/>
            </a:stretch>
          </p:blipFill>
          <p:spPr>
            <a:xfrm>
              <a:off x="3227686" y="1584960"/>
              <a:ext cx="3138594" cy="4050890"/>
            </a:xfrm>
            <a:prstGeom prst="rect">
              <a:avLst/>
            </a:prstGeom>
          </p:spPr>
        </p:pic>
      </p:grpSp>
      <p:sp>
        <p:nvSpPr>
          <p:cNvPr id="14" name="Oval 13">
            <a:extLst>
              <a:ext uri="{FF2B5EF4-FFF2-40B4-BE49-F238E27FC236}">
                <a16:creationId xmlns:a16="http://schemas.microsoft.com/office/drawing/2014/main" id="{FDE36D39-7149-9DB2-C666-A873FEC9EFB0}"/>
              </a:ext>
            </a:extLst>
          </p:cNvPr>
          <p:cNvSpPr/>
          <p:nvPr/>
        </p:nvSpPr>
        <p:spPr>
          <a:xfrm>
            <a:off x="-1249680" y="5410200"/>
            <a:ext cx="14386560" cy="1914094"/>
          </a:xfrm>
          <a:prstGeom prst="ellipse">
            <a:avLst/>
          </a:prstGeom>
          <a:solidFill>
            <a:schemeClr val="tx2">
              <a:lumMod val="10000"/>
              <a:lumOff val="90000"/>
            </a:schemeClr>
          </a:solidFill>
          <a:ln>
            <a:noFill/>
          </a:ln>
        </p:spPr>
        <p:style>
          <a:lnRef idx="2">
            <a:schemeClr val="dk1"/>
          </a:lnRef>
          <a:fillRef idx="1">
            <a:schemeClr val="lt1"/>
          </a:fillRef>
          <a:effectRef idx="0">
            <a:schemeClr val="dk1"/>
          </a:effectRef>
          <a:fontRef idx="minor">
            <a:schemeClr val="dk1"/>
          </a:fontRef>
        </p:style>
        <p:txBody>
          <a:bodyPr rtlCol="0" anchor="ctr"/>
          <a:lstStyle/>
          <a:p>
            <a:endParaRPr lang="fr-FR" sz="4800" dirty="0"/>
          </a:p>
          <a:p>
            <a:endParaRPr lang="fr-FR" sz="4800" dirty="0"/>
          </a:p>
        </p:txBody>
      </p:sp>
      <p:sp>
        <p:nvSpPr>
          <p:cNvPr id="17" name="Rectangle 16">
            <a:extLst>
              <a:ext uri="{FF2B5EF4-FFF2-40B4-BE49-F238E27FC236}">
                <a16:creationId xmlns:a16="http://schemas.microsoft.com/office/drawing/2014/main" id="{0B436F3F-AA55-E531-EA01-8202969DF0BA}"/>
              </a:ext>
            </a:extLst>
          </p:cNvPr>
          <p:cNvSpPr/>
          <p:nvPr/>
        </p:nvSpPr>
        <p:spPr>
          <a:xfrm>
            <a:off x="3392131" y="1222149"/>
            <a:ext cx="8799869" cy="4736691"/>
          </a:xfrm>
          <a:prstGeom prst="rect">
            <a:avLst/>
          </a:prstGeom>
          <a:gradFill>
            <a:gsLst>
              <a:gs pos="0">
                <a:schemeClr val="tx2">
                  <a:lumMod val="10000"/>
                  <a:lumOff val="90000"/>
                </a:schemeClr>
              </a:gs>
              <a:gs pos="100000">
                <a:schemeClr val="bg1">
                  <a:alpha val="23000"/>
                </a:schemeClr>
              </a:gs>
              <a:gs pos="100000">
                <a:schemeClr val="bg2"/>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fr-FR" sz="3600" dirty="0">
              <a:solidFill>
                <a:schemeClr val="tx1"/>
              </a:solidFill>
              <a:latin typeface="Aharoni" panose="02010803020104030203" pitchFamily="2" charset="-79"/>
              <a:cs typeface="Aharoni" panose="02010803020104030203" pitchFamily="2" charset="-79"/>
            </a:endParaRPr>
          </a:p>
          <a:p>
            <a:endParaRPr lang="fr-FR" sz="3600" dirty="0">
              <a:solidFill>
                <a:schemeClr val="tx1"/>
              </a:solidFill>
              <a:latin typeface="Aharoni" panose="02010803020104030203" pitchFamily="2" charset="-79"/>
              <a:cs typeface="Aharoni" panose="02010803020104030203" pitchFamily="2" charset="-79"/>
            </a:endParaRPr>
          </a:p>
          <a:p>
            <a:endParaRPr lang="fr-FR" sz="3600" dirty="0">
              <a:solidFill>
                <a:schemeClr val="tx1"/>
              </a:solidFill>
              <a:latin typeface="Aharoni" panose="02010803020104030203" pitchFamily="2" charset="-79"/>
              <a:cs typeface="Aharoni" panose="02010803020104030203" pitchFamily="2" charset="-79"/>
            </a:endParaRPr>
          </a:p>
          <a:p>
            <a:endParaRPr lang="fr-FR" sz="3600" dirty="0">
              <a:solidFill>
                <a:schemeClr val="tx1"/>
              </a:solidFill>
              <a:latin typeface="Aharoni" panose="02010803020104030203" pitchFamily="2" charset="-79"/>
              <a:cs typeface="Aharoni" panose="02010803020104030203" pitchFamily="2" charset="-79"/>
            </a:endParaRPr>
          </a:p>
          <a:p>
            <a:endParaRPr lang="fr-FR" sz="3600" dirty="0">
              <a:solidFill>
                <a:schemeClr val="tx1"/>
              </a:solidFill>
              <a:latin typeface="Aharoni" panose="02010803020104030203" pitchFamily="2" charset="-79"/>
              <a:cs typeface="Aharoni" panose="02010803020104030203" pitchFamily="2" charset="-79"/>
            </a:endParaRPr>
          </a:p>
          <a:p>
            <a:endParaRPr lang="fr-FR" sz="3600" dirty="0">
              <a:solidFill>
                <a:schemeClr val="tx1"/>
              </a:solidFill>
              <a:latin typeface="Aharoni" panose="02010803020104030203" pitchFamily="2" charset="-79"/>
              <a:cs typeface="Aharoni" panose="02010803020104030203" pitchFamily="2" charset="-79"/>
            </a:endParaRPr>
          </a:p>
          <a:p>
            <a:r>
              <a:rPr lang="fr-FR" sz="3600" dirty="0">
                <a:solidFill>
                  <a:schemeClr val="tx1"/>
                </a:solidFill>
                <a:latin typeface="Aharoni" panose="02010803020104030203" pitchFamily="2" charset="-79"/>
                <a:cs typeface="Aharoni" panose="02010803020104030203" pitchFamily="2" charset="-79"/>
              </a:rPr>
              <a:t>  Tarek </a:t>
            </a:r>
            <a:r>
              <a:rPr lang="fr-FR" sz="3600" dirty="0" err="1">
                <a:solidFill>
                  <a:schemeClr val="tx1"/>
                </a:solidFill>
                <a:latin typeface="Aharoni" panose="02010803020104030203" pitchFamily="2" charset="-79"/>
                <a:cs typeface="Aharoni" panose="02010803020104030203" pitchFamily="2" charset="-79"/>
              </a:rPr>
              <a:t>Masmoudi</a:t>
            </a:r>
            <a:endParaRPr lang="fr-FR" sz="3600" dirty="0">
              <a:solidFill>
                <a:schemeClr val="tx1"/>
              </a:solidFill>
              <a:latin typeface="Aharoni" panose="02010803020104030203" pitchFamily="2" charset="-79"/>
              <a:cs typeface="Aharoni" panose="02010803020104030203" pitchFamily="2" charset="-79"/>
            </a:endParaRPr>
          </a:p>
          <a:p>
            <a:r>
              <a:rPr lang="fr-FR" sz="2400" dirty="0">
                <a:solidFill>
                  <a:schemeClr val="tx1"/>
                </a:solidFill>
                <a:cs typeface="Aharoni" panose="02010803020104030203" pitchFamily="2" charset="-79"/>
              </a:rPr>
              <a:t> Business Analytics and Finance Junior </a:t>
            </a:r>
            <a:r>
              <a:rPr lang="fr-FR" sz="2400" dirty="0" err="1">
                <a:solidFill>
                  <a:schemeClr val="tx1"/>
                </a:solidFill>
                <a:cs typeface="Aharoni" panose="02010803020104030203" pitchFamily="2" charset="-79"/>
              </a:rPr>
              <a:t>Student</a:t>
            </a:r>
            <a:r>
              <a:rPr lang="fr-FR" sz="2400" dirty="0">
                <a:solidFill>
                  <a:schemeClr val="tx1"/>
                </a:solidFill>
                <a:cs typeface="Aharoni" panose="02010803020104030203" pitchFamily="2" charset="-79"/>
              </a:rPr>
              <a:t>   </a:t>
            </a:r>
            <a:endParaRPr lang="fr-FR" sz="3600" dirty="0">
              <a:solidFill>
                <a:schemeClr val="tx1"/>
              </a:solidFill>
              <a:latin typeface="Aharoni" panose="02010803020104030203" pitchFamily="2" charset="-79"/>
              <a:cs typeface="Aharoni" panose="02010803020104030203" pitchFamily="2" charset="-79"/>
            </a:endParaRPr>
          </a:p>
          <a:p>
            <a:pPr algn="ctr"/>
            <a:endParaRPr lang="fr-FR" dirty="0">
              <a:solidFill>
                <a:schemeClr val="tx1"/>
              </a:solidFill>
            </a:endParaRPr>
          </a:p>
          <a:p>
            <a:pPr algn="ctr"/>
            <a:endParaRPr lang="fr-FR" dirty="0">
              <a:solidFill>
                <a:schemeClr val="tx1"/>
              </a:solidFill>
            </a:endParaRPr>
          </a:p>
          <a:p>
            <a:pPr algn="ctr"/>
            <a:endParaRPr lang="fr-FR" dirty="0">
              <a:solidFill>
                <a:schemeClr val="tx1"/>
              </a:solidFill>
            </a:endParaRPr>
          </a:p>
          <a:p>
            <a:pPr algn="ctr"/>
            <a:endParaRPr lang="fr-FR" dirty="0">
              <a:solidFill>
                <a:schemeClr val="tx1"/>
              </a:solidFill>
            </a:endParaRPr>
          </a:p>
          <a:p>
            <a:pPr algn="ctr"/>
            <a:endParaRPr lang="fr-FR" dirty="0">
              <a:solidFill>
                <a:schemeClr val="tx1"/>
              </a:solidFill>
            </a:endParaRPr>
          </a:p>
          <a:p>
            <a:pPr algn="ctr"/>
            <a:endParaRPr lang="fr-FR" dirty="0">
              <a:solidFill>
                <a:schemeClr val="tx1"/>
              </a:solidFill>
            </a:endParaRPr>
          </a:p>
          <a:p>
            <a:pPr algn="ctr"/>
            <a:endParaRPr lang="fr-FR" dirty="0">
              <a:solidFill>
                <a:schemeClr val="tx1"/>
              </a:solidFill>
            </a:endParaRPr>
          </a:p>
          <a:p>
            <a:pPr algn="ctr"/>
            <a:endParaRPr lang="fr-FR" dirty="0">
              <a:solidFill>
                <a:schemeClr val="tx1"/>
              </a:solidFill>
            </a:endParaRPr>
          </a:p>
          <a:p>
            <a:pPr algn="ctr"/>
            <a:endParaRPr lang="fr-FR" dirty="0">
              <a:solidFill>
                <a:schemeClr val="tx1"/>
              </a:solidFill>
            </a:endParaRPr>
          </a:p>
          <a:p>
            <a:pPr algn="ctr"/>
            <a:endParaRPr lang="fr-FR" dirty="0">
              <a:solidFill>
                <a:schemeClr val="tx1"/>
              </a:solidFill>
            </a:endParaRPr>
          </a:p>
          <a:p>
            <a:pPr algn="ctr"/>
            <a:endParaRPr lang="fr-FR" dirty="0">
              <a:solidFill>
                <a:schemeClr val="tx1"/>
              </a:solidFill>
            </a:endParaRPr>
          </a:p>
          <a:p>
            <a:pPr algn="ctr"/>
            <a:endParaRPr lang="fr-FR" dirty="0">
              <a:solidFill>
                <a:schemeClr val="tx1"/>
              </a:solidFill>
            </a:endParaRPr>
          </a:p>
        </p:txBody>
      </p:sp>
      <p:grpSp>
        <p:nvGrpSpPr>
          <p:cNvPr id="4" name="Group 3">
            <a:extLst>
              <a:ext uri="{FF2B5EF4-FFF2-40B4-BE49-F238E27FC236}">
                <a16:creationId xmlns:a16="http://schemas.microsoft.com/office/drawing/2014/main" id="{BB82F441-E35A-3499-AA02-2DEAB2BB2814}"/>
              </a:ext>
            </a:extLst>
          </p:cNvPr>
          <p:cNvGrpSpPr/>
          <p:nvPr/>
        </p:nvGrpSpPr>
        <p:grpSpPr>
          <a:xfrm>
            <a:off x="-1992923" y="-388619"/>
            <a:ext cx="17068800" cy="1914094"/>
            <a:chOff x="-1992923" y="-388619"/>
            <a:chExt cx="17068800" cy="1914094"/>
          </a:xfrm>
        </p:grpSpPr>
        <p:sp>
          <p:nvSpPr>
            <p:cNvPr id="6" name="Oval 5">
              <a:extLst>
                <a:ext uri="{FF2B5EF4-FFF2-40B4-BE49-F238E27FC236}">
                  <a16:creationId xmlns:a16="http://schemas.microsoft.com/office/drawing/2014/main" id="{EDD2CF1E-C96B-47E2-59E0-66E4DBA61B0C}"/>
                </a:ext>
              </a:extLst>
            </p:cNvPr>
            <p:cNvSpPr/>
            <p:nvPr/>
          </p:nvSpPr>
          <p:spPr>
            <a:xfrm>
              <a:off x="-1992923" y="-388619"/>
              <a:ext cx="17068800" cy="1914094"/>
            </a:xfrm>
            <a:prstGeom prst="ellipse">
              <a:avLst/>
            </a:prstGeom>
            <a:solidFill>
              <a:schemeClr val="tx2">
                <a:lumMod val="10000"/>
                <a:lumOff val="90000"/>
              </a:schemeClr>
            </a:solidFill>
            <a:ln>
              <a:noFill/>
            </a:ln>
          </p:spPr>
          <p:style>
            <a:lnRef idx="2">
              <a:schemeClr val="dk1"/>
            </a:lnRef>
            <a:fillRef idx="1">
              <a:schemeClr val="lt1"/>
            </a:fillRef>
            <a:effectRef idx="0">
              <a:schemeClr val="dk1"/>
            </a:effectRef>
            <a:fontRef idx="minor">
              <a:schemeClr val="dk1"/>
            </a:fontRef>
          </p:style>
          <p:txBody>
            <a:bodyPr rtlCol="0" anchor="ctr"/>
            <a:lstStyle/>
            <a:p>
              <a:endParaRPr lang="fr-FR" sz="4800" dirty="0"/>
            </a:p>
            <a:p>
              <a:endParaRPr lang="fr-FR" sz="4800" dirty="0"/>
            </a:p>
          </p:txBody>
        </p:sp>
        <p:sp>
          <p:nvSpPr>
            <p:cNvPr id="7" name="TextBox 6">
              <a:extLst>
                <a:ext uri="{FF2B5EF4-FFF2-40B4-BE49-F238E27FC236}">
                  <a16:creationId xmlns:a16="http://schemas.microsoft.com/office/drawing/2014/main" id="{B20A3714-5384-3614-0877-B86FEFC7AACD}"/>
                </a:ext>
              </a:extLst>
            </p:cNvPr>
            <p:cNvSpPr txBox="1"/>
            <p:nvPr/>
          </p:nvSpPr>
          <p:spPr>
            <a:xfrm>
              <a:off x="3734073" y="391328"/>
              <a:ext cx="5614807" cy="1015663"/>
            </a:xfrm>
            <a:prstGeom prst="rect">
              <a:avLst/>
            </a:prstGeom>
            <a:noFill/>
          </p:spPr>
          <p:txBody>
            <a:bodyPr wrap="none" rtlCol="0">
              <a:spAutoFit/>
            </a:bodyPr>
            <a:lstStyle/>
            <a:p>
              <a:r>
                <a:rPr lang="fr-FR" sz="6000" b="1" dirty="0"/>
                <a:t>PRESENTED BY </a:t>
              </a:r>
            </a:p>
          </p:txBody>
        </p:sp>
      </p:grpSp>
    </p:spTree>
    <p:extLst>
      <p:ext uri="{BB962C8B-B14F-4D97-AF65-F5344CB8AC3E}">
        <p14:creationId xmlns:p14="http://schemas.microsoft.com/office/powerpoint/2010/main" val="2844913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616EBF5-8D85-5A4C-D354-512E3783D9F3}"/>
              </a:ext>
            </a:extLst>
          </p:cNvPr>
          <p:cNvSpPr/>
          <p:nvPr/>
        </p:nvSpPr>
        <p:spPr>
          <a:xfrm>
            <a:off x="-8295322" y="2827280"/>
            <a:ext cx="3518827" cy="3708947"/>
          </a:xfrm>
          <a:prstGeom prst="roundRect">
            <a:avLst/>
          </a:prstGeom>
          <a:solidFill>
            <a:schemeClr val="tx2">
              <a:lumMod val="50000"/>
              <a:lumOff val="5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Rectangle: Rounded Corners 10">
            <a:extLst>
              <a:ext uri="{FF2B5EF4-FFF2-40B4-BE49-F238E27FC236}">
                <a16:creationId xmlns:a16="http://schemas.microsoft.com/office/drawing/2014/main" id="{C49E59AC-3953-E694-3130-5B0A0B15EA10}"/>
              </a:ext>
            </a:extLst>
          </p:cNvPr>
          <p:cNvSpPr/>
          <p:nvPr/>
        </p:nvSpPr>
        <p:spPr>
          <a:xfrm>
            <a:off x="879019" y="2909201"/>
            <a:ext cx="4229197" cy="3708947"/>
          </a:xfrm>
          <a:prstGeom prst="roundRect">
            <a:avLst/>
          </a:prstGeom>
          <a:solidFill>
            <a:schemeClr val="tx2">
              <a:lumMod val="50000"/>
              <a:lumOff val="5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Rounded Corners 13">
            <a:extLst>
              <a:ext uri="{FF2B5EF4-FFF2-40B4-BE49-F238E27FC236}">
                <a16:creationId xmlns:a16="http://schemas.microsoft.com/office/drawing/2014/main" id="{89E7A3E9-A4E7-096C-89A1-25F1DA3EB88D}"/>
              </a:ext>
            </a:extLst>
          </p:cNvPr>
          <p:cNvSpPr/>
          <p:nvPr/>
        </p:nvSpPr>
        <p:spPr>
          <a:xfrm>
            <a:off x="7937396" y="3657255"/>
            <a:ext cx="2461965" cy="1770927"/>
          </a:xfrm>
          <a:prstGeom prst="roundRect">
            <a:avLst/>
          </a:prstGeom>
          <a:solidFill>
            <a:schemeClr val="tx2">
              <a:lumMod val="50000"/>
              <a:lumOff val="5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1C479E96-0094-F33B-383C-D91CC4871B19}"/>
              </a:ext>
            </a:extLst>
          </p:cNvPr>
          <p:cNvSpPr/>
          <p:nvPr/>
        </p:nvSpPr>
        <p:spPr>
          <a:xfrm>
            <a:off x="1863997" y="591653"/>
            <a:ext cx="8399205" cy="1754326"/>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i="0" dirty="0">
                <a:solidFill>
                  <a:schemeClr val="tx2">
                    <a:lumMod val="90000"/>
                    <a:lumOff val="10000"/>
                  </a:schemeClr>
                </a:solidFill>
                <a:effectLst/>
              </a:rPr>
              <a:t>Integration of Behavioral Finance with Technology</a:t>
            </a:r>
            <a:endParaRPr lang="fr-FR" sz="5400" b="1" cap="none" spc="0" dirty="0">
              <a:ln/>
              <a:solidFill>
                <a:schemeClr val="tx2">
                  <a:lumMod val="90000"/>
                  <a:lumOff val="10000"/>
                </a:schemeClr>
              </a:solidFill>
              <a:effectLst/>
            </a:endParaRPr>
          </a:p>
        </p:txBody>
      </p:sp>
      <p:sp>
        <p:nvSpPr>
          <p:cNvPr id="27" name="TextBox 26">
            <a:extLst>
              <a:ext uri="{FF2B5EF4-FFF2-40B4-BE49-F238E27FC236}">
                <a16:creationId xmlns:a16="http://schemas.microsoft.com/office/drawing/2014/main" id="{E1AE1D7F-1644-2162-CACE-6865131C898A}"/>
              </a:ext>
            </a:extLst>
          </p:cNvPr>
          <p:cNvSpPr txBox="1"/>
          <p:nvPr/>
        </p:nvSpPr>
        <p:spPr>
          <a:xfrm rot="10800000" flipV="1">
            <a:off x="-7034975" y="2895273"/>
            <a:ext cx="2045067" cy="646331"/>
          </a:xfrm>
          <a:prstGeom prst="rect">
            <a:avLst/>
          </a:prstGeom>
          <a:noFill/>
        </p:spPr>
        <p:txBody>
          <a:bodyPr wrap="square" rtlCol="0">
            <a:spAutoFit/>
          </a:bodyPr>
          <a:lstStyle/>
          <a:p>
            <a:pPr algn="ctr"/>
            <a:r>
              <a:rPr lang="fr-FR" b="1" i="0" dirty="0">
                <a:solidFill>
                  <a:schemeClr val="tx2">
                    <a:lumMod val="90000"/>
                    <a:lumOff val="10000"/>
                  </a:schemeClr>
                </a:solidFill>
                <a:effectLst/>
              </a:rPr>
              <a:t>Fintech Innovations</a:t>
            </a:r>
            <a:endParaRPr lang="fr-FR" b="1" dirty="0">
              <a:solidFill>
                <a:schemeClr val="tx2">
                  <a:lumMod val="90000"/>
                  <a:lumOff val="10000"/>
                </a:schemeClr>
              </a:solidFill>
            </a:endParaRPr>
          </a:p>
        </p:txBody>
      </p:sp>
      <p:sp>
        <p:nvSpPr>
          <p:cNvPr id="28" name="TextBox 27">
            <a:extLst>
              <a:ext uri="{FF2B5EF4-FFF2-40B4-BE49-F238E27FC236}">
                <a16:creationId xmlns:a16="http://schemas.microsoft.com/office/drawing/2014/main" id="{39EB8867-527B-F9DE-46B6-D125DAD2CA9E}"/>
              </a:ext>
            </a:extLst>
          </p:cNvPr>
          <p:cNvSpPr txBox="1"/>
          <p:nvPr/>
        </p:nvSpPr>
        <p:spPr>
          <a:xfrm rot="10800000" flipV="1">
            <a:off x="2788919" y="3010924"/>
            <a:ext cx="2319295" cy="646331"/>
          </a:xfrm>
          <a:prstGeom prst="rect">
            <a:avLst/>
          </a:prstGeom>
          <a:noFill/>
        </p:spPr>
        <p:txBody>
          <a:bodyPr wrap="square" rtlCol="0">
            <a:spAutoFit/>
          </a:bodyPr>
          <a:lstStyle/>
          <a:p>
            <a:pPr algn="ctr"/>
            <a:r>
              <a:rPr lang="en-US" b="1" i="0" dirty="0">
                <a:solidFill>
                  <a:schemeClr val="tx2">
                    <a:lumMod val="90000"/>
                    <a:lumOff val="10000"/>
                  </a:schemeClr>
                </a:solidFill>
                <a:effectLst/>
              </a:rPr>
              <a:t>Big Data and Behavioral Analytics</a:t>
            </a:r>
            <a:endParaRPr lang="fr-FR" b="1" dirty="0">
              <a:solidFill>
                <a:schemeClr val="tx2">
                  <a:lumMod val="90000"/>
                  <a:lumOff val="10000"/>
                </a:schemeClr>
              </a:solidFill>
            </a:endParaRPr>
          </a:p>
        </p:txBody>
      </p:sp>
      <p:sp>
        <p:nvSpPr>
          <p:cNvPr id="29" name="TextBox 28">
            <a:extLst>
              <a:ext uri="{FF2B5EF4-FFF2-40B4-BE49-F238E27FC236}">
                <a16:creationId xmlns:a16="http://schemas.microsoft.com/office/drawing/2014/main" id="{F8C7C89F-59E1-F818-E4DA-5B3EE52630A1}"/>
              </a:ext>
            </a:extLst>
          </p:cNvPr>
          <p:cNvSpPr txBox="1"/>
          <p:nvPr/>
        </p:nvSpPr>
        <p:spPr>
          <a:xfrm rot="10800000" flipV="1">
            <a:off x="8185216" y="4174342"/>
            <a:ext cx="2210307" cy="646331"/>
          </a:xfrm>
          <a:prstGeom prst="rect">
            <a:avLst/>
          </a:prstGeom>
          <a:noFill/>
        </p:spPr>
        <p:txBody>
          <a:bodyPr wrap="square" rtlCol="0">
            <a:spAutoFit/>
          </a:bodyPr>
          <a:lstStyle/>
          <a:p>
            <a:pPr algn="ctr"/>
            <a:r>
              <a:rPr lang="fr-FR" b="1" i="0" dirty="0">
                <a:solidFill>
                  <a:schemeClr val="tx2">
                    <a:lumMod val="90000"/>
                    <a:lumOff val="10000"/>
                  </a:schemeClr>
                </a:solidFill>
                <a:effectLst/>
              </a:rPr>
              <a:t>Blockchain and </a:t>
            </a:r>
            <a:r>
              <a:rPr lang="fr-FR" b="1" i="0" dirty="0" err="1">
                <a:solidFill>
                  <a:schemeClr val="tx2">
                    <a:lumMod val="90000"/>
                    <a:lumOff val="10000"/>
                  </a:schemeClr>
                </a:solidFill>
                <a:effectLst/>
              </a:rPr>
              <a:t>Cryptocurrencies</a:t>
            </a:r>
            <a:endParaRPr lang="fr-FR" b="1" dirty="0">
              <a:solidFill>
                <a:schemeClr val="tx2">
                  <a:lumMod val="90000"/>
                  <a:lumOff val="10000"/>
                </a:schemeClr>
              </a:solidFill>
            </a:endParaRPr>
          </a:p>
        </p:txBody>
      </p:sp>
      <p:pic>
        <p:nvPicPr>
          <p:cNvPr id="4" name="Picture 3" descr="A computer screen and a phone&#10;&#10;Description automatically generated">
            <a:extLst>
              <a:ext uri="{FF2B5EF4-FFF2-40B4-BE49-F238E27FC236}">
                <a16:creationId xmlns:a16="http://schemas.microsoft.com/office/drawing/2014/main" id="{2D727B01-A47A-F656-0B34-751C3E5C0A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4448" y="1514562"/>
            <a:ext cx="1980997" cy="1980997"/>
          </a:xfrm>
          <a:prstGeom prst="rect">
            <a:avLst/>
          </a:prstGeom>
        </p:spPr>
      </p:pic>
      <p:pic>
        <p:nvPicPr>
          <p:cNvPr id="6" name="Picture 5" descr="A computer with a graph on it&#10;&#10;Description automatically generated">
            <a:extLst>
              <a:ext uri="{FF2B5EF4-FFF2-40B4-BE49-F238E27FC236}">
                <a16:creationId xmlns:a16="http://schemas.microsoft.com/office/drawing/2014/main" id="{E4FBBB53-E4DC-A284-57D9-BA27331B1E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027" y="2121261"/>
            <a:ext cx="2755448" cy="1524825"/>
          </a:xfrm>
          <a:prstGeom prst="rect">
            <a:avLst/>
          </a:prstGeom>
        </p:spPr>
      </p:pic>
      <p:pic>
        <p:nvPicPr>
          <p:cNvPr id="8" name="Picture 7" descr="A blue circle with dots and lines around it&#10;&#10;Description automatically generated">
            <a:extLst>
              <a:ext uri="{FF2B5EF4-FFF2-40B4-BE49-F238E27FC236}">
                <a16:creationId xmlns:a16="http://schemas.microsoft.com/office/drawing/2014/main" id="{1E8AC379-7999-1FF1-4DF8-1C576E23DA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7691" y="3085264"/>
            <a:ext cx="1214284" cy="1214284"/>
          </a:xfrm>
          <a:prstGeom prst="rect">
            <a:avLst/>
          </a:prstGeom>
        </p:spPr>
      </p:pic>
      <p:sp>
        <p:nvSpPr>
          <p:cNvPr id="3" name="TextBox 2">
            <a:extLst>
              <a:ext uri="{FF2B5EF4-FFF2-40B4-BE49-F238E27FC236}">
                <a16:creationId xmlns:a16="http://schemas.microsoft.com/office/drawing/2014/main" id="{B033A26D-813B-B6F5-DD16-843CD78827AB}"/>
              </a:ext>
            </a:extLst>
          </p:cNvPr>
          <p:cNvSpPr txBox="1"/>
          <p:nvPr/>
        </p:nvSpPr>
        <p:spPr>
          <a:xfrm>
            <a:off x="-8161801" y="3577098"/>
            <a:ext cx="3501280" cy="2831544"/>
          </a:xfrm>
          <a:prstGeom prst="rect">
            <a:avLst/>
          </a:prstGeom>
          <a:noFill/>
        </p:spPr>
        <p:txBody>
          <a:bodyPr wrap="square" rtlCol="0">
            <a:spAutoFit/>
          </a:bodyPr>
          <a:lstStyle/>
          <a:p>
            <a:pPr>
              <a:buFont typeface="Arial" panose="020B0604020202020204" pitchFamily="34" charset="0"/>
              <a:buChar char="•"/>
            </a:pPr>
            <a:r>
              <a:rPr lang="en-US" sz="1600" b="1" i="1" dirty="0">
                <a:solidFill>
                  <a:schemeClr val="bg1"/>
                </a:solidFill>
                <a:effectLst/>
              </a:rPr>
              <a:t>Robo-Advisors:</a:t>
            </a:r>
            <a:r>
              <a:rPr lang="en-US" sz="1600" b="0" i="1" dirty="0">
                <a:solidFill>
                  <a:schemeClr val="bg1"/>
                </a:solidFill>
                <a:effectLst/>
              </a:rPr>
              <a:t> </a:t>
            </a:r>
            <a:endParaRPr lang="en-US" sz="1600" dirty="0">
              <a:solidFill>
                <a:schemeClr val="bg1"/>
              </a:solidFill>
            </a:endParaRPr>
          </a:p>
          <a:p>
            <a:r>
              <a:rPr lang="en-US" sz="1600" b="0" i="0" dirty="0">
                <a:solidFill>
                  <a:schemeClr val="bg1"/>
                </a:solidFill>
                <a:effectLst/>
                <a:latin typeface="YAFdJj8NdaU 0"/>
              </a:rPr>
              <a:t>Using AI and machine learning to create </a:t>
            </a:r>
            <a:r>
              <a:rPr lang="en-US" sz="1600" b="0" i="0" dirty="0" err="1">
                <a:solidFill>
                  <a:schemeClr val="bg1"/>
                </a:solidFill>
                <a:effectLst/>
                <a:latin typeface="YAFdJj8NdaU 0"/>
              </a:rPr>
              <a:t>robo</a:t>
            </a:r>
            <a:r>
              <a:rPr lang="en-US" sz="1600" b="0" i="0" dirty="0">
                <a:solidFill>
                  <a:schemeClr val="bg1"/>
                </a:solidFill>
                <a:effectLst/>
                <a:latin typeface="YAFdJj8NdaU 0"/>
              </a:rPr>
              <a:t>-advisors that incorporate behavioral insights to provide better financial advice.</a:t>
            </a:r>
            <a:endParaRPr lang="en-US" sz="1600" dirty="0">
              <a:solidFill>
                <a:schemeClr val="bg1"/>
              </a:solidFill>
              <a:effectLst/>
              <a:latin typeface="YAFdJj8NdaU 0"/>
            </a:endParaRPr>
          </a:p>
          <a:p>
            <a:pPr>
              <a:buFont typeface="Arial" panose="020B0604020202020204" pitchFamily="34" charset="0"/>
              <a:buChar char="•"/>
            </a:pPr>
            <a:r>
              <a:rPr lang="en-US" sz="1600" b="1" i="1" dirty="0">
                <a:solidFill>
                  <a:schemeClr val="bg1"/>
                </a:solidFill>
                <a:effectLst/>
              </a:rPr>
              <a:t>Personal Finance Apps:</a:t>
            </a:r>
            <a:endParaRPr lang="en-US" sz="1600" dirty="0">
              <a:solidFill>
                <a:schemeClr val="bg1"/>
              </a:solidFill>
            </a:endParaRPr>
          </a:p>
          <a:p>
            <a:r>
              <a:rPr lang="en-US" sz="1600" b="0" i="0" dirty="0">
                <a:solidFill>
                  <a:schemeClr val="bg1"/>
                </a:solidFill>
                <a:effectLst/>
                <a:latin typeface="YAFdJj8NdaU 0"/>
              </a:rPr>
              <a:t>Developing apps that use behavioral nudges to help users save more, invest wisely, and manage their finances better.</a:t>
            </a:r>
            <a:endParaRPr lang="en-US" sz="1600" dirty="0">
              <a:solidFill>
                <a:schemeClr val="bg1"/>
              </a:solidFill>
              <a:effectLst/>
              <a:latin typeface="YAFdJj8NdaU 0"/>
            </a:endParaRPr>
          </a:p>
          <a:p>
            <a:endParaRPr lang="fr-FR" sz="1600" dirty="0">
              <a:solidFill>
                <a:schemeClr val="bg1"/>
              </a:solidFill>
            </a:endParaRPr>
          </a:p>
        </p:txBody>
      </p:sp>
      <p:sp>
        <p:nvSpPr>
          <p:cNvPr id="5" name="TextBox 4">
            <a:extLst>
              <a:ext uri="{FF2B5EF4-FFF2-40B4-BE49-F238E27FC236}">
                <a16:creationId xmlns:a16="http://schemas.microsoft.com/office/drawing/2014/main" id="{D940F584-480F-F10A-5C84-5E44F8F00B8F}"/>
              </a:ext>
            </a:extLst>
          </p:cNvPr>
          <p:cNvSpPr txBox="1"/>
          <p:nvPr/>
        </p:nvSpPr>
        <p:spPr>
          <a:xfrm>
            <a:off x="1084148" y="3739303"/>
            <a:ext cx="4163773" cy="2585323"/>
          </a:xfrm>
          <a:prstGeom prst="rect">
            <a:avLst/>
          </a:prstGeom>
          <a:noFill/>
        </p:spPr>
        <p:txBody>
          <a:bodyPr wrap="square" rtlCol="0">
            <a:spAutoFit/>
          </a:bodyPr>
          <a:lstStyle/>
          <a:p>
            <a:pPr>
              <a:buFont typeface="Arial" panose="020B0604020202020204" pitchFamily="34" charset="0"/>
              <a:buChar char="•"/>
            </a:pPr>
            <a:r>
              <a:rPr lang="en-US" b="1" i="1" dirty="0">
                <a:solidFill>
                  <a:schemeClr val="bg1"/>
                </a:solidFill>
                <a:effectLst/>
              </a:rPr>
              <a:t>Predictive Analytics: </a:t>
            </a:r>
            <a:endParaRPr lang="en-US" dirty="0">
              <a:solidFill>
                <a:schemeClr val="bg1"/>
              </a:solidFill>
            </a:endParaRPr>
          </a:p>
          <a:p>
            <a:r>
              <a:rPr lang="en-US" b="0" i="0" dirty="0">
                <a:solidFill>
                  <a:schemeClr val="bg1"/>
                </a:solidFill>
                <a:effectLst/>
                <a:latin typeface="YAFdJj8NdaU 0"/>
              </a:rPr>
              <a:t>Using big data to analyze and predict financial behavior based on historical patterns and behavioral theories.</a:t>
            </a:r>
            <a:endParaRPr lang="en-US" dirty="0">
              <a:solidFill>
                <a:schemeClr val="bg1"/>
              </a:solidFill>
              <a:effectLst/>
              <a:latin typeface="YAFdJj8NdaU 0"/>
            </a:endParaRPr>
          </a:p>
          <a:p>
            <a:pPr>
              <a:buFont typeface="Arial" panose="020B0604020202020204" pitchFamily="34" charset="0"/>
              <a:buChar char="•"/>
            </a:pPr>
            <a:r>
              <a:rPr lang="en-US" b="0" i="0" dirty="0">
                <a:solidFill>
                  <a:schemeClr val="bg1"/>
                </a:solidFill>
                <a:effectLst/>
              </a:rPr>
              <a:t>B</a:t>
            </a:r>
            <a:r>
              <a:rPr lang="en-US" b="1" i="1" dirty="0">
                <a:solidFill>
                  <a:schemeClr val="bg1"/>
                </a:solidFill>
                <a:effectLst/>
              </a:rPr>
              <a:t>ehavioral Tracking:</a:t>
            </a:r>
            <a:r>
              <a:rPr lang="en-US" b="0" i="0" dirty="0">
                <a:solidFill>
                  <a:schemeClr val="bg1"/>
                </a:solidFill>
                <a:effectLst/>
              </a:rPr>
              <a:t> </a:t>
            </a:r>
            <a:endParaRPr lang="en-US" dirty="0">
              <a:solidFill>
                <a:schemeClr val="bg1"/>
              </a:solidFill>
            </a:endParaRPr>
          </a:p>
          <a:p>
            <a:r>
              <a:rPr lang="en-US" b="0" i="0" dirty="0">
                <a:solidFill>
                  <a:schemeClr val="bg1"/>
                </a:solidFill>
                <a:effectLst/>
                <a:latin typeface="YAFdJj8NdaU 0"/>
              </a:rPr>
              <a:t>Monitoring and analyzing real-time behavioral data to provide instant feedback and interventions.</a:t>
            </a:r>
            <a:endParaRPr lang="en-US" dirty="0">
              <a:solidFill>
                <a:schemeClr val="bg1"/>
              </a:solidFill>
              <a:effectLst/>
              <a:latin typeface="YAFdJj8NdaU 0"/>
            </a:endParaRPr>
          </a:p>
          <a:p>
            <a:endParaRPr lang="fr-FR" dirty="0">
              <a:solidFill>
                <a:schemeClr val="bg1"/>
              </a:solidFill>
            </a:endParaRPr>
          </a:p>
        </p:txBody>
      </p:sp>
    </p:spTree>
    <p:extLst>
      <p:ext uri="{BB962C8B-B14F-4D97-AF65-F5344CB8AC3E}">
        <p14:creationId xmlns:p14="http://schemas.microsoft.com/office/powerpoint/2010/main" val="1223301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616EBF5-8D85-5A4C-D354-512E3783D9F3}"/>
              </a:ext>
            </a:extLst>
          </p:cNvPr>
          <p:cNvSpPr/>
          <p:nvPr/>
        </p:nvSpPr>
        <p:spPr>
          <a:xfrm>
            <a:off x="-8295322" y="2827280"/>
            <a:ext cx="3518827" cy="3708947"/>
          </a:xfrm>
          <a:prstGeom prst="roundRect">
            <a:avLst/>
          </a:prstGeom>
          <a:solidFill>
            <a:schemeClr val="tx2">
              <a:lumMod val="50000"/>
              <a:lumOff val="5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Rectangle: Rounded Corners 10">
            <a:extLst>
              <a:ext uri="{FF2B5EF4-FFF2-40B4-BE49-F238E27FC236}">
                <a16:creationId xmlns:a16="http://schemas.microsoft.com/office/drawing/2014/main" id="{C49E59AC-3953-E694-3130-5B0A0B15EA10}"/>
              </a:ext>
            </a:extLst>
          </p:cNvPr>
          <p:cNvSpPr/>
          <p:nvPr/>
        </p:nvSpPr>
        <p:spPr>
          <a:xfrm>
            <a:off x="-4520816" y="2699695"/>
            <a:ext cx="4229197" cy="3708947"/>
          </a:xfrm>
          <a:prstGeom prst="roundRect">
            <a:avLst/>
          </a:prstGeom>
          <a:solidFill>
            <a:schemeClr val="tx2">
              <a:lumMod val="50000"/>
              <a:lumOff val="5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Rounded Corners 13">
            <a:extLst>
              <a:ext uri="{FF2B5EF4-FFF2-40B4-BE49-F238E27FC236}">
                <a16:creationId xmlns:a16="http://schemas.microsoft.com/office/drawing/2014/main" id="{89E7A3E9-A4E7-096C-89A1-25F1DA3EB88D}"/>
              </a:ext>
            </a:extLst>
          </p:cNvPr>
          <p:cNvSpPr/>
          <p:nvPr/>
        </p:nvSpPr>
        <p:spPr>
          <a:xfrm>
            <a:off x="1362093" y="2795534"/>
            <a:ext cx="3642961" cy="3940546"/>
          </a:xfrm>
          <a:prstGeom prst="roundRect">
            <a:avLst/>
          </a:prstGeom>
          <a:solidFill>
            <a:schemeClr val="tx2">
              <a:lumMod val="50000"/>
              <a:lumOff val="5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1C479E96-0094-F33B-383C-D91CC4871B19}"/>
              </a:ext>
            </a:extLst>
          </p:cNvPr>
          <p:cNvSpPr/>
          <p:nvPr/>
        </p:nvSpPr>
        <p:spPr>
          <a:xfrm>
            <a:off x="1863997" y="591653"/>
            <a:ext cx="8399205" cy="1754326"/>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i="0" dirty="0">
                <a:solidFill>
                  <a:schemeClr val="tx2">
                    <a:lumMod val="90000"/>
                    <a:lumOff val="10000"/>
                  </a:schemeClr>
                </a:solidFill>
                <a:effectLst/>
              </a:rPr>
              <a:t>Integration of Behavioral Finance with Technology</a:t>
            </a:r>
            <a:endParaRPr lang="fr-FR" sz="5400" b="1" cap="none" spc="0" dirty="0">
              <a:ln/>
              <a:solidFill>
                <a:schemeClr val="tx2">
                  <a:lumMod val="90000"/>
                  <a:lumOff val="10000"/>
                </a:schemeClr>
              </a:solidFill>
              <a:effectLst/>
            </a:endParaRPr>
          </a:p>
        </p:txBody>
      </p:sp>
      <p:sp>
        <p:nvSpPr>
          <p:cNvPr id="27" name="TextBox 26">
            <a:extLst>
              <a:ext uri="{FF2B5EF4-FFF2-40B4-BE49-F238E27FC236}">
                <a16:creationId xmlns:a16="http://schemas.microsoft.com/office/drawing/2014/main" id="{E1AE1D7F-1644-2162-CACE-6865131C898A}"/>
              </a:ext>
            </a:extLst>
          </p:cNvPr>
          <p:cNvSpPr txBox="1"/>
          <p:nvPr/>
        </p:nvSpPr>
        <p:spPr>
          <a:xfrm rot="10800000" flipV="1">
            <a:off x="-7034975" y="2895273"/>
            <a:ext cx="2045067" cy="646331"/>
          </a:xfrm>
          <a:prstGeom prst="rect">
            <a:avLst/>
          </a:prstGeom>
          <a:noFill/>
        </p:spPr>
        <p:txBody>
          <a:bodyPr wrap="square" rtlCol="0">
            <a:spAutoFit/>
          </a:bodyPr>
          <a:lstStyle/>
          <a:p>
            <a:pPr algn="ctr"/>
            <a:r>
              <a:rPr lang="fr-FR" b="1" i="0" dirty="0">
                <a:solidFill>
                  <a:schemeClr val="tx2">
                    <a:lumMod val="90000"/>
                    <a:lumOff val="10000"/>
                  </a:schemeClr>
                </a:solidFill>
                <a:effectLst/>
              </a:rPr>
              <a:t>Fintech Innovations</a:t>
            </a:r>
            <a:endParaRPr lang="fr-FR" b="1" dirty="0">
              <a:solidFill>
                <a:schemeClr val="tx2">
                  <a:lumMod val="90000"/>
                  <a:lumOff val="10000"/>
                </a:schemeClr>
              </a:solidFill>
            </a:endParaRPr>
          </a:p>
        </p:txBody>
      </p:sp>
      <p:sp>
        <p:nvSpPr>
          <p:cNvPr id="28" name="TextBox 27">
            <a:extLst>
              <a:ext uri="{FF2B5EF4-FFF2-40B4-BE49-F238E27FC236}">
                <a16:creationId xmlns:a16="http://schemas.microsoft.com/office/drawing/2014/main" id="{39EB8867-527B-F9DE-46B6-D125DAD2CA9E}"/>
              </a:ext>
            </a:extLst>
          </p:cNvPr>
          <p:cNvSpPr txBox="1"/>
          <p:nvPr/>
        </p:nvSpPr>
        <p:spPr>
          <a:xfrm rot="10800000" flipV="1">
            <a:off x="-2610916" y="2801418"/>
            <a:ext cx="2319295" cy="646331"/>
          </a:xfrm>
          <a:prstGeom prst="rect">
            <a:avLst/>
          </a:prstGeom>
          <a:noFill/>
        </p:spPr>
        <p:txBody>
          <a:bodyPr wrap="square" rtlCol="0">
            <a:spAutoFit/>
          </a:bodyPr>
          <a:lstStyle/>
          <a:p>
            <a:pPr algn="ctr"/>
            <a:r>
              <a:rPr lang="en-US" b="1" i="0" dirty="0">
                <a:solidFill>
                  <a:schemeClr val="tx2">
                    <a:lumMod val="90000"/>
                    <a:lumOff val="10000"/>
                  </a:schemeClr>
                </a:solidFill>
                <a:effectLst/>
              </a:rPr>
              <a:t>Big Data and Behavioral Analytics</a:t>
            </a:r>
            <a:endParaRPr lang="fr-FR" b="1" dirty="0">
              <a:solidFill>
                <a:schemeClr val="tx2">
                  <a:lumMod val="90000"/>
                  <a:lumOff val="10000"/>
                </a:schemeClr>
              </a:solidFill>
            </a:endParaRPr>
          </a:p>
        </p:txBody>
      </p:sp>
      <p:sp>
        <p:nvSpPr>
          <p:cNvPr id="29" name="TextBox 28">
            <a:extLst>
              <a:ext uri="{FF2B5EF4-FFF2-40B4-BE49-F238E27FC236}">
                <a16:creationId xmlns:a16="http://schemas.microsoft.com/office/drawing/2014/main" id="{F8C7C89F-59E1-F818-E4DA-5B3EE52630A1}"/>
              </a:ext>
            </a:extLst>
          </p:cNvPr>
          <p:cNvSpPr txBox="1"/>
          <p:nvPr/>
        </p:nvSpPr>
        <p:spPr>
          <a:xfrm rot="10800000" flipV="1">
            <a:off x="2761996" y="2985485"/>
            <a:ext cx="2210307" cy="646331"/>
          </a:xfrm>
          <a:prstGeom prst="rect">
            <a:avLst/>
          </a:prstGeom>
          <a:noFill/>
        </p:spPr>
        <p:txBody>
          <a:bodyPr wrap="square" rtlCol="0">
            <a:spAutoFit/>
          </a:bodyPr>
          <a:lstStyle/>
          <a:p>
            <a:pPr algn="ctr"/>
            <a:r>
              <a:rPr lang="fr-FR" b="1" i="0" dirty="0">
                <a:solidFill>
                  <a:schemeClr val="tx2">
                    <a:lumMod val="90000"/>
                    <a:lumOff val="10000"/>
                  </a:schemeClr>
                </a:solidFill>
                <a:effectLst/>
              </a:rPr>
              <a:t>Blockchain and </a:t>
            </a:r>
            <a:r>
              <a:rPr lang="fr-FR" b="1" i="0" dirty="0" err="1">
                <a:solidFill>
                  <a:schemeClr val="tx2">
                    <a:lumMod val="90000"/>
                    <a:lumOff val="10000"/>
                  </a:schemeClr>
                </a:solidFill>
                <a:effectLst/>
              </a:rPr>
              <a:t>Cryptocurrencies</a:t>
            </a:r>
            <a:endParaRPr lang="fr-FR" b="1" dirty="0">
              <a:solidFill>
                <a:schemeClr val="tx2">
                  <a:lumMod val="90000"/>
                  <a:lumOff val="10000"/>
                </a:schemeClr>
              </a:solidFill>
            </a:endParaRPr>
          </a:p>
        </p:txBody>
      </p:sp>
      <p:pic>
        <p:nvPicPr>
          <p:cNvPr id="4" name="Picture 3" descr="A computer screen and a phone&#10;&#10;Description automatically generated">
            <a:extLst>
              <a:ext uri="{FF2B5EF4-FFF2-40B4-BE49-F238E27FC236}">
                <a16:creationId xmlns:a16="http://schemas.microsoft.com/office/drawing/2014/main" id="{2D727B01-A47A-F656-0B34-751C3E5C0A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4448" y="1514562"/>
            <a:ext cx="1980997" cy="1980997"/>
          </a:xfrm>
          <a:prstGeom prst="rect">
            <a:avLst/>
          </a:prstGeom>
        </p:spPr>
      </p:pic>
      <p:pic>
        <p:nvPicPr>
          <p:cNvPr id="6" name="Picture 5" descr="A computer with a graph on it&#10;&#10;Description automatically generated">
            <a:extLst>
              <a:ext uri="{FF2B5EF4-FFF2-40B4-BE49-F238E27FC236}">
                <a16:creationId xmlns:a16="http://schemas.microsoft.com/office/drawing/2014/main" id="{E4FBBB53-E4DC-A284-57D9-BA27331B1E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8808" y="1911755"/>
            <a:ext cx="2755448" cy="1524825"/>
          </a:xfrm>
          <a:prstGeom prst="rect">
            <a:avLst/>
          </a:prstGeom>
        </p:spPr>
      </p:pic>
      <p:pic>
        <p:nvPicPr>
          <p:cNvPr id="8" name="Picture 7" descr="A blue circle with dots and lines around it&#10;&#10;Description automatically generated">
            <a:extLst>
              <a:ext uri="{FF2B5EF4-FFF2-40B4-BE49-F238E27FC236}">
                <a16:creationId xmlns:a16="http://schemas.microsoft.com/office/drawing/2014/main" id="{1E8AC379-7999-1FF1-4DF8-1C576E23DA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360" y="1919080"/>
            <a:ext cx="2132811" cy="2132811"/>
          </a:xfrm>
          <a:prstGeom prst="rect">
            <a:avLst/>
          </a:prstGeom>
        </p:spPr>
      </p:pic>
      <p:sp>
        <p:nvSpPr>
          <p:cNvPr id="3" name="TextBox 2">
            <a:extLst>
              <a:ext uri="{FF2B5EF4-FFF2-40B4-BE49-F238E27FC236}">
                <a16:creationId xmlns:a16="http://schemas.microsoft.com/office/drawing/2014/main" id="{B033A26D-813B-B6F5-DD16-843CD78827AB}"/>
              </a:ext>
            </a:extLst>
          </p:cNvPr>
          <p:cNvSpPr txBox="1"/>
          <p:nvPr/>
        </p:nvSpPr>
        <p:spPr>
          <a:xfrm>
            <a:off x="-8161801" y="3577098"/>
            <a:ext cx="3501280" cy="2831544"/>
          </a:xfrm>
          <a:prstGeom prst="rect">
            <a:avLst/>
          </a:prstGeom>
          <a:noFill/>
        </p:spPr>
        <p:txBody>
          <a:bodyPr wrap="square" rtlCol="0">
            <a:spAutoFit/>
          </a:bodyPr>
          <a:lstStyle/>
          <a:p>
            <a:pPr>
              <a:buFont typeface="Arial" panose="020B0604020202020204" pitchFamily="34" charset="0"/>
              <a:buChar char="•"/>
            </a:pPr>
            <a:r>
              <a:rPr lang="en-US" sz="1600" b="1" i="1" dirty="0">
                <a:solidFill>
                  <a:schemeClr val="bg1"/>
                </a:solidFill>
                <a:effectLst/>
              </a:rPr>
              <a:t>Robo-Advisors:</a:t>
            </a:r>
            <a:r>
              <a:rPr lang="en-US" sz="1600" b="0" i="1" dirty="0">
                <a:solidFill>
                  <a:schemeClr val="bg1"/>
                </a:solidFill>
                <a:effectLst/>
              </a:rPr>
              <a:t> </a:t>
            </a:r>
            <a:endParaRPr lang="en-US" sz="1600" dirty="0">
              <a:solidFill>
                <a:schemeClr val="bg1"/>
              </a:solidFill>
            </a:endParaRPr>
          </a:p>
          <a:p>
            <a:r>
              <a:rPr lang="en-US" sz="1600" b="0" i="0" dirty="0">
                <a:solidFill>
                  <a:schemeClr val="bg1"/>
                </a:solidFill>
                <a:effectLst/>
                <a:latin typeface="YAFdJj8NdaU 0"/>
              </a:rPr>
              <a:t>Using AI and machine learning to create </a:t>
            </a:r>
            <a:r>
              <a:rPr lang="en-US" sz="1600" b="0" i="0" dirty="0" err="1">
                <a:solidFill>
                  <a:schemeClr val="bg1"/>
                </a:solidFill>
                <a:effectLst/>
                <a:latin typeface="YAFdJj8NdaU 0"/>
              </a:rPr>
              <a:t>robo</a:t>
            </a:r>
            <a:r>
              <a:rPr lang="en-US" sz="1600" b="0" i="0" dirty="0">
                <a:solidFill>
                  <a:schemeClr val="bg1"/>
                </a:solidFill>
                <a:effectLst/>
                <a:latin typeface="YAFdJj8NdaU 0"/>
              </a:rPr>
              <a:t>-advisors that incorporate behavioral insights to provide better financial advice.</a:t>
            </a:r>
            <a:endParaRPr lang="en-US" sz="1600" dirty="0">
              <a:solidFill>
                <a:schemeClr val="bg1"/>
              </a:solidFill>
              <a:effectLst/>
              <a:latin typeface="YAFdJj8NdaU 0"/>
            </a:endParaRPr>
          </a:p>
          <a:p>
            <a:pPr>
              <a:buFont typeface="Arial" panose="020B0604020202020204" pitchFamily="34" charset="0"/>
              <a:buChar char="•"/>
            </a:pPr>
            <a:r>
              <a:rPr lang="en-US" sz="1600" b="1" i="1" dirty="0">
                <a:solidFill>
                  <a:schemeClr val="bg1"/>
                </a:solidFill>
                <a:effectLst/>
              </a:rPr>
              <a:t>Personal Finance Apps:</a:t>
            </a:r>
            <a:endParaRPr lang="en-US" sz="1600" dirty="0">
              <a:solidFill>
                <a:schemeClr val="bg1"/>
              </a:solidFill>
            </a:endParaRPr>
          </a:p>
          <a:p>
            <a:r>
              <a:rPr lang="en-US" sz="1600" b="0" i="0" dirty="0">
                <a:solidFill>
                  <a:schemeClr val="bg1"/>
                </a:solidFill>
                <a:effectLst/>
                <a:latin typeface="YAFdJj8NdaU 0"/>
              </a:rPr>
              <a:t>Developing apps that use behavioral nudges to help users save more, invest wisely, and manage their finances better.</a:t>
            </a:r>
            <a:endParaRPr lang="en-US" sz="1600" dirty="0">
              <a:solidFill>
                <a:schemeClr val="bg1"/>
              </a:solidFill>
              <a:effectLst/>
              <a:latin typeface="YAFdJj8NdaU 0"/>
            </a:endParaRPr>
          </a:p>
          <a:p>
            <a:endParaRPr lang="fr-FR" sz="1600" dirty="0">
              <a:solidFill>
                <a:schemeClr val="bg1"/>
              </a:solidFill>
            </a:endParaRPr>
          </a:p>
        </p:txBody>
      </p:sp>
      <p:sp>
        <p:nvSpPr>
          <p:cNvPr id="5" name="TextBox 4">
            <a:extLst>
              <a:ext uri="{FF2B5EF4-FFF2-40B4-BE49-F238E27FC236}">
                <a16:creationId xmlns:a16="http://schemas.microsoft.com/office/drawing/2014/main" id="{D940F584-480F-F10A-5C84-5E44F8F00B8F}"/>
              </a:ext>
            </a:extLst>
          </p:cNvPr>
          <p:cNvSpPr txBox="1"/>
          <p:nvPr/>
        </p:nvSpPr>
        <p:spPr>
          <a:xfrm>
            <a:off x="-4315687" y="3529797"/>
            <a:ext cx="4163773" cy="2585323"/>
          </a:xfrm>
          <a:prstGeom prst="rect">
            <a:avLst/>
          </a:prstGeom>
          <a:noFill/>
        </p:spPr>
        <p:txBody>
          <a:bodyPr wrap="square" rtlCol="0">
            <a:spAutoFit/>
          </a:bodyPr>
          <a:lstStyle/>
          <a:p>
            <a:pPr>
              <a:buFont typeface="Arial" panose="020B0604020202020204" pitchFamily="34" charset="0"/>
              <a:buChar char="•"/>
            </a:pPr>
            <a:r>
              <a:rPr lang="en-US" b="1" i="1" dirty="0">
                <a:solidFill>
                  <a:schemeClr val="bg1"/>
                </a:solidFill>
                <a:effectLst/>
              </a:rPr>
              <a:t>Predictive Analytics: </a:t>
            </a:r>
            <a:endParaRPr lang="en-US" dirty="0">
              <a:solidFill>
                <a:schemeClr val="bg1"/>
              </a:solidFill>
            </a:endParaRPr>
          </a:p>
          <a:p>
            <a:r>
              <a:rPr lang="en-US" b="0" i="0" dirty="0">
                <a:solidFill>
                  <a:schemeClr val="bg1"/>
                </a:solidFill>
                <a:effectLst/>
                <a:latin typeface="YAFdJj8NdaU 0"/>
              </a:rPr>
              <a:t>Using big data to analyze and predict financial behavior based on historical patterns and behavioral theories.</a:t>
            </a:r>
            <a:endParaRPr lang="en-US" dirty="0">
              <a:solidFill>
                <a:schemeClr val="bg1"/>
              </a:solidFill>
              <a:effectLst/>
              <a:latin typeface="YAFdJj8NdaU 0"/>
            </a:endParaRPr>
          </a:p>
          <a:p>
            <a:pPr>
              <a:buFont typeface="Arial" panose="020B0604020202020204" pitchFamily="34" charset="0"/>
              <a:buChar char="•"/>
            </a:pPr>
            <a:r>
              <a:rPr lang="en-US" b="0" i="0" dirty="0">
                <a:solidFill>
                  <a:schemeClr val="bg1"/>
                </a:solidFill>
                <a:effectLst/>
              </a:rPr>
              <a:t>B</a:t>
            </a:r>
            <a:r>
              <a:rPr lang="en-US" b="1" i="1" dirty="0">
                <a:solidFill>
                  <a:schemeClr val="bg1"/>
                </a:solidFill>
                <a:effectLst/>
              </a:rPr>
              <a:t>ehavioral Tracking:</a:t>
            </a:r>
            <a:r>
              <a:rPr lang="en-US" b="0" i="0" dirty="0">
                <a:solidFill>
                  <a:schemeClr val="bg1"/>
                </a:solidFill>
                <a:effectLst/>
              </a:rPr>
              <a:t> </a:t>
            </a:r>
            <a:endParaRPr lang="en-US" dirty="0">
              <a:solidFill>
                <a:schemeClr val="bg1"/>
              </a:solidFill>
            </a:endParaRPr>
          </a:p>
          <a:p>
            <a:r>
              <a:rPr lang="en-US" b="0" i="0" dirty="0">
                <a:solidFill>
                  <a:schemeClr val="bg1"/>
                </a:solidFill>
                <a:effectLst/>
                <a:latin typeface="YAFdJj8NdaU 0"/>
              </a:rPr>
              <a:t>Monitoring and analyzing real-time behavioral data to provide instant feedback and interventions.</a:t>
            </a:r>
            <a:endParaRPr lang="en-US" dirty="0">
              <a:solidFill>
                <a:schemeClr val="bg1"/>
              </a:solidFill>
              <a:effectLst/>
              <a:latin typeface="YAFdJj8NdaU 0"/>
            </a:endParaRPr>
          </a:p>
          <a:p>
            <a:endParaRPr lang="fr-FR" dirty="0">
              <a:solidFill>
                <a:schemeClr val="bg1"/>
              </a:solidFill>
            </a:endParaRPr>
          </a:p>
        </p:txBody>
      </p:sp>
      <p:sp>
        <p:nvSpPr>
          <p:cNvPr id="7" name="TextBox 6">
            <a:extLst>
              <a:ext uri="{FF2B5EF4-FFF2-40B4-BE49-F238E27FC236}">
                <a16:creationId xmlns:a16="http://schemas.microsoft.com/office/drawing/2014/main" id="{E3BF3E52-ADD5-B6CB-D79E-2911B1B6FEFB}"/>
              </a:ext>
            </a:extLst>
          </p:cNvPr>
          <p:cNvSpPr txBox="1"/>
          <p:nvPr/>
        </p:nvSpPr>
        <p:spPr>
          <a:xfrm>
            <a:off x="1741682" y="3981682"/>
            <a:ext cx="3098373" cy="2554545"/>
          </a:xfrm>
          <a:prstGeom prst="rect">
            <a:avLst/>
          </a:prstGeom>
          <a:noFill/>
        </p:spPr>
        <p:txBody>
          <a:bodyPr wrap="square" rtlCol="0">
            <a:spAutoFit/>
          </a:bodyPr>
          <a:lstStyle/>
          <a:p>
            <a:pPr>
              <a:buFont typeface="Arial" panose="020B0604020202020204" pitchFamily="34" charset="0"/>
              <a:buChar char="•"/>
            </a:pPr>
            <a:r>
              <a:rPr lang="en-US" sz="1600" b="1" i="1" dirty="0">
                <a:solidFill>
                  <a:schemeClr val="bg1"/>
                </a:solidFill>
                <a:effectLst/>
              </a:rPr>
              <a:t>Behavioral Impacts on Crypto Trading</a:t>
            </a:r>
            <a:r>
              <a:rPr lang="en-US" sz="1600" b="0" i="0" dirty="0">
                <a:solidFill>
                  <a:schemeClr val="bg1"/>
                </a:solidFill>
                <a:effectLst/>
              </a:rPr>
              <a:t>: Studying how behavioral factors influence trading behavior in cryptocurrency markets.</a:t>
            </a:r>
            <a:endParaRPr lang="en-US" sz="1600" dirty="0">
              <a:solidFill>
                <a:schemeClr val="bg1"/>
              </a:solidFill>
            </a:endParaRPr>
          </a:p>
          <a:p>
            <a:pPr>
              <a:buFont typeface="Arial" panose="020B0604020202020204" pitchFamily="34" charset="0"/>
              <a:buChar char="•"/>
            </a:pPr>
            <a:r>
              <a:rPr lang="en-US" sz="1600" b="1" i="1" dirty="0">
                <a:solidFill>
                  <a:schemeClr val="bg1"/>
                </a:solidFill>
                <a:effectLst/>
              </a:rPr>
              <a:t>Decentralized Finance (DeFi</a:t>
            </a:r>
            <a:r>
              <a:rPr lang="en-US" sz="1600" b="0" i="0" dirty="0">
                <a:solidFill>
                  <a:schemeClr val="bg1"/>
                </a:solidFill>
                <a:effectLst/>
              </a:rPr>
              <a:t>): Exploring the behavioral aspects of participating in decentralized financial systems.</a:t>
            </a:r>
            <a:endParaRPr lang="en-US" sz="1600" dirty="0">
              <a:solidFill>
                <a:schemeClr val="bg1"/>
              </a:solidFill>
            </a:endParaRPr>
          </a:p>
          <a:p>
            <a:endParaRPr lang="fr-FR" sz="1600" dirty="0">
              <a:solidFill>
                <a:schemeClr val="bg1"/>
              </a:solidFill>
            </a:endParaRPr>
          </a:p>
        </p:txBody>
      </p:sp>
    </p:spTree>
    <p:extLst>
      <p:ext uri="{BB962C8B-B14F-4D97-AF65-F5344CB8AC3E}">
        <p14:creationId xmlns:p14="http://schemas.microsoft.com/office/powerpoint/2010/main" val="1637854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BC20621A-A89A-68D6-FB38-008311B81DEE}"/>
              </a:ext>
            </a:extLst>
          </p:cNvPr>
          <p:cNvGrpSpPr/>
          <p:nvPr/>
        </p:nvGrpSpPr>
        <p:grpSpPr>
          <a:xfrm>
            <a:off x="2912314" y="1649433"/>
            <a:ext cx="2384385" cy="694481"/>
            <a:chOff x="2912314" y="1649433"/>
            <a:chExt cx="2384385" cy="694481"/>
          </a:xfrm>
        </p:grpSpPr>
        <p:sp>
          <p:nvSpPr>
            <p:cNvPr id="19" name="Rectangle: Rounded Corners 18">
              <a:extLst>
                <a:ext uri="{FF2B5EF4-FFF2-40B4-BE49-F238E27FC236}">
                  <a16:creationId xmlns:a16="http://schemas.microsoft.com/office/drawing/2014/main" id="{84324D54-DBEC-5833-F4AD-CCE85CB1C9B6}"/>
                </a:ext>
              </a:extLst>
            </p:cNvPr>
            <p:cNvSpPr/>
            <p:nvPr/>
          </p:nvSpPr>
          <p:spPr>
            <a:xfrm>
              <a:off x="2912314" y="1649433"/>
              <a:ext cx="2384385" cy="69448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6" name="TextBox 35">
              <a:extLst>
                <a:ext uri="{FF2B5EF4-FFF2-40B4-BE49-F238E27FC236}">
                  <a16:creationId xmlns:a16="http://schemas.microsoft.com/office/drawing/2014/main" id="{D2722678-43D8-5A6E-2F82-4A04D51A78AD}"/>
                </a:ext>
              </a:extLst>
            </p:cNvPr>
            <p:cNvSpPr txBox="1"/>
            <p:nvPr/>
          </p:nvSpPr>
          <p:spPr>
            <a:xfrm>
              <a:off x="4699943" y="1824099"/>
              <a:ext cx="457176" cy="400110"/>
            </a:xfrm>
            <a:prstGeom prst="rect">
              <a:avLst/>
            </a:prstGeom>
            <a:noFill/>
          </p:spPr>
          <p:txBody>
            <a:bodyPr wrap="none" rtlCol="0">
              <a:spAutoFit/>
            </a:bodyPr>
            <a:lstStyle/>
            <a:p>
              <a:r>
                <a:rPr lang="fr-FR" sz="2000" b="1" dirty="0">
                  <a:solidFill>
                    <a:schemeClr val="bg2"/>
                  </a:solidFill>
                </a:rPr>
                <a:t>01</a:t>
              </a:r>
            </a:p>
          </p:txBody>
        </p:sp>
      </p:grpSp>
      <p:grpSp>
        <p:nvGrpSpPr>
          <p:cNvPr id="41" name="Group 40">
            <a:extLst>
              <a:ext uri="{FF2B5EF4-FFF2-40B4-BE49-F238E27FC236}">
                <a16:creationId xmlns:a16="http://schemas.microsoft.com/office/drawing/2014/main" id="{1C0C36A9-E200-672B-8A9C-6F815C84298D}"/>
              </a:ext>
            </a:extLst>
          </p:cNvPr>
          <p:cNvGrpSpPr/>
          <p:nvPr/>
        </p:nvGrpSpPr>
        <p:grpSpPr>
          <a:xfrm>
            <a:off x="2912314" y="2488557"/>
            <a:ext cx="2384385" cy="694481"/>
            <a:chOff x="2912314" y="2488557"/>
            <a:chExt cx="2384385" cy="694481"/>
          </a:xfrm>
        </p:grpSpPr>
        <p:sp>
          <p:nvSpPr>
            <p:cNvPr id="23" name="Rectangle: Rounded Corners 22">
              <a:extLst>
                <a:ext uri="{FF2B5EF4-FFF2-40B4-BE49-F238E27FC236}">
                  <a16:creationId xmlns:a16="http://schemas.microsoft.com/office/drawing/2014/main" id="{E300662B-CC78-9EB9-E628-2194DD40B106}"/>
                </a:ext>
              </a:extLst>
            </p:cNvPr>
            <p:cNvSpPr/>
            <p:nvPr/>
          </p:nvSpPr>
          <p:spPr>
            <a:xfrm>
              <a:off x="2912314" y="2488557"/>
              <a:ext cx="2384385" cy="69448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7" name="TextBox 36">
              <a:extLst>
                <a:ext uri="{FF2B5EF4-FFF2-40B4-BE49-F238E27FC236}">
                  <a16:creationId xmlns:a16="http://schemas.microsoft.com/office/drawing/2014/main" id="{23E0A72C-B206-C0B4-9F75-397D3769AF52}"/>
                </a:ext>
              </a:extLst>
            </p:cNvPr>
            <p:cNvSpPr txBox="1"/>
            <p:nvPr/>
          </p:nvSpPr>
          <p:spPr>
            <a:xfrm>
              <a:off x="4699943" y="2623652"/>
              <a:ext cx="457176" cy="400110"/>
            </a:xfrm>
            <a:prstGeom prst="rect">
              <a:avLst/>
            </a:prstGeom>
            <a:noFill/>
          </p:spPr>
          <p:txBody>
            <a:bodyPr wrap="none" rtlCol="0">
              <a:spAutoFit/>
            </a:bodyPr>
            <a:lstStyle/>
            <a:p>
              <a:r>
                <a:rPr lang="fr-FR" sz="2000" b="1" dirty="0">
                  <a:solidFill>
                    <a:schemeClr val="bg2"/>
                  </a:solidFill>
                </a:rPr>
                <a:t>02</a:t>
              </a:r>
            </a:p>
          </p:txBody>
        </p:sp>
      </p:grpSp>
      <p:grpSp>
        <p:nvGrpSpPr>
          <p:cNvPr id="42" name="Group 41">
            <a:extLst>
              <a:ext uri="{FF2B5EF4-FFF2-40B4-BE49-F238E27FC236}">
                <a16:creationId xmlns:a16="http://schemas.microsoft.com/office/drawing/2014/main" id="{8D78E0E3-EA4E-03E9-A39A-FEE5C03E9587}"/>
              </a:ext>
            </a:extLst>
          </p:cNvPr>
          <p:cNvGrpSpPr/>
          <p:nvPr/>
        </p:nvGrpSpPr>
        <p:grpSpPr>
          <a:xfrm>
            <a:off x="2912315" y="3303499"/>
            <a:ext cx="2384385" cy="694481"/>
            <a:chOff x="2912315" y="3303499"/>
            <a:chExt cx="2384385" cy="694481"/>
          </a:xfrm>
        </p:grpSpPr>
        <p:sp>
          <p:nvSpPr>
            <p:cNvPr id="24" name="Rectangle: Rounded Corners 23">
              <a:extLst>
                <a:ext uri="{FF2B5EF4-FFF2-40B4-BE49-F238E27FC236}">
                  <a16:creationId xmlns:a16="http://schemas.microsoft.com/office/drawing/2014/main" id="{E4B378F4-21A1-A08C-001B-52A7FF90F6AF}"/>
                </a:ext>
              </a:extLst>
            </p:cNvPr>
            <p:cNvSpPr/>
            <p:nvPr/>
          </p:nvSpPr>
          <p:spPr>
            <a:xfrm>
              <a:off x="2912315" y="3303499"/>
              <a:ext cx="2384385" cy="69448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8" name="TextBox 37">
              <a:extLst>
                <a:ext uri="{FF2B5EF4-FFF2-40B4-BE49-F238E27FC236}">
                  <a16:creationId xmlns:a16="http://schemas.microsoft.com/office/drawing/2014/main" id="{2402B767-DA0F-6033-BB14-EB6203C96A34}"/>
                </a:ext>
              </a:extLst>
            </p:cNvPr>
            <p:cNvSpPr txBox="1"/>
            <p:nvPr/>
          </p:nvSpPr>
          <p:spPr>
            <a:xfrm>
              <a:off x="4699943" y="3421899"/>
              <a:ext cx="457176" cy="400110"/>
            </a:xfrm>
            <a:prstGeom prst="rect">
              <a:avLst/>
            </a:prstGeom>
            <a:noFill/>
          </p:spPr>
          <p:txBody>
            <a:bodyPr wrap="none" rtlCol="0">
              <a:spAutoFit/>
            </a:bodyPr>
            <a:lstStyle/>
            <a:p>
              <a:r>
                <a:rPr lang="fr-FR" sz="2000" b="1" dirty="0">
                  <a:solidFill>
                    <a:schemeClr val="bg2"/>
                  </a:solidFill>
                </a:rPr>
                <a:t>03</a:t>
              </a:r>
            </a:p>
          </p:txBody>
        </p:sp>
      </p:grpSp>
      <p:sp>
        <p:nvSpPr>
          <p:cNvPr id="8" name="TextBox 7">
            <a:extLst>
              <a:ext uri="{FF2B5EF4-FFF2-40B4-BE49-F238E27FC236}">
                <a16:creationId xmlns:a16="http://schemas.microsoft.com/office/drawing/2014/main" id="{529747D5-5A52-0686-4783-14D86DDA6395}"/>
              </a:ext>
            </a:extLst>
          </p:cNvPr>
          <p:cNvSpPr txBox="1"/>
          <p:nvPr/>
        </p:nvSpPr>
        <p:spPr>
          <a:xfrm>
            <a:off x="7271707" y="1796059"/>
            <a:ext cx="4406846" cy="2862322"/>
          </a:xfrm>
          <a:prstGeom prst="rect">
            <a:avLst/>
          </a:prstGeom>
          <a:noFill/>
        </p:spPr>
        <p:txBody>
          <a:bodyPr wrap="square" rtlCol="0">
            <a:spAutoFit/>
          </a:bodyPr>
          <a:lstStyle/>
          <a:p>
            <a:r>
              <a:rPr lang="en-US" sz="3600" b="1" i="0" dirty="0">
                <a:solidFill>
                  <a:schemeClr val="accent1"/>
                </a:solidFill>
                <a:effectLst/>
              </a:rPr>
              <a:t>Challenges and Limitations of Behavioral Finance and Potential Solutions</a:t>
            </a:r>
            <a:endParaRPr lang="fr-FR" sz="3600" b="1" dirty="0">
              <a:solidFill>
                <a:schemeClr val="accent1"/>
              </a:solidFill>
            </a:endParaRPr>
          </a:p>
        </p:txBody>
      </p:sp>
      <p:pic>
        <p:nvPicPr>
          <p:cNvPr id="3" name="Picture 2">
            <a:extLst>
              <a:ext uri="{FF2B5EF4-FFF2-40B4-BE49-F238E27FC236}">
                <a16:creationId xmlns:a16="http://schemas.microsoft.com/office/drawing/2014/main" id="{60BAEE80-3C8C-9B92-3C34-9CDA8D530206}"/>
              </a:ext>
            </a:extLst>
          </p:cNvPr>
          <p:cNvPicPr>
            <a:picLocks noChangeAspect="1"/>
          </p:cNvPicPr>
          <p:nvPr/>
        </p:nvPicPr>
        <p:blipFill>
          <a:blip r:embed="rId2"/>
          <a:stretch>
            <a:fillRect/>
          </a:stretch>
        </p:blipFill>
        <p:spPr>
          <a:xfrm>
            <a:off x="664368" y="683463"/>
            <a:ext cx="3895993" cy="50875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93408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BC20621A-A89A-68D6-FB38-008311B81DEE}"/>
              </a:ext>
            </a:extLst>
          </p:cNvPr>
          <p:cNvGrpSpPr/>
          <p:nvPr/>
        </p:nvGrpSpPr>
        <p:grpSpPr>
          <a:xfrm>
            <a:off x="4375354" y="1673615"/>
            <a:ext cx="2384385" cy="694481"/>
            <a:chOff x="2912314" y="1649433"/>
            <a:chExt cx="2384385" cy="694481"/>
          </a:xfrm>
        </p:grpSpPr>
        <p:sp>
          <p:nvSpPr>
            <p:cNvPr id="19" name="Rectangle: Rounded Corners 18">
              <a:extLst>
                <a:ext uri="{FF2B5EF4-FFF2-40B4-BE49-F238E27FC236}">
                  <a16:creationId xmlns:a16="http://schemas.microsoft.com/office/drawing/2014/main" id="{84324D54-DBEC-5833-F4AD-CCE85CB1C9B6}"/>
                </a:ext>
              </a:extLst>
            </p:cNvPr>
            <p:cNvSpPr/>
            <p:nvPr/>
          </p:nvSpPr>
          <p:spPr>
            <a:xfrm>
              <a:off x="2912314" y="1649433"/>
              <a:ext cx="2384385" cy="69448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6" name="TextBox 35">
              <a:extLst>
                <a:ext uri="{FF2B5EF4-FFF2-40B4-BE49-F238E27FC236}">
                  <a16:creationId xmlns:a16="http://schemas.microsoft.com/office/drawing/2014/main" id="{D2722678-43D8-5A6E-2F82-4A04D51A78AD}"/>
                </a:ext>
              </a:extLst>
            </p:cNvPr>
            <p:cNvSpPr txBox="1"/>
            <p:nvPr/>
          </p:nvSpPr>
          <p:spPr>
            <a:xfrm>
              <a:off x="4699943" y="1824099"/>
              <a:ext cx="457176" cy="400110"/>
            </a:xfrm>
            <a:prstGeom prst="rect">
              <a:avLst/>
            </a:prstGeom>
            <a:noFill/>
          </p:spPr>
          <p:txBody>
            <a:bodyPr wrap="none" rtlCol="0">
              <a:spAutoFit/>
            </a:bodyPr>
            <a:lstStyle/>
            <a:p>
              <a:r>
                <a:rPr lang="fr-FR" sz="2000" b="1" dirty="0">
                  <a:solidFill>
                    <a:schemeClr val="bg2"/>
                  </a:solidFill>
                </a:rPr>
                <a:t>01</a:t>
              </a:r>
            </a:p>
          </p:txBody>
        </p:sp>
      </p:grpSp>
      <p:grpSp>
        <p:nvGrpSpPr>
          <p:cNvPr id="41" name="Group 40">
            <a:extLst>
              <a:ext uri="{FF2B5EF4-FFF2-40B4-BE49-F238E27FC236}">
                <a16:creationId xmlns:a16="http://schemas.microsoft.com/office/drawing/2014/main" id="{1C0C36A9-E200-672B-8A9C-6F815C84298D}"/>
              </a:ext>
            </a:extLst>
          </p:cNvPr>
          <p:cNvGrpSpPr/>
          <p:nvPr/>
        </p:nvGrpSpPr>
        <p:grpSpPr>
          <a:xfrm>
            <a:off x="2912314" y="2488557"/>
            <a:ext cx="2384385" cy="694481"/>
            <a:chOff x="2912314" y="2488557"/>
            <a:chExt cx="2384385" cy="694481"/>
          </a:xfrm>
        </p:grpSpPr>
        <p:sp>
          <p:nvSpPr>
            <p:cNvPr id="23" name="Rectangle: Rounded Corners 22">
              <a:extLst>
                <a:ext uri="{FF2B5EF4-FFF2-40B4-BE49-F238E27FC236}">
                  <a16:creationId xmlns:a16="http://schemas.microsoft.com/office/drawing/2014/main" id="{E300662B-CC78-9EB9-E628-2194DD40B106}"/>
                </a:ext>
              </a:extLst>
            </p:cNvPr>
            <p:cNvSpPr/>
            <p:nvPr/>
          </p:nvSpPr>
          <p:spPr>
            <a:xfrm>
              <a:off x="2912314" y="2488557"/>
              <a:ext cx="2384385" cy="69448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7" name="TextBox 36">
              <a:extLst>
                <a:ext uri="{FF2B5EF4-FFF2-40B4-BE49-F238E27FC236}">
                  <a16:creationId xmlns:a16="http://schemas.microsoft.com/office/drawing/2014/main" id="{23E0A72C-B206-C0B4-9F75-397D3769AF52}"/>
                </a:ext>
              </a:extLst>
            </p:cNvPr>
            <p:cNvSpPr txBox="1"/>
            <p:nvPr/>
          </p:nvSpPr>
          <p:spPr>
            <a:xfrm>
              <a:off x="4699943" y="2623652"/>
              <a:ext cx="457176" cy="400110"/>
            </a:xfrm>
            <a:prstGeom prst="rect">
              <a:avLst/>
            </a:prstGeom>
            <a:noFill/>
          </p:spPr>
          <p:txBody>
            <a:bodyPr wrap="none" rtlCol="0">
              <a:spAutoFit/>
            </a:bodyPr>
            <a:lstStyle/>
            <a:p>
              <a:r>
                <a:rPr lang="fr-FR" sz="2000" b="1" dirty="0">
                  <a:solidFill>
                    <a:schemeClr val="bg2"/>
                  </a:solidFill>
                </a:rPr>
                <a:t>02</a:t>
              </a:r>
            </a:p>
          </p:txBody>
        </p:sp>
      </p:grpSp>
      <p:grpSp>
        <p:nvGrpSpPr>
          <p:cNvPr id="42" name="Group 41">
            <a:extLst>
              <a:ext uri="{FF2B5EF4-FFF2-40B4-BE49-F238E27FC236}">
                <a16:creationId xmlns:a16="http://schemas.microsoft.com/office/drawing/2014/main" id="{8D78E0E3-EA4E-03E9-A39A-FEE5C03E9587}"/>
              </a:ext>
            </a:extLst>
          </p:cNvPr>
          <p:cNvGrpSpPr/>
          <p:nvPr/>
        </p:nvGrpSpPr>
        <p:grpSpPr>
          <a:xfrm>
            <a:off x="2912315" y="3303499"/>
            <a:ext cx="2384385" cy="694481"/>
            <a:chOff x="2912315" y="3303499"/>
            <a:chExt cx="2384385" cy="694481"/>
          </a:xfrm>
        </p:grpSpPr>
        <p:sp>
          <p:nvSpPr>
            <p:cNvPr id="24" name="Rectangle: Rounded Corners 23">
              <a:extLst>
                <a:ext uri="{FF2B5EF4-FFF2-40B4-BE49-F238E27FC236}">
                  <a16:creationId xmlns:a16="http://schemas.microsoft.com/office/drawing/2014/main" id="{E4B378F4-21A1-A08C-001B-52A7FF90F6AF}"/>
                </a:ext>
              </a:extLst>
            </p:cNvPr>
            <p:cNvSpPr/>
            <p:nvPr/>
          </p:nvSpPr>
          <p:spPr>
            <a:xfrm>
              <a:off x="2912315" y="3303499"/>
              <a:ext cx="2384385" cy="69448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8" name="TextBox 37">
              <a:extLst>
                <a:ext uri="{FF2B5EF4-FFF2-40B4-BE49-F238E27FC236}">
                  <a16:creationId xmlns:a16="http://schemas.microsoft.com/office/drawing/2014/main" id="{2402B767-DA0F-6033-BB14-EB6203C96A34}"/>
                </a:ext>
              </a:extLst>
            </p:cNvPr>
            <p:cNvSpPr txBox="1"/>
            <p:nvPr/>
          </p:nvSpPr>
          <p:spPr>
            <a:xfrm>
              <a:off x="4699943" y="3421899"/>
              <a:ext cx="457176" cy="400110"/>
            </a:xfrm>
            <a:prstGeom prst="rect">
              <a:avLst/>
            </a:prstGeom>
            <a:noFill/>
          </p:spPr>
          <p:txBody>
            <a:bodyPr wrap="none" rtlCol="0">
              <a:spAutoFit/>
            </a:bodyPr>
            <a:lstStyle/>
            <a:p>
              <a:r>
                <a:rPr lang="fr-FR" sz="2000" b="1" dirty="0">
                  <a:solidFill>
                    <a:schemeClr val="bg2"/>
                  </a:solidFill>
                </a:rPr>
                <a:t>03</a:t>
              </a:r>
            </a:p>
          </p:txBody>
        </p:sp>
      </p:grpSp>
      <p:sp>
        <p:nvSpPr>
          <p:cNvPr id="8" name="TextBox 7">
            <a:extLst>
              <a:ext uri="{FF2B5EF4-FFF2-40B4-BE49-F238E27FC236}">
                <a16:creationId xmlns:a16="http://schemas.microsoft.com/office/drawing/2014/main" id="{529747D5-5A52-0686-4783-14D86DDA6395}"/>
              </a:ext>
            </a:extLst>
          </p:cNvPr>
          <p:cNvSpPr txBox="1"/>
          <p:nvPr/>
        </p:nvSpPr>
        <p:spPr>
          <a:xfrm>
            <a:off x="7271707" y="1796059"/>
            <a:ext cx="4406846" cy="1200329"/>
          </a:xfrm>
          <a:prstGeom prst="rect">
            <a:avLst/>
          </a:prstGeom>
          <a:noFill/>
        </p:spPr>
        <p:txBody>
          <a:bodyPr wrap="square" rtlCol="0">
            <a:spAutoFit/>
          </a:bodyPr>
          <a:lstStyle/>
          <a:p>
            <a:r>
              <a:rPr lang="fr-FR" sz="3600" b="0" i="0" dirty="0" err="1">
                <a:solidFill>
                  <a:schemeClr val="tx2">
                    <a:lumMod val="90000"/>
                    <a:lumOff val="10000"/>
                  </a:schemeClr>
                </a:solidFill>
                <a:effectLst/>
              </a:rPr>
              <a:t>Complexity</a:t>
            </a:r>
            <a:r>
              <a:rPr lang="fr-FR" sz="3600" b="0" i="0" dirty="0">
                <a:solidFill>
                  <a:schemeClr val="tx2">
                    <a:lumMod val="90000"/>
                    <a:lumOff val="10000"/>
                  </a:schemeClr>
                </a:solidFill>
                <a:effectLst/>
              </a:rPr>
              <a:t> of Human </a:t>
            </a:r>
            <a:r>
              <a:rPr lang="fr-FR" sz="3600" b="0" i="0" dirty="0" err="1">
                <a:solidFill>
                  <a:schemeClr val="tx2">
                    <a:lumMod val="90000"/>
                    <a:lumOff val="10000"/>
                  </a:schemeClr>
                </a:solidFill>
                <a:effectLst/>
              </a:rPr>
              <a:t>Behavior</a:t>
            </a:r>
            <a:r>
              <a:rPr lang="fr-FR" sz="3600" b="0" i="0" dirty="0">
                <a:solidFill>
                  <a:schemeClr val="tx2">
                    <a:lumMod val="90000"/>
                    <a:lumOff val="10000"/>
                  </a:schemeClr>
                </a:solidFill>
                <a:effectLst/>
              </a:rPr>
              <a:t>:</a:t>
            </a:r>
            <a:endParaRPr lang="fr-FR" sz="3600" b="1" dirty="0">
              <a:solidFill>
                <a:schemeClr val="tx2">
                  <a:lumMod val="90000"/>
                  <a:lumOff val="10000"/>
                </a:schemeClr>
              </a:solidFill>
            </a:endParaRPr>
          </a:p>
        </p:txBody>
      </p:sp>
      <p:pic>
        <p:nvPicPr>
          <p:cNvPr id="3" name="Picture 2">
            <a:extLst>
              <a:ext uri="{FF2B5EF4-FFF2-40B4-BE49-F238E27FC236}">
                <a16:creationId xmlns:a16="http://schemas.microsoft.com/office/drawing/2014/main" id="{60BAEE80-3C8C-9B92-3C34-9CDA8D530206}"/>
              </a:ext>
            </a:extLst>
          </p:cNvPr>
          <p:cNvPicPr>
            <a:picLocks noChangeAspect="1"/>
          </p:cNvPicPr>
          <p:nvPr/>
        </p:nvPicPr>
        <p:blipFill>
          <a:blip r:embed="rId2"/>
          <a:stretch>
            <a:fillRect/>
          </a:stretch>
        </p:blipFill>
        <p:spPr>
          <a:xfrm>
            <a:off x="664368" y="683463"/>
            <a:ext cx="3895993" cy="50875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13E28122-CA32-8A77-149B-6F05E392D444}"/>
              </a:ext>
            </a:extLst>
          </p:cNvPr>
          <p:cNvSpPr txBox="1"/>
          <p:nvPr/>
        </p:nvSpPr>
        <p:spPr>
          <a:xfrm>
            <a:off x="7631641" y="3214462"/>
            <a:ext cx="3294983" cy="1754326"/>
          </a:xfrm>
          <a:prstGeom prst="rect">
            <a:avLst/>
          </a:prstGeom>
          <a:noFill/>
        </p:spPr>
        <p:txBody>
          <a:bodyPr wrap="square" rtlCol="0">
            <a:spAutoFit/>
          </a:bodyPr>
          <a:lstStyle/>
          <a:p>
            <a:r>
              <a:rPr lang="en-US" b="0" i="0" dirty="0">
                <a:effectLst/>
              </a:rPr>
              <a:t>Complexity of Human Behavior: The inherent complexity and variability of human behavior make it difficult to develop universally applicable behavioral models.</a:t>
            </a:r>
            <a:endParaRPr lang="fr-FR" dirty="0"/>
          </a:p>
        </p:txBody>
      </p:sp>
    </p:spTree>
    <p:extLst>
      <p:ext uri="{BB962C8B-B14F-4D97-AF65-F5344CB8AC3E}">
        <p14:creationId xmlns:p14="http://schemas.microsoft.com/office/powerpoint/2010/main" val="2850692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BC20621A-A89A-68D6-FB38-008311B81DEE}"/>
              </a:ext>
            </a:extLst>
          </p:cNvPr>
          <p:cNvGrpSpPr/>
          <p:nvPr/>
        </p:nvGrpSpPr>
        <p:grpSpPr>
          <a:xfrm>
            <a:off x="2912314" y="1649433"/>
            <a:ext cx="2384385" cy="694481"/>
            <a:chOff x="2912314" y="1649433"/>
            <a:chExt cx="2384385" cy="694481"/>
          </a:xfrm>
        </p:grpSpPr>
        <p:sp>
          <p:nvSpPr>
            <p:cNvPr id="19" name="Rectangle: Rounded Corners 18">
              <a:extLst>
                <a:ext uri="{FF2B5EF4-FFF2-40B4-BE49-F238E27FC236}">
                  <a16:creationId xmlns:a16="http://schemas.microsoft.com/office/drawing/2014/main" id="{84324D54-DBEC-5833-F4AD-CCE85CB1C9B6}"/>
                </a:ext>
              </a:extLst>
            </p:cNvPr>
            <p:cNvSpPr/>
            <p:nvPr/>
          </p:nvSpPr>
          <p:spPr>
            <a:xfrm>
              <a:off x="2912314" y="1649433"/>
              <a:ext cx="2384385" cy="69448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6" name="TextBox 35">
              <a:extLst>
                <a:ext uri="{FF2B5EF4-FFF2-40B4-BE49-F238E27FC236}">
                  <a16:creationId xmlns:a16="http://schemas.microsoft.com/office/drawing/2014/main" id="{D2722678-43D8-5A6E-2F82-4A04D51A78AD}"/>
                </a:ext>
              </a:extLst>
            </p:cNvPr>
            <p:cNvSpPr txBox="1"/>
            <p:nvPr/>
          </p:nvSpPr>
          <p:spPr>
            <a:xfrm>
              <a:off x="4699943" y="1824099"/>
              <a:ext cx="457176" cy="400110"/>
            </a:xfrm>
            <a:prstGeom prst="rect">
              <a:avLst/>
            </a:prstGeom>
            <a:noFill/>
          </p:spPr>
          <p:txBody>
            <a:bodyPr wrap="none" rtlCol="0">
              <a:spAutoFit/>
            </a:bodyPr>
            <a:lstStyle/>
            <a:p>
              <a:r>
                <a:rPr lang="fr-FR" sz="2000" b="1" dirty="0">
                  <a:solidFill>
                    <a:schemeClr val="bg2"/>
                  </a:solidFill>
                </a:rPr>
                <a:t>01</a:t>
              </a:r>
            </a:p>
          </p:txBody>
        </p:sp>
      </p:grpSp>
      <p:grpSp>
        <p:nvGrpSpPr>
          <p:cNvPr id="41" name="Group 40">
            <a:extLst>
              <a:ext uri="{FF2B5EF4-FFF2-40B4-BE49-F238E27FC236}">
                <a16:creationId xmlns:a16="http://schemas.microsoft.com/office/drawing/2014/main" id="{1C0C36A9-E200-672B-8A9C-6F815C84298D}"/>
              </a:ext>
            </a:extLst>
          </p:cNvPr>
          <p:cNvGrpSpPr/>
          <p:nvPr/>
        </p:nvGrpSpPr>
        <p:grpSpPr>
          <a:xfrm>
            <a:off x="4415994" y="2470722"/>
            <a:ext cx="2384385" cy="694481"/>
            <a:chOff x="2912314" y="2488557"/>
            <a:chExt cx="2384385" cy="694481"/>
          </a:xfrm>
        </p:grpSpPr>
        <p:sp>
          <p:nvSpPr>
            <p:cNvPr id="23" name="Rectangle: Rounded Corners 22">
              <a:extLst>
                <a:ext uri="{FF2B5EF4-FFF2-40B4-BE49-F238E27FC236}">
                  <a16:creationId xmlns:a16="http://schemas.microsoft.com/office/drawing/2014/main" id="{E300662B-CC78-9EB9-E628-2194DD40B106}"/>
                </a:ext>
              </a:extLst>
            </p:cNvPr>
            <p:cNvSpPr/>
            <p:nvPr/>
          </p:nvSpPr>
          <p:spPr>
            <a:xfrm>
              <a:off x="2912314" y="2488557"/>
              <a:ext cx="2384385" cy="69448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7" name="TextBox 36">
              <a:extLst>
                <a:ext uri="{FF2B5EF4-FFF2-40B4-BE49-F238E27FC236}">
                  <a16:creationId xmlns:a16="http://schemas.microsoft.com/office/drawing/2014/main" id="{23E0A72C-B206-C0B4-9F75-397D3769AF52}"/>
                </a:ext>
              </a:extLst>
            </p:cNvPr>
            <p:cNvSpPr txBox="1"/>
            <p:nvPr/>
          </p:nvSpPr>
          <p:spPr>
            <a:xfrm>
              <a:off x="4699943" y="2623652"/>
              <a:ext cx="457176" cy="400110"/>
            </a:xfrm>
            <a:prstGeom prst="rect">
              <a:avLst/>
            </a:prstGeom>
            <a:noFill/>
          </p:spPr>
          <p:txBody>
            <a:bodyPr wrap="none" rtlCol="0">
              <a:spAutoFit/>
            </a:bodyPr>
            <a:lstStyle/>
            <a:p>
              <a:r>
                <a:rPr lang="fr-FR" sz="2000" b="1" dirty="0">
                  <a:solidFill>
                    <a:schemeClr val="bg2"/>
                  </a:solidFill>
                </a:rPr>
                <a:t>02</a:t>
              </a:r>
            </a:p>
          </p:txBody>
        </p:sp>
      </p:grpSp>
      <p:grpSp>
        <p:nvGrpSpPr>
          <p:cNvPr id="42" name="Group 41">
            <a:extLst>
              <a:ext uri="{FF2B5EF4-FFF2-40B4-BE49-F238E27FC236}">
                <a16:creationId xmlns:a16="http://schemas.microsoft.com/office/drawing/2014/main" id="{8D78E0E3-EA4E-03E9-A39A-FEE5C03E9587}"/>
              </a:ext>
            </a:extLst>
          </p:cNvPr>
          <p:cNvGrpSpPr/>
          <p:nvPr/>
        </p:nvGrpSpPr>
        <p:grpSpPr>
          <a:xfrm>
            <a:off x="2912315" y="3303499"/>
            <a:ext cx="2384385" cy="694481"/>
            <a:chOff x="2912315" y="3303499"/>
            <a:chExt cx="2384385" cy="694481"/>
          </a:xfrm>
        </p:grpSpPr>
        <p:sp>
          <p:nvSpPr>
            <p:cNvPr id="24" name="Rectangle: Rounded Corners 23">
              <a:extLst>
                <a:ext uri="{FF2B5EF4-FFF2-40B4-BE49-F238E27FC236}">
                  <a16:creationId xmlns:a16="http://schemas.microsoft.com/office/drawing/2014/main" id="{E4B378F4-21A1-A08C-001B-52A7FF90F6AF}"/>
                </a:ext>
              </a:extLst>
            </p:cNvPr>
            <p:cNvSpPr/>
            <p:nvPr/>
          </p:nvSpPr>
          <p:spPr>
            <a:xfrm>
              <a:off x="2912315" y="3303499"/>
              <a:ext cx="2384385" cy="69448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8" name="TextBox 37">
              <a:extLst>
                <a:ext uri="{FF2B5EF4-FFF2-40B4-BE49-F238E27FC236}">
                  <a16:creationId xmlns:a16="http://schemas.microsoft.com/office/drawing/2014/main" id="{2402B767-DA0F-6033-BB14-EB6203C96A34}"/>
                </a:ext>
              </a:extLst>
            </p:cNvPr>
            <p:cNvSpPr txBox="1"/>
            <p:nvPr/>
          </p:nvSpPr>
          <p:spPr>
            <a:xfrm>
              <a:off x="4699943" y="3421899"/>
              <a:ext cx="457176" cy="400110"/>
            </a:xfrm>
            <a:prstGeom prst="rect">
              <a:avLst/>
            </a:prstGeom>
            <a:noFill/>
          </p:spPr>
          <p:txBody>
            <a:bodyPr wrap="none" rtlCol="0">
              <a:spAutoFit/>
            </a:bodyPr>
            <a:lstStyle/>
            <a:p>
              <a:r>
                <a:rPr lang="fr-FR" sz="2000" b="1" dirty="0">
                  <a:solidFill>
                    <a:schemeClr val="bg2"/>
                  </a:solidFill>
                </a:rPr>
                <a:t>03</a:t>
              </a:r>
            </a:p>
          </p:txBody>
        </p:sp>
      </p:grpSp>
      <p:sp>
        <p:nvSpPr>
          <p:cNvPr id="8" name="TextBox 7">
            <a:extLst>
              <a:ext uri="{FF2B5EF4-FFF2-40B4-BE49-F238E27FC236}">
                <a16:creationId xmlns:a16="http://schemas.microsoft.com/office/drawing/2014/main" id="{529747D5-5A52-0686-4783-14D86DDA6395}"/>
              </a:ext>
            </a:extLst>
          </p:cNvPr>
          <p:cNvSpPr txBox="1"/>
          <p:nvPr/>
        </p:nvSpPr>
        <p:spPr>
          <a:xfrm>
            <a:off x="7271707" y="1796059"/>
            <a:ext cx="4406846" cy="1200329"/>
          </a:xfrm>
          <a:prstGeom prst="rect">
            <a:avLst/>
          </a:prstGeom>
          <a:noFill/>
        </p:spPr>
        <p:txBody>
          <a:bodyPr wrap="square" rtlCol="0">
            <a:spAutoFit/>
          </a:bodyPr>
          <a:lstStyle/>
          <a:p>
            <a:r>
              <a:rPr lang="en-US" sz="3600" b="0" i="0" dirty="0">
                <a:solidFill>
                  <a:schemeClr val="accent1">
                    <a:lumMod val="75000"/>
                  </a:schemeClr>
                </a:solidFill>
                <a:effectLst/>
              </a:rPr>
              <a:t>Data Privacy and Ethical Concerns:</a:t>
            </a:r>
            <a:endParaRPr lang="fr-FR" sz="3600" b="1" dirty="0">
              <a:solidFill>
                <a:schemeClr val="accent1">
                  <a:lumMod val="75000"/>
                </a:schemeClr>
              </a:solidFill>
            </a:endParaRPr>
          </a:p>
        </p:txBody>
      </p:sp>
      <p:pic>
        <p:nvPicPr>
          <p:cNvPr id="3" name="Picture 2">
            <a:extLst>
              <a:ext uri="{FF2B5EF4-FFF2-40B4-BE49-F238E27FC236}">
                <a16:creationId xmlns:a16="http://schemas.microsoft.com/office/drawing/2014/main" id="{60BAEE80-3C8C-9B92-3C34-9CDA8D530206}"/>
              </a:ext>
            </a:extLst>
          </p:cNvPr>
          <p:cNvPicPr>
            <a:picLocks noChangeAspect="1"/>
          </p:cNvPicPr>
          <p:nvPr/>
        </p:nvPicPr>
        <p:blipFill>
          <a:blip r:embed="rId2"/>
          <a:stretch>
            <a:fillRect/>
          </a:stretch>
        </p:blipFill>
        <p:spPr>
          <a:xfrm>
            <a:off x="664368" y="683463"/>
            <a:ext cx="3895993" cy="50875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13E28122-CA32-8A77-149B-6F05E392D444}"/>
              </a:ext>
            </a:extLst>
          </p:cNvPr>
          <p:cNvSpPr txBox="1"/>
          <p:nvPr/>
        </p:nvSpPr>
        <p:spPr>
          <a:xfrm>
            <a:off x="7631641" y="3214462"/>
            <a:ext cx="3294983" cy="1477328"/>
          </a:xfrm>
          <a:prstGeom prst="rect">
            <a:avLst/>
          </a:prstGeom>
          <a:noFill/>
        </p:spPr>
        <p:txBody>
          <a:bodyPr wrap="square" rtlCol="0">
            <a:spAutoFit/>
          </a:bodyPr>
          <a:lstStyle/>
          <a:p>
            <a:r>
              <a:rPr lang="en-US" b="0" i="0" dirty="0">
                <a:solidFill>
                  <a:srgbClr val="000000"/>
                </a:solidFill>
                <a:effectLst/>
              </a:rPr>
              <a:t>Data Privacy and Ethical Concerns: Collecting and analyzing behavioral data raises privacy and ethical issues.</a:t>
            </a:r>
            <a:endParaRPr lang="fr-FR" dirty="0"/>
          </a:p>
        </p:txBody>
      </p:sp>
    </p:spTree>
    <p:extLst>
      <p:ext uri="{BB962C8B-B14F-4D97-AF65-F5344CB8AC3E}">
        <p14:creationId xmlns:p14="http://schemas.microsoft.com/office/powerpoint/2010/main" val="2833593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BC20621A-A89A-68D6-FB38-008311B81DEE}"/>
              </a:ext>
            </a:extLst>
          </p:cNvPr>
          <p:cNvGrpSpPr/>
          <p:nvPr/>
        </p:nvGrpSpPr>
        <p:grpSpPr>
          <a:xfrm>
            <a:off x="2912314" y="1649433"/>
            <a:ext cx="2384385" cy="694481"/>
            <a:chOff x="2912314" y="1649433"/>
            <a:chExt cx="2384385" cy="694481"/>
          </a:xfrm>
        </p:grpSpPr>
        <p:sp>
          <p:nvSpPr>
            <p:cNvPr id="19" name="Rectangle: Rounded Corners 18">
              <a:extLst>
                <a:ext uri="{FF2B5EF4-FFF2-40B4-BE49-F238E27FC236}">
                  <a16:creationId xmlns:a16="http://schemas.microsoft.com/office/drawing/2014/main" id="{84324D54-DBEC-5833-F4AD-CCE85CB1C9B6}"/>
                </a:ext>
              </a:extLst>
            </p:cNvPr>
            <p:cNvSpPr/>
            <p:nvPr/>
          </p:nvSpPr>
          <p:spPr>
            <a:xfrm>
              <a:off x="2912314" y="1649433"/>
              <a:ext cx="2384385" cy="69448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6" name="TextBox 35">
              <a:extLst>
                <a:ext uri="{FF2B5EF4-FFF2-40B4-BE49-F238E27FC236}">
                  <a16:creationId xmlns:a16="http://schemas.microsoft.com/office/drawing/2014/main" id="{D2722678-43D8-5A6E-2F82-4A04D51A78AD}"/>
                </a:ext>
              </a:extLst>
            </p:cNvPr>
            <p:cNvSpPr txBox="1"/>
            <p:nvPr/>
          </p:nvSpPr>
          <p:spPr>
            <a:xfrm>
              <a:off x="4699943" y="1824099"/>
              <a:ext cx="457176" cy="400110"/>
            </a:xfrm>
            <a:prstGeom prst="rect">
              <a:avLst/>
            </a:prstGeom>
            <a:noFill/>
          </p:spPr>
          <p:txBody>
            <a:bodyPr wrap="none" rtlCol="0">
              <a:spAutoFit/>
            </a:bodyPr>
            <a:lstStyle/>
            <a:p>
              <a:r>
                <a:rPr lang="fr-FR" sz="2000" b="1" dirty="0">
                  <a:solidFill>
                    <a:schemeClr val="bg2"/>
                  </a:solidFill>
                </a:rPr>
                <a:t>01</a:t>
              </a:r>
            </a:p>
          </p:txBody>
        </p:sp>
      </p:grpSp>
      <p:grpSp>
        <p:nvGrpSpPr>
          <p:cNvPr id="41" name="Group 40">
            <a:extLst>
              <a:ext uri="{FF2B5EF4-FFF2-40B4-BE49-F238E27FC236}">
                <a16:creationId xmlns:a16="http://schemas.microsoft.com/office/drawing/2014/main" id="{1C0C36A9-E200-672B-8A9C-6F815C84298D}"/>
              </a:ext>
            </a:extLst>
          </p:cNvPr>
          <p:cNvGrpSpPr/>
          <p:nvPr/>
        </p:nvGrpSpPr>
        <p:grpSpPr>
          <a:xfrm>
            <a:off x="2994536" y="2495297"/>
            <a:ext cx="2384385" cy="694481"/>
            <a:chOff x="2912314" y="2488557"/>
            <a:chExt cx="2384385" cy="694481"/>
          </a:xfrm>
        </p:grpSpPr>
        <p:sp>
          <p:nvSpPr>
            <p:cNvPr id="23" name="Rectangle: Rounded Corners 22">
              <a:extLst>
                <a:ext uri="{FF2B5EF4-FFF2-40B4-BE49-F238E27FC236}">
                  <a16:creationId xmlns:a16="http://schemas.microsoft.com/office/drawing/2014/main" id="{E300662B-CC78-9EB9-E628-2194DD40B106}"/>
                </a:ext>
              </a:extLst>
            </p:cNvPr>
            <p:cNvSpPr/>
            <p:nvPr/>
          </p:nvSpPr>
          <p:spPr>
            <a:xfrm>
              <a:off x="2912314" y="2488557"/>
              <a:ext cx="2384385" cy="69448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7" name="TextBox 36">
              <a:extLst>
                <a:ext uri="{FF2B5EF4-FFF2-40B4-BE49-F238E27FC236}">
                  <a16:creationId xmlns:a16="http://schemas.microsoft.com/office/drawing/2014/main" id="{23E0A72C-B206-C0B4-9F75-397D3769AF52}"/>
                </a:ext>
              </a:extLst>
            </p:cNvPr>
            <p:cNvSpPr txBox="1"/>
            <p:nvPr/>
          </p:nvSpPr>
          <p:spPr>
            <a:xfrm>
              <a:off x="4699943" y="2623652"/>
              <a:ext cx="457176" cy="400110"/>
            </a:xfrm>
            <a:prstGeom prst="rect">
              <a:avLst/>
            </a:prstGeom>
            <a:noFill/>
          </p:spPr>
          <p:txBody>
            <a:bodyPr wrap="none" rtlCol="0">
              <a:spAutoFit/>
            </a:bodyPr>
            <a:lstStyle/>
            <a:p>
              <a:r>
                <a:rPr lang="fr-FR" sz="2000" b="1" dirty="0">
                  <a:solidFill>
                    <a:schemeClr val="bg2"/>
                  </a:solidFill>
                </a:rPr>
                <a:t>02</a:t>
              </a:r>
            </a:p>
          </p:txBody>
        </p:sp>
      </p:grpSp>
      <p:grpSp>
        <p:nvGrpSpPr>
          <p:cNvPr id="42" name="Group 41">
            <a:extLst>
              <a:ext uri="{FF2B5EF4-FFF2-40B4-BE49-F238E27FC236}">
                <a16:creationId xmlns:a16="http://schemas.microsoft.com/office/drawing/2014/main" id="{8D78E0E3-EA4E-03E9-A39A-FEE5C03E9587}"/>
              </a:ext>
            </a:extLst>
          </p:cNvPr>
          <p:cNvGrpSpPr/>
          <p:nvPr/>
        </p:nvGrpSpPr>
        <p:grpSpPr>
          <a:xfrm>
            <a:off x="4376296" y="3318960"/>
            <a:ext cx="2384385" cy="694481"/>
            <a:chOff x="2994536" y="3293966"/>
            <a:chExt cx="2384385" cy="694481"/>
          </a:xfrm>
        </p:grpSpPr>
        <p:sp>
          <p:nvSpPr>
            <p:cNvPr id="24" name="Rectangle: Rounded Corners 23">
              <a:extLst>
                <a:ext uri="{FF2B5EF4-FFF2-40B4-BE49-F238E27FC236}">
                  <a16:creationId xmlns:a16="http://schemas.microsoft.com/office/drawing/2014/main" id="{E4B378F4-21A1-A08C-001B-52A7FF90F6AF}"/>
                </a:ext>
              </a:extLst>
            </p:cNvPr>
            <p:cNvSpPr/>
            <p:nvPr/>
          </p:nvSpPr>
          <p:spPr>
            <a:xfrm>
              <a:off x="2994536" y="3293966"/>
              <a:ext cx="2384385" cy="69448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8" name="TextBox 37">
              <a:extLst>
                <a:ext uri="{FF2B5EF4-FFF2-40B4-BE49-F238E27FC236}">
                  <a16:creationId xmlns:a16="http://schemas.microsoft.com/office/drawing/2014/main" id="{2402B767-DA0F-6033-BB14-EB6203C96A34}"/>
                </a:ext>
              </a:extLst>
            </p:cNvPr>
            <p:cNvSpPr txBox="1"/>
            <p:nvPr/>
          </p:nvSpPr>
          <p:spPr>
            <a:xfrm>
              <a:off x="4699943" y="3421899"/>
              <a:ext cx="457176" cy="400110"/>
            </a:xfrm>
            <a:prstGeom prst="rect">
              <a:avLst/>
            </a:prstGeom>
            <a:noFill/>
          </p:spPr>
          <p:txBody>
            <a:bodyPr wrap="none" rtlCol="0">
              <a:spAutoFit/>
            </a:bodyPr>
            <a:lstStyle/>
            <a:p>
              <a:r>
                <a:rPr lang="fr-FR" sz="2000" b="1" dirty="0">
                  <a:solidFill>
                    <a:schemeClr val="bg2"/>
                  </a:solidFill>
                </a:rPr>
                <a:t>03</a:t>
              </a:r>
            </a:p>
          </p:txBody>
        </p:sp>
      </p:grpSp>
      <p:sp>
        <p:nvSpPr>
          <p:cNvPr id="8" name="TextBox 7">
            <a:extLst>
              <a:ext uri="{FF2B5EF4-FFF2-40B4-BE49-F238E27FC236}">
                <a16:creationId xmlns:a16="http://schemas.microsoft.com/office/drawing/2014/main" id="{529747D5-5A52-0686-4783-14D86DDA6395}"/>
              </a:ext>
            </a:extLst>
          </p:cNvPr>
          <p:cNvSpPr txBox="1"/>
          <p:nvPr/>
        </p:nvSpPr>
        <p:spPr>
          <a:xfrm>
            <a:off x="7271707" y="1796059"/>
            <a:ext cx="4406846" cy="1200329"/>
          </a:xfrm>
          <a:prstGeom prst="rect">
            <a:avLst/>
          </a:prstGeom>
          <a:noFill/>
        </p:spPr>
        <p:txBody>
          <a:bodyPr wrap="square" rtlCol="0">
            <a:spAutoFit/>
          </a:bodyPr>
          <a:lstStyle/>
          <a:p>
            <a:r>
              <a:rPr lang="fr-FR" sz="3600" b="0" i="0" dirty="0" err="1">
                <a:solidFill>
                  <a:schemeClr val="tx2">
                    <a:lumMod val="90000"/>
                    <a:lumOff val="10000"/>
                  </a:schemeClr>
                </a:solidFill>
                <a:effectLst/>
              </a:rPr>
              <a:t>Integration</a:t>
            </a:r>
            <a:r>
              <a:rPr lang="fr-FR" sz="3600" b="0" i="0" dirty="0">
                <a:solidFill>
                  <a:schemeClr val="tx2">
                    <a:lumMod val="90000"/>
                    <a:lumOff val="10000"/>
                  </a:schemeClr>
                </a:solidFill>
                <a:effectLst/>
              </a:rPr>
              <a:t> </a:t>
            </a:r>
            <a:r>
              <a:rPr lang="fr-FR" sz="3600" b="0" i="0" dirty="0" err="1">
                <a:solidFill>
                  <a:schemeClr val="tx2">
                    <a:lumMod val="90000"/>
                    <a:lumOff val="10000"/>
                  </a:schemeClr>
                </a:solidFill>
                <a:effectLst/>
              </a:rPr>
              <a:t>with</a:t>
            </a:r>
            <a:r>
              <a:rPr lang="fr-FR" sz="3600" b="0" i="0" dirty="0">
                <a:solidFill>
                  <a:schemeClr val="tx2">
                    <a:lumMod val="90000"/>
                    <a:lumOff val="10000"/>
                  </a:schemeClr>
                </a:solidFill>
                <a:effectLst/>
              </a:rPr>
              <a:t> </a:t>
            </a:r>
            <a:r>
              <a:rPr lang="fr-FR" sz="3600" b="0" i="0" dirty="0" err="1">
                <a:solidFill>
                  <a:schemeClr val="tx2">
                    <a:lumMod val="90000"/>
                    <a:lumOff val="10000"/>
                  </a:schemeClr>
                </a:solidFill>
                <a:effectLst/>
              </a:rPr>
              <a:t>Traditional</a:t>
            </a:r>
            <a:r>
              <a:rPr lang="fr-FR" sz="3600" b="0" i="0" dirty="0">
                <a:solidFill>
                  <a:schemeClr val="tx2">
                    <a:lumMod val="90000"/>
                    <a:lumOff val="10000"/>
                  </a:schemeClr>
                </a:solidFill>
                <a:effectLst/>
              </a:rPr>
              <a:t> Finance:</a:t>
            </a:r>
            <a:endParaRPr lang="fr-FR" sz="3600" b="1" dirty="0">
              <a:solidFill>
                <a:schemeClr val="tx2">
                  <a:lumMod val="90000"/>
                  <a:lumOff val="10000"/>
                </a:schemeClr>
              </a:solidFill>
            </a:endParaRPr>
          </a:p>
        </p:txBody>
      </p:sp>
      <p:pic>
        <p:nvPicPr>
          <p:cNvPr id="3" name="Picture 2">
            <a:extLst>
              <a:ext uri="{FF2B5EF4-FFF2-40B4-BE49-F238E27FC236}">
                <a16:creationId xmlns:a16="http://schemas.microsoft.com/office/drawing/2014/main" id="{60BAEE80-3C8C-9B92-3C34-9CDA8D530206}"/>
              </a:ext>
            </a:extLst>
          </p:cNvPr>
          <p:cNvPicPr>
            <a:picLocks noChangeAspect="1"/>
          </p:cNvPicPr>
          <p:nvPr/>
        </p:nvPicPr>
        <p:blipFill>
          <a:blip r:embed="rId2"/>
          <a:stretch>
            <a:fillRect/>
          </a:stretch>
        </p:blipFill>
        <p:spPr>
          <a:xfrm>
            <a:off x="664368" y="683463"/>
            <a:ext cx="3895993" cy="50875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13E28122-CA32-8A77-149B-6F05E392D444}"/>
              </a:ext>
            </a:extLst>
          </p:cNvPr>
          <p:cNvSpPr txBox="1"/>
          <p:nvPr/>
        </p:nvSpPr>
        <p:spPr>
          <a:xfrm>
            <a:off x="7631641" y="3214462"/>
            <a:ext cx="3294983" cy="1477328"/>
          </a:xfrm>
          <a:prstGeom prst="rect">
            <a:avLst/>
          </a:prstGeom>
          <a:noFill/>
        </p:spPr>
        <p:txBody>
          <a:bodyPr wrap="square" rtlCol="0">
            <a:spAutoFit/>
          </a:bodyPr>
          <a:lstStyle/>
          <a:p>
            <a:r>
              <a:rPr lang="en-US" b="0" i="0" dirty="0">
                <a:solidFill>
                  <a:srgbClr val="000000"/>
                </a:solidFill>
                <a:effectLst/>
              </a:rPr>
              <a:t>Integration with Traditional Finance: Bridging the gap between behavioral finance and traditional financial theories.</a:t>
            </a:r>
            <a:endParaRPr lang="fr-FR" dirty="0"/>
          </a:p>
        </p:txBody>
      </p:sp>
    </p:spTree>
    <p:extLst>
      <p:ext uri="{BB962C8B-B14F-4D97-AF65-F5344CB8AC3E}">
        <p14:creationId xmlns:p14="http://schemas.microsoft.com/office/powerpoint/2010/main" val="2652029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29747D5-5A52-0686-4783-14D86DDA6395}"/>
              </a:ext>
            </a:extLst>
          </p:cNvPr>
          <p:cNvSpPr txBox="1"/>
          <p:nvPr/>
        </p:nvSpPr>
        <p:spPr>
          <a:xfrm>
            <a:off x="6980376" y="1887499"/>
            <a:ext cx="4406846" cy="1446550"/>
          </a:xfrm>
          <a:prstGeom prst="rect">
            <a:avLst/>
          </a:prstGeom>
          <a:noFill/>
        </p:spPr>
        <p:txBody>
          <a:bodyPr wrap="square" rtlCol="0">
            <a:spAutoFit/>
          </a:bodyPr>
          <a:lstStyle/>
          <a:p>
            <a:r>
              <a:rPr lang="fr-FR" sz="4400" b="0" i="0" dirty="0" err="1">
                <a:solidFill>
                  <a:schemeClr val="tx2">
                    <a:lumMod val="90000"/>
                    <a:lumOff val="10000"/>
                  </a:schemeClr>
                </a:solidFill>
                <a:effectLst/>
              </a:rPr>
              <a:t>Potential</a:t>
            </a:r>
            <a:r>
              <a:rPr lang="fr-FR" sz="4400" b="0" i="0" dirty="0">
                <a:solidFill>
                  <a:schemeClr val="tx2">
                    <a:lumMod val="90000"/>
                    <a:lumOff val="10000"/>
                  </a:schemeClr>
                </a:solidFill>
                <a:effectLst/>
              </a:rPr>
              <a:t> Solutions:</a:t>
            </a:r>
            <a:endParaRPr lang="fr-FR" sz="4400" b="1" dirty="0">
              <a:solidFill>
                <a:schemeClr val="tx2">
                  <a:lumMod val="90000"/>
                  <a:lumOff val="10000"/>
                </a:schemeClr>
              </a:solidFill>
            </a:endParaRPr>
          </a:p>
        </p:txBody>
      </p:sp>
      <p:sp>
        <p:nvSpPr>
          <p:cNvPr id="2" name="TextBox 1">
            <a:extLst>
              <a:ext uri="{FF2B5EF4-FFF2-40B4-BE49-F238E27FC236}">
                <a16:creationId xmlns:a16="http://schemas.microsoft.com/office/drawing/2014/main" id="{13E28122-CA32-8A77-149B-6F05E392D444}"/>
              </a:ext>
            </a:extLst>
          </p:cNvPr>
          <p:cNvSpPr txBox="1"/>
          <p:nvPr/>
        </p:nvSpPr>
        <p:spPr>
          <a:xfrm>
            <a:off x="7448761" y="3242609"/>
            <a:ext cx="4560359" cy="3416320"/>
          </a:xfrm>
          <a:prstGeom prst="rect">
            <a:avLst/>
          </a:prstGeom>
          <a:noFill/>
        </p:spPr>
        <p:txBody>
          <a:bodyPr wrap="square" rtlCol="0">
            <a:spAutoFit/>
          </a:bodyPr>
          <a:lstStyle/>
          <a:p>
            <a:pPr>
              <a:buFont typeface="Arial" panose="020B0604020202020204" pitchFamily="34" charset="0"/>
              <a:buChar char="•"/>
            </a:pPr>
            <a:r>
              <a:rPr lang="en-US" b="1" i="1" dirty="0">
                <a:solidFill>
                  <a:srgbClr val="000000"/>
                </a:solidFill>
                <a:effectLst/>
              </a:rPr>
              <a:t>Interdisciplinary Researc</a:t>
            </a:r>
            <a:r>
              <a:rPr lang="en-US" b="1" i="0" dirty="0">
                <a:solidFill>
                  <a:srgbClr val="000000"/>
                </a:solidFill>
                <a:effectLst/>
              </a:rPr>
              <a:t>h: Encouraging collaboration between economists, psychologists, neuroscientists, and technologists to develop more comprehensive models.</a:t>
            </a:r>
            <a:endParaRPr lang="en-US" dirty="0"/>
          </a:p>
          <a:p>
            <a:pPr>
              <a:buFont typeface="Arial" panose="020B0604020202020204" pitchFamily="34" charset="0"/>
              <a:buChar char="•"/>
            </a:pPr>
            <a:r>
              <a:rPr lang="en-US" b="1" i="1" dirty="0">
                <a:solidFill>
                  <a:srgbClr val="000000"/>
                </a:solidFill>
                <a:effectLst/>
              </a:rPr>
              <a:t>Ethical Guidelines and Regulations:</a:t>
            </a:r>
            <a:r>
              <a:rPr lang="en-US" b="1" i="0" dirty="0">
                <a:solidFill>
                  <a:srgbClr val="000000"/>
                </a:solidFill>
                <a:effectLst/>
              </a:rPr>
              <a:t> Establishing clear ethical guidelines and regulations for the use of behavioral data.</a:t>
            </a:r>
            <a:endParaRPr lang="en-US" dirty="0"/>
          </a:p>
          <a:p>
            <a:pPr>
              <a:buFont typeface="Arial" panose="020B0604020202020204" pitchFamily="34" charset="0"/>
              <a:buChar char="•"/>
            </a:pPr>
            <a:r>
              <a:rPr lang="en-US" b="1" i="1" dirty="0">
                <a:solidFill>
                  <a:srgbClr val="000000"/>
                </a:solidFill>
                <a:effectLst/>
              </a:rPr>
              <a:t>Educational Initiatives</a:t>
            </a:r>
            <a:r>
              <a:rPr lang="en-US" b="1" i="0" dirty="0">
                <a:solidFill>
                  <a:srgbClr val="000000"/>
                </a:solidFill>
                <a:effectLst/>
              </a:rPr>
              <a:t>: Enhancing education in behavioral finance to better prepare future financial professionals and policymakers.</a:t>
            </a:r>
            <a:endParaRPr lang="en-US" dirty="0"/>
          </a:p>
        </p:txBody>
      </p:sp>
      <p:pic>
        <p:nvPicPr>
          <p:cNvPr id="5" name="Picture 4" descr="A light bulb and brain&#10;&#10;Description automatically generated">
            <a:extLst>
              <a:ext uri="{FF2B5EF4-FFF2-40B4-BE49-F238E27FC236}">
                <a16:creationId xmlns:a16="http://schemas.microsoft.com/office/drawing/2014/main" id="{995C59A8-F680-A539-1658-E1F1148EE3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78" y="195580"/>
            <a:ext cx="5715000" cy="5715000"/>
          </a:xfrm>
          <a:prstGeom prst="rect">
            <a:avLst/>
          </a:prstGeom>
        </p:spPr>
      </p:pic>
    </p:spTree>
    <p:extLst>
      <p:ext uri="{BB962C8B-B14F-4D97-AF65-F5344CB8AC3E}">
        <p14:creationId xmlns:p14="http://schemas.microsoft.com/office/powerpoint/2010/main" val="3726393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3599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6BC7CBE6-E496-B4E3-3023-6611E48E674C}"/>
              </a:ext>
            </a:extLst>
          </p:cNvPr>
          <p:cNvGrpSpPr/>
          <p:nvPr/>
        </p:nvGrpSpPr>
        <p:grpSpPr>
          <a:xfrm>
            <a:off x="-1464910" y="899952"/>
            <a:ext cx="6129148" cy="672625"/>
            <a:chOff x="4305782" y="594078"/>
            <a:chExt cx="6129148" cy="672625"/>
          </a:xfrm>
        </p:grpSpPr>
        <p:sp>
          <p:nvSpPr>
            <p:cNvPr id="7" name="Rectangle 6">
              <a:extLst>
                <a:ext uri="{FF2B5EF4-FFF2-40B4-BE49-F238E27FC236}">
                  <a16:creationId xmlns:a16="http://schemas.microsoft.com/office/drawing/2014/main" id="{4714FF3F-6651-F6F1-9277-335F85294950}"/>
                </a:ext>
              </a:extLst>
            </p:cNvPr>
            <p:cNvSpPr/>
            <p:nvPr/>
          </p:nvSpPr>
          <p:spPr>
            <a:xfrm>
              <a:off x="4305782" y="706056"/>
              <a:ext cx="5787342" cy="42826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85AEB8F6-8F90-EA68-C02A-263EEF527E95}"/>
                </a:ext>
              </a:extLst>
            </p:cNvPr>
            <p:cNvSpPr txBox="1"/>
            <p:nvPr/>
          </p:nvSpPr>
          <p:spPr>
            <a:xfrm>
              <a:off x="4386594" y="696414"/>
              <a:ext cx="5390562" cy="400110"/>
            </a:xfrm>
            <a:prstGeom prst="rect">
              <a:avLst/>
            </a:prstGeom>
            <a:noFill/>
          </p:spPr>
          <p:txBody>
            <a:bodyPr wrap="square" rtlCol="0">
              <a:spAutoFit/>
            </a:bodyPr>
            <a:lstStyle/>
            <a:p>
              <a:r>
                <a:rPr lang="fr-FR" sz="1600" b="1" i="0" dirty="0">
                  <a:solidFill>
                    <a:schemeClr val="accent4">
                      <a:lumMod val="50000"/>
                    </a:schemeClr>
                  </a:solidFill>
                  <a:effectLst/>
                </a:rPr>
                <a:t>Introduction</a:t>
              </a:r>
              <a:r>
                <a:rPr lang="fr-FR" sz="2000" b="1" i="0" dirty="0">
                  <a:solidFill>
                    <a:schemeClr val="accent4">
                      <a:lumMod val="50000"/>
                    </a:schemeClr>
                  </a:solidFill>
                  <a:effectLst/>
                </a:rPr>
                <a:t>: </a:t>
              </a:r>
              <a:r>
                <a:rPr lang="fr-FR" sz="1400" b="0" i="0" dirty="0" err="1">
                  <a:solidFill>
                    <a:schemeClr val="accent4">
                      <a:lumMod val="50000"/>
                    </a:schemeClr>
                  </a:solidFill>
                  <a:effectLst/>
                </a:rPr>
                <a:t>Definition</a:t>
              </a:r>
              <a:r>
                <a:rPr lang="fr-FR" sz="1400" b="0" i="0" dirty="0">
                  <a:solidFill>
                    <a:schemeClr val="accent4">
                      <a:lumMod val="50000"/>
                    </a:schemeClr>
                  </a:solidFill>
                  <a:effectLst/>
                </a:rPr>
                <a:t> and importance/</a:t>
              </a:r>
              <a:r>
                <a:rPr lang="fr-FR" sz="1400" b="0" i="0" dirty="0" err="1">
                  <a:solidFill>
                    <a:schemeClr val="accent4">
                      <a:lumMod val="50000"/>
                    </a:schemeClr>
                  </a:solidFill>
                  <a:effectLst/>
                </a:rPr>
                <a:t>Historical</a:t>
              </a:r>
              <a:r>
                <a:rPr lang="fr-FR" sz="1400" b="0" i="0" dirty="0">
                  <a:solidFill>
                    <a:schemeClr val="accent4">
                      <a:lumMod val="50000"/>
                    </a:schemeClr>
                  </a:solidFill>
                  <a:effectLst/>
                </a:rPr>
                <a:t> background</a:t>
              </a:r>
              <a:endParaRPr lang="fr-FR" sz="1200" b="1" dirty="0">
                <a:solidFill>
                  <a:schemeClr val="accent4">
                    <a:lumMod val="50000"/>
                  </a:schemeClr>
                </a:solidFill>
              </a:endParaRPr>
            </a:p>
          </p:txBody>
        </p:sp>
        <p:sp>
          <p:nvSpPr>
            <p:cNvPr id="29" name="Rectangle: Rounded Corners 28">
              <a:extLst>
                <a:ext uri="{FF2B5EF4-FFF2-40B4-BE49-F238E27FC236}">
                  <a16:creationId xmlns:a16="http://schemas.microsoft.com/office/drawing/2014/main" id="{5C704EBB-D36F-66B1-6804-E6E93AF9F340}"/>
                </a:ext>
              </a:extLst>
            </p:cNvPr>
            <p:cNvSpPr/>
            <p:nvPr/>
          </p:nvSpPr>
          <p:spPr>
            <a:xfrm rot="3062804">
              <a:off x="9756812" y="588585"/>
              <a:ext cx="672625" cy="683611"/>
            </a:xfrm>
            <a:prstGeom prst="round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extBox 29">
              <a:extLst>
                <a:ext uri="{FF2B5EF4-FFF2-40B4-BE49-F238E27FC236}">
                  <a16:creationId xmlns:a16="http://schemas.microsoft.com/office/drawing/2014/main" id="{795F4BFF-36F0-F7E9-364D-EF2841CF0738}"/>
                </a:ext>
              </a:extLst>
            </p:cNvPr>
            <p:cNvSpPr txBox="1"/>
            <p:nvPr/>
          </p:nvSpPr>
          <p:spPr>
            <a:xfrm>
              <a:off x="9939075" y="740694"/>
              <a:ext cx="431528" cy="369332"/>
            </a:xfrm>
            <a:prstGeom prst="rect">
              <a:avLst/>
            </a:prstGeom>
            <a:noFill/>
          </p:spPr>
          <p:txBody>
            <a:bodyPr wrap="none" rtlCol="0">
              <a:spAutoFit/>
            </a:bodyPr>
            <a:lstStyle/>
            <a:p>
              <a:r>
                <a:rPr lang="fr-FR" dirty="0"/>
                <a:t>01</a:t>
              </a:r>
            </a:p>
          </p:txBody>
        </p:sp>
      </p:grpSp>
      <p:grpSp>
        <p:nvGrpSpPr>
          <p:cNvPr id="47" name="Group 46">
            <a:extLst>
              <a:ext uri="{FF2B5EF4-FFF2-40B4-BE49-F238E27FC236}">
                <a16:creationId xmlns:a16="http://schemas.microsoft.com/office/drawing/2014/main" id="{139A5CB8-5257-8D53-8ADD-1DC801B48281}"/>
              </a:ext>
            </a:extLst>
          </p:cNvPr>
          <p:cNvGrpSpPr/>
          <p:nvPr/>
        </p:nvGrpSpPr>
        <p:grpSpPr>
          <a:xfrm>
            <a:off x="-1020214" y="1634193"/>
            <a:ext cx="6215613" cy="672625"/>
            <a:chOff x="5092862" y="1466287"/>
            <a:chExt cx="6215613" cy="672625"/>
          </a:xfrm>
        </p:grpSpPr>
        <p:sp>
          <p:nvSpPr>
            <p:cNvPr id="11" name="Rectangle 10">
              <a:extLst>
                <a:ext uri="{FF2B5EF4-FFF2-40B4-BE49-F238E27FC236}">
                  <a16:creationId xmlns:a16="http://schemas.microsoft.com/office/drawing/2014/main" id="{CB67C588-142E-E209-0C7F-E14B4CA0F22B}"/>
                </a:ext>
              </a:extLst>
            </p:cNvPr>
            <p:cNvSpPr/>
            <p:nvPr/>
          </p:nvSpPr>
          <p:spPr>
            <a:xfrm>
              <a:off x="5092862" y="1555439"/>
              <a:ext cx="5873810" cy="42826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903CF405-1427-D0F8-E7DA-F5AC5814AA3E}"/>
                </a:ext>
              </a:extLst>
            </p:cNvPr>
            <p:cNvSpPr txBox="1"/>
            <p:nvPr/>
          </p:nvSpPr>
          <p:spPr>
            <a:xfrm>
              <a:off x="5092862" y="1545797"/>
              <a:ext cx="5557842" cy="400110"/>
            </a:xfrm>
            <a:prstGeom prst="rect">
              <a:avLst/>
            </a:prstGeom>
            <a:noFill/>
          </p:spPr>
          <p:txBody>
            <a:bodyPr wrap="square" rtlCol="0">
              <a:spAutoFit/>
            </a:bodyPr>
            <a:lstStyle/>
            <a:p>
              <a:r>
                <a:rPr lang="fr-FR" sz="1600" b="1" i="0" dirty="0" err="1">
                  <a:solidFill>
                    <a:schemeClr val="accent4">
                      <a:lumMod val="50000"/>
                    </a:schemeClr>
                  </a:solidFill>
                  <a:effectLst/>
                </a:rPr>
                <a:t>Biases</a:t>
              </a:r>
              <a:r>
                <a:rPr lang="fr-FR" sz="1600" b="1" i="0" dirty="0">
                  <a:solidFill>
                    <a:schemeClr val="accent4">
                      <a:lumMod val="50000"/>
                    </a:schemeClr>
                  </a:solidFill>
                  <a:effectLst/>
                </a:rPr>
                <a:t> and </a:t>
              </a:r>
              <a:r>
                <a:rPr lang="fr-FR" sz="1600" b="1" i="0" dirty="0" err="1">
                  <a:solidFill>
                    <a:schemeClr val="accent4">
                      <a:lumMod val="50000"/>
                    </a:schemeClr>
                  </a:solidFill>
                  <a:effectLst/>
                </a:rPr>
                <a:t>Heuristics</a:t>
              </a:r>
              <a:r>
                <a:rPr lang="fr-FR" sz="2000" b="1" i="0" dirty="0">
                  <a:solidFill>
                    <a:schemeClr val="accent4">
                      <a:lumMod val="50000"/>
                    </a:schemeClr>
                  </a:solidFill>
                  <a:effectLst/>
                </a:rPr>
                <a:t>: </a:t>
              </a:r>
              <a:r>
                <a:rPr lang="fr-FR" sz="1400" b="0" i="0" dirty="0" err="1">
                  <a:solidFill>
                    <a:schemeClr val="accent4">
                      <a:lumMod val="50000"/>
                    </a:schemeClr>
                  </a:solidFill>
                  <a:effectLst/>
                </a:rPr>
                <a:t>Psychological</a:t>
              </a:r>
              <a:r>
                <a:rPr lang="fr-FR" sz="1400" b="0" i="0" dirty="0">
                  <a:solidFill>
                    <a:schemeClr val="accent4">
                      <a:lumMod val="50000"/>
                    </a:schemeClr>
                  </a:solidFill>
                  <a:effectLst/>
                </a:rPr>
                <a:t> </a:t>
              </a:r>
              <a:r>
                <a:rPr lang="fr-FR" sz="1400" b="0" i="0" dirty="0" err="1">
                  <a:solidFill>
                    <a:schemeClr val="accent4">
                      <a:lumMod val="50000"/>
                    </a:schemeClr>
                  </a:solidFill>
                  <a:effectLst/>
                </a:rPr>
                <a:t>biasesCommon</a:t>
              </a:r>
              <a:r>
                <a:rPr lang="fr-FR" sz="1400" b="0" i="0" dirty="0">
                  <a:solidFill>
                    <a:schemeClr val="accent4">
                      <a:lumMod val="50000"/>
                    </a:schemeClr>
                  </a:solidFill>
                  <a:effectLst/>
                </a:rPr>
                <a:t> </a:t>
              </a:r>
              <a:r>
                <a:rPr lang="fr-FR" sz="1400" b="0" i="0" dirty="0" err="1">
                  <a:solidFill>
                    <a:schemeClr val="accent4">
                      <a:lumMod val="50000"/>
                    </a:schemeClr>
                  </a:solidFill>
                  <a:effectLst/>
                </a:rPr>
                <a:t>heuristics</a:t>
              </a:r>
              <a:endParaRPr lang="fr-FR" sz="1200" b="1" dirty="0">
                <a:solidFill>
                  <a:schemeClr val="accent4">
                    <a:lumMod val="50000"/>
                  </a:schemeClr>
                </a:solidFill>
              </a:endParaRPr>
            </a:p>
          </p:txBody>
        </p:sp>
        <p:grpSp>
          <p:nvGrpSpPr>
            <p:cNvPr id="33" name="Group 32">
              <a:extLst>
                <a:ext uri="{FF2B5EF4-FFF2-40B4-BE49-F238E27FC236}">
                  <a16:creationId xmlns:a16="http://schemas.microsoft.com/office/drawing/2014/main" id="{39BDE5F2-AEE7-4068-4F68-EAD0ACE8FECB}"/>
                </a:ext>
              </a:extLst>
            </p:cNvPr>
            <p:cNvGrpSpPr/>
            <p:nvPr/>
          </p:nvGrpSpPr>
          <p:grpSpPr>
            <a:xfrm>
              <a:off x="10624864" y="1466287"/>
              <a:ext cx="683611" cy="672625"/>
              <a:chOff x="9903719" y="746478"/>
              <a:chExt cx="683611" cy="672625"/>
            </a:xfrm>
          </p:grpSpPr>
          <p:sp>
            <p:nvSpPr>
              <p:cNvPr id="31" name="Rectangle: Rounded Corners 30">
                <a:extLst>
                  <a:ext uri="{FF2B5EF4-FFF2-40B4-BE49-F238E27FC236}">
                    <a16:creationId xmlns:a16="http://schemas.microsoft.com/office/drawing/2014/main" id="{0D702E81-505B-5C6E-4D16-BD4B23CE6FBF}"/>
                  </a:ext>
                </a:extLst>
              </p:cNvPr>
              <p:cNvSpPr/>
              <p:nvPr/>
            </p:nvSpPr>
            <p:spPr>
              <a:xfrm rot="3062139">
                <a:off x="9909212" y="740985"/>
                <a:ext cx="672625" cy="683611"/>
              </a:xfrm>
              <a:prstGeom prst="round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2" name="TextBox 31">
                <a:extLst>
                  <a:ext uri="{FF2B5EF4-FFF2-40B4-BE49-F238E27FC236}">
                    <a16:creationId xmlns:a16="http://schemas.microsoft.com/office/drawing/2014/main" id="{19286E62-6613-E74B-AE03-FB2023FC05C3}"/>
                  </a:ext>
                </a:extLst>
              </p:cNvPr>
              <p:cNvSpPr txBox="1"/>
              <p:nvPr/>
            </p:nvSpPr>
            <p:spPr>
              <a:xfrm>
                <a:off x="10029759" y="870279"/>
                <a:ext cx="431528" cy="369332"/>
              </a:xfrm>
              <a:prstGeom prst="rect">
                <a:avLst/>
              </a:prstGeom>
              <a:noFill/>
            </p:spPr>
            <p:txBody>
              <a:bodyPr wrap="none" rtlCol="0">
                <a:spAutoFit/>
              </a:bodyPr>
              <a:lstStyle/>
              <a:p>
                <a:r>
                  <a:rPr lang="fr-FR" dirty="0"/>
                  <a:t>02</a:t>
                </a:r>
              </a:p>
            </p:txBody>
          </p:sp>
        </p:grpSp>
      </p:grpSp>
      <p:grpSp>
        <p:nvGrpSpPr>
          <p:cNvPr id="48" name="Group 47">
            <a:extLst>
              <a:ext uri="{FF2B5EF4-FFF2-40B4-BE49-F238E27FC236}">
                <a16:creationId xmlns:a16="http://schemas.microsoft.com/office/drawing/2014/main" id="{9459C844-099D-650D-F061-E8F170CAC27E}"/>
              </a:ext>
            </a:extLst>
          </p:cNvPr>
          <p:cNvGrpSpPr/>
          <p:nvPr/>
        </p:nvGrpSpPr>
        <p:grpSpPr>
          <a:xfrm>
            <a:off x="-513042" y="2307381"/>
            <a:ext cx="6333886" cy="672625"/>
            <a:chOff x="5556445" y="2366175"/>
            <a:chExt cx="6333886" cy="672625"/>
          </a:xfrm>
        </p:grpSpPr>
        <p:sp>
          <p:nvSpPr>
            <p:cNvPr id="14" name="Rectangle 13">
              <a:extLst>
                <a:ext uri="{FF2B5EF4-FFF2-40B4-BE49-F238E27FC236}">
                  <a16:creationId xmlns:a16="http://schemas.microsoft.com/office/drawing/2014/main" id="{250E83AE-6592-1CF3-0B52-9C2597EFB181}"/>
                </a:ext>
              </a:extLst>
            </p:cNvPr>
            <p:cNvSpPr/>
            <p:nvPr/>
          </p:nvSpPr>
          <p:spPr>
            <a:xfrm>
              <a:off x="5669072" y="2480327"/>
              <a:ext cx="5965348" cy="42826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TextBox 15">
              <a:extLst>
                <a:ext uri="{FF2B5EF4-FFF2-40B4-BE49-F238E27FC236}">
                  <a16:creationId xmlns:a16="http://schemas.microsoft.com/office/drawing/2014/main" id="{8597F285-EFE6-9CA8-9407-88173DA5E9B1}"/>
                </a:ext>
              </a:extLst>
            </p:cNvPr>
            <p:cNvSpPr txBox="1"/>
            <p:nvPr/>
          </p:nvSpPr>
          <p:spPr>
            <a:xfrm>
              <a:off x="5556445" y="2448199"/>
              <a:ext cx="5720417" cy="369332"/>
            </a:xfrm>
            <a:prstGeom prst="rect">
              <a:avLst/>
            </a:prstGeom>
            <a:noFill/>
          </p:spPr>
          <p:txBody>
            <a:bodyPr wrap="square" rtlCol="0">
              <a:spAutoFit/>
            </a:bodyPr>
            <a:lstStyle/>
            <a:p>
              <a:r>
                <a:rPr lang="fr-FR" b="1" i="0" dirty="0" err="1">
                  <a:solidFill>
                    <a:schemeClr val="accent4">
                      <a:lumMod val="50000"/>
                    </a:schemeClr>
                  </a:solidFill>
                  <a:effectLst/>
                </a:rPr>
                <a:t>Market</a:t>
              </a:r>
              <a:r>
                <a:rPr lang="fr-FR" b="1" i="0" dirty="0">
                  <a:solidFill>
                    <a:schemeClr val="accent4">
                      <a:lumMod val="50000"/>
                    </a:schemeClr>
                  </a:solidFill>
                  <a:effectLst/>
                </a:rPr>
                <a:t> Anomalies</a:t>
              </a:r>
              <a:r>
                <a:rPr lang="fr-FR" sz="1400" b="1" i="0" dirty="0">
                  <a:solidFill>
                    <a:schemeClr val="accent4">
                      <a:lumMod val="50000"/>
                    </a:schemeClr>
                  </a:solidFill>
                  <a:effectLst/>
                </a:rPr>
                <a:t>: </a:t>
              </a:r>
              <a:r>
                <a:rPr lang="fr-FR" sz="1200" b="0" i="0" dirty="0" err="1">
                  <a:solidFill>
                    <a:schemeClr val="accent4">
                      <a:lumMod val="50000"/>
                    </a:schemeClr>
                  </a:solidFill>
                  <a:effectLst/>
                </a:rPr>
                <a:t>Bubbles</a:t>
              </a:r>
              <a:r>
                <a:rPr lang="fr-FR" sz="1200" b="0" i="0" dirty="0">
                  <a:solidFill>
                    <a:schemeClr val="accent4">
                      <a:lumMod val="50000"/>
                    </a:schemeClr>
                  </a:solidFill>
                  <a:effectLst/>
                </a:rPr>
                <a:t> and crashes</a:t>
              </a:r>
              <a:r>
                <a:rPr lang="fr-FR" sz="1200" b="1" i="0" dirty="0">
                  <a:solidFill>
                    <a:schemeClr val="accent4">
                      <a:lumMod val="50000"/>
                    </a:schemeClr>
                  </a:solidFill>
                  <a:effectLst/>
                </a:rPr>
                <a:t>/</a:t>
              </a:r>
              <a:r>
                <a:rPr lang="fr-FR" sz="1200" b="0" i="0" dirty="0" err="1">
                  <a:solidFill>
                    <a:schemeClr val="accent4">
                      <a:lumMod val="50000"/>
                    </a:schemeClr>
                  </a:solidFill>
                  <a:effectLst/>
                </a:rPr>
                <a:t>Investor</a:t>
              </a:r>
              <a:r>
                <a:rPr lang="fr-FR" sz="1200" b="0" i="0" dirty="0">
                  <a:solidFill>
                    <a:schemeClr val="accent4">
                      <a:lumMod val="50000"/>
                    </a:schemeClr>
                  </a:solidFill>
                  <a:effectLst/>
                </a:rPr>
                <a:t> </a:t>
              </a:r>
              <a:r>
                <a:rPr lang="fr-FR" sz="1200" b="0" i="0" dirty="0" err="1">
                  <a:solidFill>
                    <a:schemeClr val="accent4">
                      <a:lumMod val="50000"/>
                    </a:schemeClr>
                  </a:solidFill>
                  <a:effectLst/>
                </a:rPr>
                <a:t>psychology's</a:t>
              </a:r>
              <a:r>
                <a:rPr lang="fr-FR" sz="1200" b="0" i="0" dirty="0">
                  <a:solidFill>
                    <a:schemeClr val="accent4">
                      <a:lumMod val="50000"/>
                    </a:schemeClr>
                  </a:solidFill>
                  <a:effectLst/>
                </a:rPr>
                <a:t> impact</a:t>
              </a:r>
              <a:endParaRPr lang="fr-FR" sz="1100" b="1" dirty="0">
                <a:solidFill>
                  <a:schemeClr val="accent4">
                    <a:lumMod val="50000"/>
                  </a:schemeClr>
                </a:solidFill>
              </a:endParaRPr>
            </a:p>
          </p:txBody>
        </p:sp>
        <p:grpSp>
          <p:nvGrpSpPr>
            <p:cNvPr id="34" name="Group 33">
              <a:extLst>
                <a:ext uri="{FF2B5EF4-FFF2-40B4-BE49-F238E27FC236}">
                  <a16:creationId xmlns:a16="http://schemas.microsoft.com/office/drawing/2014/main" id="{B5AD4351-D15B-CB7E-8565-8F02DE21CE54}"/>
                </a:ext>
              </a:extLst>
            </p:cNvPr>
            <p:cNvGrpSpPr/>
            <p:nvPr/>
          </p:nvGrpSpPr>
          <p:grpSpPr>
            <a:xfrm>
              <a:off x="11206720" y="2366175"/>
              <a:ext cx="683611" cy="672625"/>
              <a:chOff x="9903719" y="746478"/>
              <a:chExt cx="683611" cy="672625"/>
            </a:xfrm>
          </p:grpSpPr>
          <p:sp>
            <p:nvSpPr>
              <p:cNvPr id="35" name="Rectangle: Rounded Corners 34">
                <a:extLst>
                  <a:ext uri="{FF2B5EF4-FFF2-40B4-BE49-F238E27FC236}">
                    <a16:creationId xmlns:a16="http://schemas.microsoft.com/office/drawing/2014/main" id="{2D935E4E-8211-E6F3-87D8-98707EAEF0BC}"/>
                  </a:ext>
                </a:extLst>
              </p:cNvPr>
              <p:cNvSpPr/>
              <p:nvPr/>
            </p:nvSpPr>
            <p:spPr>
              <a:xfrm rot="3039729">
                <a:off x="9909212" y="740985"/>
                <a:ext cx="672625" cy="683611"/>
              </a:xfrm>
              <a:prstGeom prst="round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6" name="TextBox 35">
                <a:extLst>
                  <a:ext uri="{FF2B5EF4-FFF2-40B4-BE49-F238E27FC236}">
                    <a16:creationId xmlns:a16="http://schemas.microsoft.com/office/drawing/2014/main" id="{8D1F828B-16FB-C848-C0C6-0CF481F68A8F}"/>
                  </a:ext>
                </a:extLst>
              </p:cNvPr>
              <p:cNvSpPr txBox="1"/>
              <p:nvPr/>
            </p:nvSpPr>
            <p:spPr>
              <a:xfrm>
                <a:off x="10036623" y="919499"/>
                <a:ext cx="431528" cy="369332"/>
              </a:xfrm>
              <a:prstGeom prst="rect">
                <a:avLst/>
              </a:prstGeom>
              <a:noFill/>
            </p:spPr>
            <p:txBody>
              <a:bodyPr wrap="none" rtlCol="0">
                <a:spAutoFit/>
              </a:bodyPr>
              <a:lstStyle/>
              <a:p>
                <a:r>
                  <a:rPr lang="fr-FR" dirty="0"/>
                  <a:t>03</a:t>
                </a:r>
              </a:p>
            </p:txBody>
          </p:sp>
        </p:grpSp>
      </p:grpSp>
      <p:grpSp>
        <p:nvGrpSpPr>
          <p:cNvPr id="49" name="Group 48">
            <a:extLst>
              <a:ext uri="{FF2B5EF4-FFF2-40B4-BE49-F238E27FC236}">
                <a16:creationId xmlns:a16="http://schemas.microsoft.com/office/drawing/2014/main" id="{BE0FB1AD-709F-0435-2182-55612FF106CA}"/>
              </a:ext>
            </a:extLst>
          </p:cNvPr>
          <p:cNvGrpSpPr/>
          <p:nvPr/>
        </p:nvGrpSpPr>
        <p:grpSpPr>
          <a:xfrm>
            <a:off x="0" y="3110762"/>
            <a:ext cx="6221261" cy="672625"/>
            <a:chOff x="5669071" y="3298422"/>
            <a:chExt cx="6221261" cy="672625"/>
          </a:xfrm>
        </p:grpSpPr>
        <p:sp>
          <p:nvSpPr>
            <p:cNvPr id="17" name="Rectangle 16">
              <a:extLst>
                <a:ext uri="{FF2B5EF4-FFF2-40B4-BE49-F238E27FC236}">
                  <a16:creationId xmlns:a16="http://schemas.microsoft.com/office/drawing/2014/main" id="{AE55AD5A-9A9C-E8CF-4627-D9C2F8FB6B67}"/>
                </a:ext>
              </a:extLst>
            </p:cNvPr>
            <p:cNvSpPr/>
            <p:nvPr/>
          </p:nvSpPr>
          <p:spPr>
            <a:xfrm>
              <a:off x="5680811" y="3420604"/>
              <a:ext cx="5965348" cy="42826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TextBox 18">
              <a:extLst>
                <a:ext uri="{FF2B5EF4-FFF2-40B4-BE49-F238E27FC236}">
                  <a16:creationId xmlns:a16="http://schemas.microsoft.com/office/drawing/2014/main" id="{BF50016D-1D8F-411E-0256-005FF36D5533}"/>
                </a:ext>
              </a:extLst>
            </p:cNvPr>
            <p:cNvSpPr txBox="1"/>
            <p:nvPr/>
          </p:nvSpPr>
          <p:spPr>
            <a:xfrm>
              <a:off x="5669071" y="3450069"/>
              <a:ext cx="5965348" cy="338554"/>
            </a:xfrm>
            <a:prstGeom prst="rect">
              <a:avLst/>
            </a:prstGeom>
            <a:noFill/>
          </p:spPr>
          <p:txBody>
            <a:bodyPr wrap="square" rtlCol="0">
              <a:spAutoFit/>
            </a:bodyPr>
            <a:lstStyle/>
            <a:p>
              <a:r>
                <a:rPr lang="fr-FR" sz="1600" b="1" i="0" dirty="0">
                  <a:solidFill>
                    <a:schemeClr val="accent4">
                      <a:lumMod val="50000"/>
                    </a:schemeClr>
                  </a:solidFill>
                  <a:effectLst/>
                </a:rPr>
                <a:t>Investment </a:t>
              </a:r>
              <a:r>
                <a:rPr lang="fr-FR" sz="1600" b="1" i="0" dirty="0" err="1">
                  <a:solidFill>
                    <a:schemeClr val="accent4">
                      <a:lumMod val="50000"/>
                    </a:schemeClr>
                  </a:solidFill>
                  <a:effectLst/>
                </a:rPr>
                <a:t>Strategies</a:t>
              </a:r>
              <a:r>
                <a:rPr lang="fr-FR" sz="1400" b="1" i="0" dirty="0">
                  <a:solidFill>
                    <a:schemeClr val="accent4">
                      <a:lumMod val="50000"/>
                    </a:schemeClr>
                  </a:solidFill>
                  <a:effectLst/>
                </a:rPr>
                <a:t>: </a:t>
              </a:r>
              <a:r>
                <a:rPr lang="fr-FR" sz="1200" b="0" i="0" dirty="0" err="1">
                  <a:solidFill>
                    <a:schemeClr val="accent4">
                      <a:lumMod val="50000"/>
                    </a:schemeClr>
                  </a:solidFill>
                  <a:effectLst/>
                </a:rPr>
                <a:t>Applying</a:t>
              </a:r>
              <a:r>
                <a:rPr lang="fr-FR" sz="1200" b="0" i="0" dirty="0">
                  <a:solidFill>
                    <a:schemeClr val="accent4">
                      <a:lumMod val="50000"/>
                    </a:schemeClr>
                  </a:solidFill>
                  <a:effectLst/>
                </a:rPr>
                <a:t> </a:t>
              </a:r>
              <a:r>
                <a:rPr lang="fr-FR" sz="1200" b="0" i="0" dirty="0" err="1">
                  <a:solidFill>
                    <a:schemeClr val="accent4">
                      <a:lumMod val="50000"/>
                    </a:schemeClr>
                  </a:solidFill>
                  <a:effectLst/>
                </a:rPr>
                <a:t>behavioral</a:t>
              </a:r>
              <a:r>
                <a:rPr lang="fr-FR" sz="1200" b="0" i="0" dirty="0">
                  <a:solidFill>
                    <a:schemeClr val="accent4">
                      <a:lumMod val="50000"/>
                    </a:schemeClr>
                  </a:solidFill>
                  <a:effectLst/>
                </a:rPr>
                <a:t> finance</a:t>
              </a:r>
              <a:r>
                <a:rPr lang="fr-FR" sz="1200" b="1" i="0" dirty="0">
                  <a:solidFill>
                    <a:schemeClr val="accent4">
                      <a:lumMod val="50000"/>
                    </a:schemeClr>
                  </a:solidFill>
                  <a:effectLst/>
                </a:rPr>
                <a:t>/</a:t>
              </a:r>
              <a:r>
                <a:rPr lang="fr-FR" sz="1200" b="0" i="0" dirty="0">
                  <a:solidFill>
                    <a:schemeClr val="accent1"/>
                  </a:solidFill>
                  <a:effectLst/>
                </a:rPr>
                <a:t>Tools and techniques</a:t>
              </a:r>
              <a:endParaRPr lang="fr-FR" sz="1050" b="1" dirty="0">
                <a:solidFill>
                  <a:schemeClr val="accent1"/>
                </a:solidFill>
              </a:endParaRPr>
            </a:p>
          </p:txBody>
        </p:sp>
        <p:grpSp>
          <p:nvGrpSpPr>
            <p:cNvPr id="37" name="Group 36">
              <a:extLst>
                <a:ext uri="{FF2B5EF4-FFF2-40B4-BE49-F238E27FC236}">
                  <a16:creationId xmlns:a16="http://schemas.microsoft.com/office/drawing/2014/main" id="{6149B7F1-C710-7033-5343-25855C9B5FD1}"/>
                </a:ext>
              </a:extLst>
            </p:cNvPr>
            <p:cNvGrpSpPr/>
            <p:nvPr/>
          </p:nvGrpSpPr>
          <p:grpSpPr>
            <a:xfrm>
              <a:off x="11206721" y="3298422"/>
              <a:ext cx="683611" cy="672625"/>
              <a:chOff x="9903719" y="746478"/>
              <a:chExt cx="683611" cy="672625"/>
            </a:xfrm>
          </p:grpSpPr>
          <p:sp>
            <p:nvSpPr>
              <p:cNvPr id="38" name="Rectangle: Rounded Corners 37">
                <a:extLst>
                  <a:ext uri="{FF2B5EF4-FFF2-40B4-BE49-F238E27FC236}">
                    <a16:creationId xmlns:a16="http://schemas.microsoft.com/office/drawing/2014/main" id="{20E2AF67-CB66-71A9-553E-F9F71A4CD847}"/>
                  </a:ext>
                </a:extLst>
              </p:cNvPr>
              <p:cNvSpPr/>
              <p:nvPr/>
            </p:nvSpPr>
            <p:spPr>
              <a:xfrm rot="3074717">
                <a:off x="9909212" y="740985"/>
                <a:ext cx="672625" cy="683611"/>
              </a:xfrm>
              <a:prstGeom prst="round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9" name="TextBox 38">
                <a:extLst>
                  <a:ext uri="{FF2B5EF4-FFF2-40B4-BE49-F238E27FC236}">
                    <a16:creationId xmlns:a16="http://schemas.microsoft.com/office/drawing/2014/main" id="{CB32A932-2117-6F01-2B8A-5C418064BD85}"/>
                  </a:ext>
                </a:extLst>
              </p:cNvPr>
              <p:cNvSpPr txBox="1"/>
              <p:nvPr/>
            </p:nvSpPr>
            <p:spPr>
              <a:xfrm>
                <a:off x="10029759" y="893012"/>
                <a:ext cx="431528" cy="369332"/>
              </a:xfrm>
              <a:prstGeom prst="rect">
                <a:avLst/>
              </a:prstGeom>
              <a:noFill/>
            </p:spPr>
            <p:txBody>
              <a:bodyPr wrap="none" rtlCol="0">
                <a:spAutoFit/>
              </a:bodyPr>
              <a:lstStyle/>
              <a:p>
                <a:r>
                  <a:rPr lang="fr-FR" dirty="0"/>
                  <a:t>04</a:t>
                </a:r>
              </a:p>
            </p:txBody>
          </p:sp>
        </p:grpSp>
      </p:grpSp>
      <p:grpSp>
        <p:nvGrpSpPr>
          <p:cNvPr id="50" name="Group 49">
            <a:extLst>
              <a:ext uri="{FF2B5EF4-FFF2-40B4-BE49-F238E27FC236}">
                <a16:creationId xmlns:a16="http://schemas.microsoft.com/office/drawing/2014/main" id="{26D32778-5D3A-74E4-7359-5219AEA4715B}"/>
              </a:ext>
            </a:extLst>
          </p:cNvPr>
          <p:cNvGrpSpPr/>
          <p:nvPr/>
        </p:nvGrpSpPr>
        <p:grpSpPr>
          <a:xfrm>
            <a:off x="-494645" y="3935098"/>
            <a:ext cx="6216458" cy="672625"/>
            <a:chOff x="5092018" y="4149206"/>
            <a:chExt cx="6216458" cy="672625"/>
          </a:xfrm>
        </p:grpSpPr>
        <p:sp>
          <p:nvSpPr>
            <p:cNvPr id="22" name="Rectangle 21">
              <a:extLst>
                <a:ext uri="{FF2B5EF4-FFF2-40B4-BE49-F238E27FC236}">
                  <a16:creationId xmlns:a16="http://schemas.microsoft.com/office/drawing/2014/main" id="{7862479E-655C-7344-5220-8DBF19F4314C}"/>
                </a:ext>
              </a:extLst>
            </p:cNvPr>
            <p:cNvSpPr/>
            <p:nvPr/>
          </p:nvSpPr>
          <p:spPr>
            <a:xfrm>
              <a:off x="5103758" y="4231840"/>
              <a:ext cx="5965348" cy="42826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TextBox 23">
              <a:extLst>
                <a:ext uri="{FF2B5EF4-FFF2-40B4-BE49-F238E27FC236}">
                  <a16:creationId xmlns:a16="http://schemas.microsoft.com/office/drawing/2014/main" id="{1B955334-5A1A-064F-FB54-CC7D40307E4E}"/>
                </a:ext>
              </a:extLst>
            </p:cNvPr>
            <p:cNvSpPr txBox="1"/>
            <p:nvPr/>
          </p:nvSpPr>
          <p:spPr>
            <a:xfrm>
              <a:off x="5092018" y="4261305"/>
              <a:ext cx="5965348" cy="338554"/>
            </a:xfrm>
            <a:prstGeom prst="rect">
              <a:avLst/>
            </a:prstGeom>
            <a:noFill/>
          </p:spPr>
          <p:txBody>
            <a:bodyPr wrap="square" rtlCol="0">
              <a:spAutoFit/>
            </a:bodyPr>
            <a:lstStyle/>
            <a:p>
              <a:r>
                <a:rPr lang="fr-FR" sz="1600" b="1" i="0" dirty="0">
                  <a:solidFill>
                    <a:schemeClr val="accent4">
                      <a:lumMod val="50000"/>
                    </a:schemeClr>
                  </a:solidFill>
                  <a:effectLst/>
                </a:rPr>
                <a:t>Future Trends</a:t>
              </a:r>
              <a:r>
                <a:rPr lang="fr-FR" sz="1400" b="1" i="0" dirty="0">
                  <a:solidFill>
                    <a:schemeClr val="accent4">
                      <a:lumMod val="50000"/>
                    </a:schemeClr>
                  </a:solidFill>
                  <a:effectLst/>
                </a:rPr>
                <a:t>: </a:t>
              </a:r>
              <a:r>
                <a:rPr lang="fr-FR" sz="1200" b="0" i="0" dirty="0" err="1">
                  <a:solidFill>
                    <a:schemeClr val="accent4">
                      <a:lumMod val="50000"/>
                    </a:schemeClr>
                  </a:solidFill>
                  <a:effectLst/>
                </a:rPr>
                <a:t>Emerging</a:t>
              </a:r>
              <a:r>
                <a:rPr lang="fr-FR" sz="1200" b="0" i="0" dirty="0">
                  <a:solidFill>
                    <a:schemeClr val="accent4">
                      <a:lumMod val="50000"/>
                    </a:schemeClr>
                  </a:solidFill>
                  <a:effectLst/>
                </a:rPr>
                <a:t> areas  </a:t>
              </a:r>
              <a:r>
                <a:rPr lang="fr-FR" sz="1200" b="1" i="0" dirty="0">
                  <a:solidFill>
                    <a:schemeClr val="accent4">
                      <a:lumMod val="50000"/>
                    </a:schemeClr>
                  </a:solidFill>
                  <a:effectLst/>
                </a:rPr>
                <a:t>/  </a:t>
              </a:r>
              <a:r>
                <a:rPr lang="fr-FR" sz="1200" b="0" i="0" dirty="0" err="1">
                  <a:solidFill>
                    <a:schemeClr val="accent4">
                      <a:lumMod val="50000"/>
                    </a:schemeClr>
                  </a:solidFill>
                  <a:effectLst/>
                </a:rPr>
                <a:t>Integration</a:t>
              </a:r>
              <a:r>
                <a:rPr lang="fr-FR" sz="1200" b="0" i="0" dirty="0">
                  <a:solidFill>
                    <a:schemeClr val="accent4">
                      <a:lumMod val="50000"/>
                    </a:schemeClr>
                  </a:solidFill>
                  <a:effectLst/>
                </a:rPr>
                <a:t> </a:t>
              </a:r>
              <a:r>
                <a:rPr lang="fr-FR" sz="1200" b="0" i="0" dirty="0" err="1">
                  <a:solidFill>
                    <a:schemeClr val="accent4">
                      <a:lumMod val="50000"/>
                    </a:schemeClr>
                  </a:solidFill>
                  <a:effectLst/>
                </a:rPr>
                <a:t>with</a:t>
              </a:r>
              <a:r>
                <a:rPr lang="fr-FR" sz="1200" b="0" i="0" dirty="0">
                  <a:solidFill>
                    <a:schemeClr val="accent4">
                      <a:lumMod val="50000"/>
                    </a:schemeClr>
                  </a:solidFill>
                  <a:effectLst/>
                </a:rPr>
                <a:t> </a:t>
              </a:r>
              <a:r>
                <a:rPr lang="fr-FR" sz="1200" b="0" i="0" dirty="0" err="1">
                  <a:solidFill>
                    <a:schemeClr val="accent4">
                      <a:lumMod val="50000"/>
                    </a:schemeClr>
                  </a:solidFill>
                  <a:effectLst/>
                </a:rPr>
                <a:t>technology</a:t>
              </a:r>
              <a:endParaRPr lang="fr-FR" sz="1050" b="1" dirty="0">
                <a:solidFill>
                  <a:schemeClr val="accent4">
                    <a:lumMod val="50000"/>
                  </a:schemeClr>
                </a:solidFill>
              </a:endParaRPr>
            </a:p>
          </p:txBody>
        </p:sp>
        <p:grpSp>
          <p:nvGrpSpPr>
            <p:cNvPr id="40" name="Group 39">
              <a:extLst>
                <a:ext uri="{FF2B5EF4-FFF2-40B4-BE49-F238E27FC236}">
                  <a16:creationId xmlns:a16="http://schemas.microsoft.com/office/drawing/2014/main" id="{83A0AC6B-0F07-6EA1-F5A8-7C5F57C789E3}"/>
                </a:ext>
              </a:extLst>
            </p:cNvPr>
            <p:cNvGrpSpPr/>
            <p:nvPr/>
          </p:nvGrpSpPr>
          <p:grpSpPr>
            <a:xfrm>
              <a:off x="10624865" y="4149206"/>
              <a:ext cx="683611" cy="672625"/>
              <a:chOff x="9903719" y="746478"/>
              <a:chExt cx="683611" cy="672625"/>
            </a:xfrm>
          </p:grpSpPr>
          <p:sp>
            <p:nvSpPr>
              <p:cNvPr id="41" name="Rectangle: Rounded Corners 40">
                <a:extLst>
                  <a:ext uri="{FF2B5EF4-FFF2-40B4-BE49-F238E27FC236}">
                    <a16:creationId xmlns:a16="http://schemas.microsoft.com/office/drawing/2014/main" id="{94B94794-198F-14A7-19FA-6DCFD24264F1}"/>
                  </a:ext>
                </a:extLst>
              </p:cNvPr>
              <p:cNvSpPr/>
              <p:nvPr/>
            </p:nvSpPr>
            <p:spPr>
              <a:xfrm rot="3124934">
                <a:off x="9909212" y="740985"/>
                <a:ext cx="672625" cy="683611"/>
              </a:xfrm>
              <a:prstGeom prst="round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TextBox 41">
                <a:extLst>
                  <a:ext uri="{FF2B5EF4-FFF2-40B4-BE49-F238E27FC236}">
                    <a16:creationId xmlns:a16="http://schemas.microsoft.com/office/drawing/2014/main" id="{31649558-1499-5083-7D53-56C82F881D1C}"/>
                  </a:ext>
                </a:extLst>
              </p:cNvPr>
              <p:cNvSpPr txBox="1"/>
              <p:nvPr/>
            </p:nvSpPr>
            <p:spPr>
              <a:xfrm>
                <a:off x="10029760" y="896372"/>
                <a:ext cx="431528" cy="369332"/>
              </a:xfrm>
              <a:prstGeom prst="rect">
                <a:avLst/>
              </a:prstGeom>
              <a:noFill/>
            </p:spPr>
            <p:txBody>
              <a:bodyPr wrap="none" rtlCol="0">
                <a:spAutoFit/>
              </a:bodyPr>
              <a:lstStyle/>
              <a:p>
                <a:r>
                  <a:rPr lang="fr-FR" dirty="0"/>
                  <a:t>05</a:t>
                </a:r>
              </a:p>
            </p:txBody>
          </p:sp>
        </p:grpSp>
      </p:grpSp>
      <p:grpSp>
        <p:nvGrpSpPr>
          <p:cNvPr id="55" name="Group 54">
            <a:extLst>
              <a:ext uri="{FF2B5EF4-FFF2-40B4-BE49-F238E27FC236}">
                <a16:creationId xmlns:a16="http://schemas.microsoft.com/office/drawing/2014/main" id="{1D9523AA-D4E5-AB9F-BFA9-CA25F2A57292}"/>
              </a:ext>
            </a:extLst>
          </p:cNvPr>
          <p:cNvGrpSpPr/>
          <p:nvPr/>
        </p:nvGrpSpPr>
        <p:grpSpPr>
          <a:xfrm>
            <a:off x="-1456979" y="4603548"/>
            <a:ext cx="6360664" cy="672625"/>
            <a:chOff x="4158086" y="5107888"/>
            <a:chExt cx="6360664" cy="672625"/>
          </a:xfrm>
        </p:grpSpPr>
        <p:sp>
          <p:nvSpPr>
            <p:cNvPr id="25" name="Rectangle 24">
              <a:extLst>
                <a:ext uri="{FF2B5EF4-FFF2-40B4-BE49-F238E27FC236}">
                  <a16:creationId xmlns:a16="http://schemas.microsoft.com/office/drawing/2014/main" id="{66BBBF34-8680-C991-A554-B939847B3A1F}"/>
                </a:ext>
              </a:extLst>
            </p:cNvPr>
            <p:cNvSpPr/>
            <p:nvPr/>
          </p:nvSpPr>
          <p:spPr>
            <a:xfrm>
              <a:off x="4210655" y="5230070"/>
              <a:ext cx="5965348" cy="42826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4" name="Group 53">
              <a:extLst>
                <a:ext uri="{FF2B5EF4-FFF2-40B4-BE49-F238E27FC236}">
                  <a16:creationId xmlns:a16="http://schemas.microsoft.com/office/drawing/2014/main" id="{DDACF47E-6575-3FA7-3E69-6C4F6E2AD0B6}"/>
                </a:ext>
              </a:extLst>
            </p:cNvPr>
            <p:cNvGrpSpPr/>
            <p:nvPr/>
          </p:nvGrpSpPr>
          <p:grpSpPr>
            <a:xfrm>
              <a:off x="4158086" y="5107888"/>
              <a:ext cx="6360664" cy="672625"/>
              <a:chOff x="3762431" y="5172517"/>
              <a:chExt cx="6360664" cy="672625"/>
            </a:xfrm>
          </p:grpSpPr>
          <p:sp>
            <p:nvSpPr>
              <p:cNvPr id="27" name="TextBox 26">
                <a:extLst>
                  <a:ext uri="{FF2B5EF4-FFF2-40B4-BE49-F238E27FC236}">
                    <a16:creationId xmlns:a16="http://schemas.microsoft.com/office/drawing/2014/main" id="{059F21F4-46F3-77FD-34D9-E57E1CB27257}"/>
                  </a:ext>
                </a:extLst>
              </p:cNvPr>
              <p:cNvSpPr txBox="1"/>
              <p:nvPr/>
            </p:nvSpPr>
            <p:spPr>
              <a:xfrm>
                <a:off x="3762431" y="5317612"/>
                <a:ext cx="5775869" cy="307777"/>
              </a:xfrm>
              <a:prstGeom prst="rect">
                <a:avLst/>
              </a:prstGeom>
              <a:noFill/>
            </p:spPr>
            <p:txBody>
              <a:bodyPr wrap="square" rtlCol="0">
                <a:spAutoFit/>
              </a:bodyPr>
              <a:lstStyle/>
              <a:p>
                <a:pPr algn="ctr"/>
                <a:r>
                  <a:rPr lang="fr-FR" sz="1400" b="1" i="0" dirty="0">
                    <a:solidFill>
                      <a:schemeClr val="accent4">
                        <a:lumMod val="50000"/>
                      </a:schemeClr>
                    </a:solidFill>
                    <a:effectLst/>
                  </a:rPr>
                  <a:t>Challenges of </a:t>
                </a:r>
                <a:r>
                  <a:rPr lang="fr-FR" sz="1400" b="1" i="0" dirty="0" err="1">
                    <a:solidFill>
                      <a:schemeClr val="accent4">
                        <a:lumMod val="50000"/>
                      </a:schemeClr>
                    </a:solidFill>
                    <a:effectLst/>
                  </a:rPr>
                  <a:t>behavioral</a:t>
                </a:r>
                <a:r>
                  <a:rPr lang="fr-FR" sz="1400" b="1" i="0" dirty="0">
                    <a:solidFill>
                      <a:schemeClr val="accent4">
                        <a:lumMod val="50000"/>
                      </a:schemeClr>
                    </a:solidFill>
                    <a:effectLst/>
                  </a:rPr>
                  <a:t> finance and </a:t>
                </a:r>
                <a:r>
                  <a:rPr lang="fr-FR" sz="1400" b="1" i="0" dirty="0" err="1">
                    <a:solidFill>
                      <a:schemeClr val="accent4">
                        <a:lumMod val="50000"/>
                      </a:schemeClr>
                    </a:solidFill>
                    <a:effectLst/>
                  </a:rPr>
                  <a:t>potential</a:t>
                </a:r>
                <a:r>
                  <a:rPr lang="fr-FR" sz="1400" b="1" i="0" dirty="0">
                    <a:solidFill>
                      <a:schemeClr val="accent4">
                        <a:lumMod val="50000"/>
                      </a:schemeClr>
                    </a:solidFill>
                    <a:effectLst/>
                  </a:rPr>
                  <a:t> solutions</a:t>
                </a:r>
                <a:endParaRPr lang="fr-FR" sz="1000" b="1" dirty="0">
                  <a:solidFill>
                    <a:schemeClr val="accent4">
                      <a:lumMod val="50000"/>
                    </a:schemeClr>
                  </a:solidFill>
                </a:endParaRPr>
              </a:p>
            </p:txBody>
          </p:sp>
          <p:sp>
            <p:nvSpPr>
              <p:cNvPr id="44" name="Rectangle: Rounded Corners 43">
                <a:extLst>
                  <a:ext uri="{FF2B5EF4-FFF2-40B4-BE49-F238E27FC236}">
                    <a16:creationId xmlns:a16="http://schemas.microsoft.com/office/drawing/2014/main" id="{AD803F46-6C54-59F8-AFC8-7BF2FDCE2692}"/>
                  </a:ext>
                </a:extLst>
              </p:cNvPr>
              <p:cNvSpPr/>
              <p:nvPr/>
            </p:nvSpPr>
            <p:spPr>
              <a:xfrm rot="3253668">
                <a:off x="9444977" y="5167024"/>
                <a:ext cx="672625" cy="683611"/>
              </a:xfrm>
              <a:prstGeom prst="roundRect">
                <a:avLst>
                  <a:gd name="adj" fmla="val 7897"/>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5" name="TextBox 44">
                <a:extLst>
                  <a:ext uri="{FF2B5EF4-FFF2-40B4-BE49-F238E27FC236}">
                    <a16:creationId xmlns:a16="http://schemas.microsoft.com/office/drawing/2014/main" id="{2AE482A6-45D2-B6D7-9416-FD1D37B685CA}"/>
                  </a:ext>
                </a:extLst>
              </p:cNvPr>
              <p:cNvSpPr txBox="1"/>
              <p:nvPr/>
            </p:nvSpPr>
            <p:spPr>
              <a:xfrm>
                <a:off x="9538300" y="5330230"/>
                <a:ext cx="431528" cy="369332"/>
              </a:xfrm>
              <a:prstGeom prst="rect">
                <a:avLst/>
              </a:prstGeom>
              <a:noFill/>
            </p:spPr>
            <p:txBody>
              <a:bodyPr wrap="none" rtlCol="0">
                <a:spAutoFit/>
              </a:bodyPr>
              <a:lstStyle/>
              <a:p>
                <a:r>
                  <a:rPr lang="fr-FR" dirty="0"/>
                  <a:t>06</a:t>
                </a:r>
              </a:p>
            </p:txBody>
          </p:sp>
        </p:grpSp>
      </p:grpSp>
      <p:sp>
        <p:nvSpPr>
          <p:cNvPr id="2" name="Rectangle 1">
            <a:extLst>
              <a:ext uri="{FF2B5EF4-FFF2-40B4-BE49-F238E27FC236}">
                <a16:creationId xmlns:a16="http://schemas.microsoft.com/office/drawing/2014/main" id="{F173D30D-FCC0-310A-22C3-3A0DF72D60C7}"/>
              </a:ext>
            </a:extLst>
          </p:cNvPr>
          <p:cNvSpPr/>
          <p:nvPr/>
        </p:nvSpPr>
        <p:spPr>
          <a:xfrm>
            <a:off x="-341304" y="995616"/>
            <a:ext cx="3565003" cy="4132162"/>
          </a:xfrm>
          <a:prstGeom prst="rect">
            <a:avLst/>
          </a:prstGeom>
          <a:solidFill>
            <a:schemeClr val="tx2">
              <a:lumMod val="75000"/>
              <a:lumOff val="2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4" name="Rectangle: Rounded Corners 3">
            <a:extLst>
              <a:ext uri="{FF2B5EF4-FFF2-40B4-BE49-F238E27FC236}">
                <a16:creationId xmlns:a16="http://schemas.microsoft.com/office/drawing/2014/main" id="{A0A3C5D7-488B-0B21-DA60-A0E121EF16D9}"/>
              </a:ext>
            </a:extLst>
          </p:cNvPr>
          <p:cNvSpPr/>
          <p:nvPr/>
        </p:nvSpPr>
        <p:spPr>
          <a:xfrm rot="3023363">
            <a:off x="1382946" y="1498645"/>
            <a:ext cx="3712899" cy="3297160"/>
          </a:xfrm>
          <a:prstGeom prst="round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Rounded Corners 4">
            <a:extLst>
              <a:ext uri="{FF2B5EF4-FFF2-40B4-BE49-F238E27FC236}">
                <a16:creationId xmlns:a16="http://schemas.microsoft.com/office/drawing/2014/main" id="{A4F36930-6E59-4BC3-A235-67A6ECD5D6F7}"/>
              </a:ext>
            </a:extLst>
          </p:cNvPr>
          <p:cNvSpPr/>
          <p:nvPr/>
        </p:nvSpPr>
        <p:spPr>
          <a:xfrm rot="3023363">
            <a:off x="1657694" y="1710106"/>
            <a:ext cx="3200309" cy="2813793"/>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bg1"/>
              </a:solidFill>
            </a:endParaRPr>
          </a:p>
        </p:txBody>
      </p:sp>
      <p:sp>
        <p:nvSpPr>
          <p:cNvPr id="6" name="TextBox 5">
            <a:extLst>
              <a:ext uri="{FF2B5EF4-FFF2-40B4-BE49-F238E27FC236}">
                <a16:creationId xmlns:a16="http://schemas.microsoft.com/office/drawing/2014/main" id="{F7C528CE-BB89-ABD8-166A-6DEA84BA321F}"/>
              </a:ext>
            </a:extLst>
          </p:cNvPr>
          <p:cNvSpPr txBox="1"/>
          <p:nvPr/>
        </p:nvSpPr>
        <p:spPr>
          <a:xfrm>
            <a:off x="2198669" y="2461531"/>
            <a:ext cx="2855596" cy="1200329"/>
          </a:xfrm>
          <a:prstGeom prst="rect">
            <a:avLst/>
          </a:prstGeom>
          <a:noFill/>
        </p:spPr>
        <p:txBody>
          <a:bodyPr wrap="square" rtlCol="0">
            <a:spAutoFit/>
          </a:bodyPr>
          <a:lstStyle/>
          <a:p>
            <a:r>
              <a:rPr lang="fr-FR" sz="7200" dirty="0">
                <a:latin typeface="Aharoni" panose="02010803020104030203" pitchFamily="2" charset="-79"/>
                <a:cs typeface="Aharoni" panose="02010803020104030203" pitchFamily="2" charset="-79"/>
              </a:rPr>
              <a:t>PLAN </a:t>
            </a:r>
          </a:p>
        </p:txBody>
      </p:sp>
    </p:spTree>
    <p:extLst>
      <p:ext uri="{BB962C8B-B14F-4D97-AF65-F5344CB8AC3E}">
        <p14:creationId xmlns:p14="http://schemas.microsoft.com/office/powerpoint/2010/main" val="907179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2.08333E-7 -4.07407E-6 L 0.51094 -0.0037 " pathEditMode="relative" rAng="0" ptsTypes="AA">
                                      <p:cBhvr>
                                        <p:cTn id="6" dur="2000" fill="hold"/>
                                        <p:tgtEl>
                                          <p:spTgt spid="52"/>
                                        </p:tgtEl>
                                        <p:attrNameLst>
                                          <p:attrName>ppt_x</p:attrName>
                                          <p:attrName>ppt_y</p:attrName>
                                        </p:attrNameLst>
                                      </p:cBhvr>
                                      <p:rCtr x="25547" y="-185"/>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3.95833E-6 1.48148E-6 L 0.51094 -0.00371 " pathEditMode="relative" rAng="0" ptsTypes="AA">
                                      <p:cBhvr>
                                        <p:cTn id="10" dur="2000" fill="hold"/>
                                        <p:tgtEl>
                                          <p:spTgt spid="47"/>
                                        </p:tgtEl>
                                        <p:attrNameLst>
                                          <p:attrName>ppt_x</p:attrName>
                                          <p:attrName>ppt_y</p:attrName>
                                        </p:attrNameLst>
                                      </p:cBhvr>
                                      <p:rCtr x="25547" y="-185"/>
                                    </p:animMotion>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nodeType="clickEffect">
                                  <p:stCondLst>
                                    <p:cond delay="0"/>
                                  </p:stCondLst>
                                  <p:childTnLst>
                                    <p:animMotion origin="layout" path="M 4.58333E-6 -3.33333E-6 L 0.51093 -0.0037 " pathEditMode="relative" rAng="0" ptsTypes="AA">
                                      <p:cBhvr>
                                        <p:cTn id="14" dur="2000" fill="hold"/>
                                        <p:tgtEl>
                                          <p:spTgt spid="48"/>
                                        </p:tgtEl>
                                        <p:attrNameLst>
                                          <p:attrName>ppt_x</p:attrName>
                                          <p:attrName>ppt_y</p:attrName>
                                        </p:attrNameLst>
                                      </p:cBhvr>
                                      <p:rCtr x="25547" y="-185"/>
                                    </p:animMotion>
                                  </p:childTnLst>
                                </p:cTn>
                              </p:par>
                            </p:childTnLst>
                          </p:cTn>
                        </p:par>
                      </p:childTnLst>
                    </p:cTn>
                  </p:par>
                  <p:par>
                    <p:cTn id="15" fill="hold">
                      <p:stCondLst>
                        <p:cond delay="indefinite"/>
                      </p:stCondLst>
                      <p:childTnLst>
                        <p:par>
                          <p:cTn id="16" fill="hold">
                            <p:stCondLst>
                              <p:cond delay="0"/>
                            </p:stCondLst>
                            <p:childTnLst>
                              <p:par>
                                <p:cTn id="17" presetID="63" presetClass="path" presetSubtype="0" accel="50000" decel="50000" fill="hold" nodeType="clickEffect">
                                  <p:stCondLst>
                                    <p:cond delay="0"/>
                                  </p:stCondLst>
                                  <p:childTnLst>
                                    <p:animMotion origin="layout" path="M -0.00977 0.00162 L 0.47956 0.00162 " pathEditMode="relative" rAng="0" ptsTypes="AA">
                                      <p:cBhvr>
                                        <p:cTn id="18" dur="2000" fill="hold"/>
                                        <p:tgtEl>
                                          <p:spTgt spid="49"/>
                                        </p:tgtEl>
                                        <p:attrNameLst>
                                          <p:attrName>ppt_x</p:attrName>
                                          <p:attrName>ppt_y</p:attrName>
                                        </p:attrNameLst>
                                      </p:cBhvr>
                                      <p:rCtr x="24466" y="0"/>
                                    </p:animMotion>
                                  </p:childTnLst>
                                </p:cTn>
                              </p:par>
                            </p:childTnLst>
                          </p:cTn>
                        </p:par>
                      </p:childTnLst>
                    </p:cTn>
                  </p:par>
                  <p:par>
                    <p:cTn id="19" fill="hold">
                      <p:stCondLst>
                        <p:cond delay="indefinite"/>
                      </p:stCondLst>
                      <p:childTnLst>
                        <p:par>
                          <p:cTn id="20" fill="hold">
                            <p:stCondLst>
                              <p:cond delay="0"/>
                            </p:stCondLst>
                            <p:childTnLst>
                              <p:par>
                                <p:cTn id="21" presetID="63" presetClass="path" presetSubtype="0" accel="50000" decel="50000" fill="hold" nodeType="clickEffect">
                                  <p:stCondLst>
                                    <p:cond delay="0"/>
                                  </p:stCondLst>
                                  <p:childTnLst>
                                    <p:animMotion origin="layout" path="M -0.00976 0.00162 L 0.47956 0.02245 " pathEditMode="relative" rAng="0" ptsTypes="AA">
                                      <p:cBhvr>
                                        <p:cTn id="22" dur="2000" fill="hold"/>
                                        <p:tgtEl>
                                          <p:spTgt spid="50"/>
                                        </p:tgtEl>
                                        <p:attrNameLst>
                                          <p:attrName>ppt_x</p:attrName>
                                          <p:attrName>ppt_y</p:attrName>
                                        </p:attrNameLst>
                                      </p:cBhvr>
                                      <p:rCtr x="24466" y="1042"/>
                                    </p:animMotion>
                                  </p:childTnLst>
                                </p:cTn>
                              </p:par>
                            </p:childTnLst>
                          </p:cTn>
                        </p:par>
                      </p:childTnLst>
                    </p:cTn>
                  </p:par>
                  <p:par>
                    <p:cTn id="23" fill="hold">
                      <p:stCondLst>
                        <p:cond delay="indefinite"/>
                      </p:stCondLst>
                      <p:childTnLst>
                        <p:par>
                          <p:cTn id="24" fill="hold">
                            <p:stCondLst>
                              <p:cond delay="0"/>
                            </p:stCondLst>
                            <p:childTnLst>
                              <p:par>
                                <p:cTn id="25" presetID="63" presetClass="path" presetSubtype="0" accel="50000" decel="50000" fill="hold" nodeType="clickEffect">
                                  <p:stCondLst>
                                    <p:cond delay="0"/>
                                  </p:stCondLst>
                                  <p:childTnLst>
                                    <p:animMotion origin="layout" path="M -0.00977 0.00162 L 0.472 0.04699 " pathEditMode="relative" rAng="0" ptsTypes="AA">
                                      <p:cBhvr>
                                        <p:cTn id="26" dur="2000" fill="hold"/>
                                        <p:tgtEl>
                                          <p:spTgt spid="55"/>
                                        </p:tgtEl>
                                        <p:attrNameLst>
                                          <p:attrName>ppt_x</p:attrName>
                                          <p:attrName>ppt_y</p:attrName>
                                        </p:attrNameLst>
                                      </p:cBhvr>
                                      <p:rCtr x="24089" y="22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60B3035C-809F-9DCB-684B-EFEE3E77A5E0}"/>
              </a:ext>
            </a:extLst>
          </p:cNvPr>
          <p:cNvGrpSpPr/>
          <p:nvPr/>
        </p:nvGrpSpPr>
        <p:grpSpPr>
          <a:xfrm rot="5400000">
            <a:off x="2830867" y="1303623"/>
            <a:ext cx="6123946" cy="5039495"/>
            <a:chOff x="2830867" y="1303623"/>
            <a:chExt cx="6123946" cy="5039495"/>
          </a:xfrm>
        </p:grpSpPr>
        <p:pic>
          <p:nvPicPr>
            <p:cNvPr id="18" name="Picture 17">
              <a:extLst>
                <a:ext uri="{FF2B5EF4-FFF2-40B4-BE49-F238E27FC236}">
                  <a16:creationId xmlns:a16="http://schemas.microsoft.com/office/drawing/2014/main" id="{0912A2B5-40EC-4BCB-D83D-1034DB550B64}"/>
                </a:ext>
              </a:extLst>
            </p:cNvPr>
            <p:cNvPicPr>
              <a:picLocks noChangeAspect="1"/>
            </p:cNvPicPr>
            <p:nvPr/>
          </p:nvPicPr>
          <p:blipFill>
            <a:blip r:embed="rId2"/>
            <a:srcRect l="1229" t="3544" r="62513" b="3203"/>
            <a:stretch>
              <a:fillRect/>
            </a:stretch>
          </p:blipFill>
          <p:spPr>
            <a:xfrm rot="3728769">
              <a:off x="6050231" y="3940789"/>
              <a:ext cx="1829322" cy="2922913"/>
            </a:xfrm>
            <a:custGeom>
              <a:avLst/>
              <a:gdLst>
                <a:gd name="connsiteX0" fmla="*/ 76262 w 1829322"/>
                <a:gd name="connsiteY0" fmla="*/ 999950 h 2922913"/>
                <a:gd name="connsiteX1" fmla="*/ 1489084 w 1829322"/>
                <a:gd name="connsiteY1" fmla="*/ 0 h 2922913"/>
                <a:gd name="connsiteX2" fmla="*/ 1438200 w 1829322"/>
                <a:gd name="connsiteY2" fmla="*/ 2922913 h 2922913"/>
                <a:gd name="connsiteX3" fmla="*/ 0 w 1829322"/>
                <a:gd name="connsiteY3" fmla="*/ 2162908 h 2922913"/>
                <a:gd name="connsiteX4" fmla="*/ 23269 w 1829322"/>
                <a:gd name="connsiteY4" fmla="*/ 2119674 h 2922913"/>
                <a:gd name="connsiteX5" fmla="*/ 108577 w 1829322"/>
                <a:gd name="connsiteY5" fmla="*/ 1095644 h 2922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322" h="2922913">
                  <a:moveTo>
                    <a:pt x="76262" y="999950"/>
                  </a:moveTo>
                  <a:lnTo>
                    <a:pt x="1489084" y="0"/>
                  </a:lnTo>
                  <a:cubicBezTo>
                    <a:pt x="1960280" y="857448"/>
                    <a:pt x="1940883" y="1971656"/>
                    <a:pt x="1438200" y="2922913"/>
                  </a:cubicBezTo>
                  <a:lnTo>
                    <a:pt x="0" y="2162908"/>
                  </a:lnTo>
                  <a:lnTo>
                    <a:pt x="23269" y="2119674"/>
                  </a:lnTo>
                  <a:cubicBezTo>
                    <a:pt x="170019" y="1811465"/>
                    <a:pt x="204396" y="1446977"/>
                    <a:pt x="108577" y="1095644"/>
                  </a:cubicBezTo>
                  <a:close/>
                </a:path>
              </a:pathLst>
            </a:custGeom>
          </p:spPr>
        </p:pic>
        <p:pic>
          <p:nvPicPr>
            <p:cNvPr id="16" name="Picture 15">
              <a:extLst>
                <a:ext uri="{FF2B5EF4-FFF2-40B4-BE49-F238E27FC236}">
                  <a16:creationId xmlns:a16="http://schemas.microsoft.com/office/drawing/2014/main" id="{48083F7E-CEF5-C17D-30AE-C42431543FB6}"/>
                </a:ext>
              </a:extLst>
            </p:cNvPr>
            <p:cNvPicPr>
              <a:picLocks noChangeAspect="1"/>
            </p:cNvPicPr>
            <p:nvPr/>
          </p:nvPicPr>
          <p:blipFill>
            <a:blip r:embed="rId3"/>
            <a:srcRect l="13405" t="20093" r="28774" b="24634"/>
            <a:stretch>
              <a:fillRect/>
            </a:stretch>
          </p:blipFill>
          <p:spPr>
            <a:xfrm rot="12656313">
              <a:off x="3383178" y="4455337"/>
              <a:ext cx="2915940" cy="1887781"/>
            </a:xfrm>
            <a:custGeom>
              <a:avLst/>
              <a:gdLst>
                <a:gd name="connsiteX0" fmla="*/ 1980316 w 2915940"/>
                <a:gd name="connsiteY0" fmla="*/ 1755893 h 1887781"/>
                <a:gd name="connsiteX1" fmla="*/ 1775777 w 2915940"/>
                <a:gd name="connsiteY1" fmla="*/ 1700416 h 1887781"/>
                <a:gd name="connsiteX2" fmla="*/ 844708 w 2915940"/>
                <a:gd name="connsiteY2" fmla="*/ 1887781 h 1887781"/>
                <a:gd name="connsiteX3" fmla="*/ 0 w 2915940"/>
                <a:gd name="connsiteY3" fmla="*/ 478530 h 1887781"/>
                <a:gd name="connsiteX4" fmla="*/ 2915940 w 2915940"/>
                <a:gd name="connsiteY4" fmla="*/ 270431 h 188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5940" h="1887781">
                  <a:moveTo>
                    <a:pt x="1980316" y="1755893"/>
                  </a:moveTo>
                  <a:lnTo>
                    <a:pt x="1775777" y="1700416"/>
                  </a:lnTo>
                  <a:cubicBezTo>
                    <a:pt x="1478329" y="1649657"/>
                    <a:pt x="1144472" y="1708102"/>
                    <a:pt x="844708" y="1887781"/>
                  </a:cubicBezTo>
                  <a:lnTo>
                    <a:pt x="0" y="478530"/>
                  </a:lnTo>
                  <a:cubicBezTo>
                    <a:pt x="922828" y="-74614"/>
                    <a:pt x="2034379" y="-153941"/>
                    <a:pt x="2915940" y="270431"/>
                  </a:cubicBezTo>
                  <a:close/>
                </a:path>
              </a:pathLst>
            </a:custGeom>
          </p:spPr>
        </p:pic>
        <p:pic>
          <p:nvPicPr>
            <p:cNvPr id="14" name="Picture 13">
              <a:extLst>
                <a:ext uri="{FF2B5EF4-FFF2-40B4-BE49-F238E27FC236}">
                  <a16:creationId xmlns:a16="http://schemas.microsoft.com/office/drawing/2014/main" id="{9A65C82C-B718-B2A4-DF7D-D791EB68B99C}"/>
                </a:ext>
              </a:extLst>
            </p:cNvPr>
            <p:cNvPicPr>
              <a:picLocks noChangeAspect="1"/>
            </p:cNvPicPr>
            <p:nvPr/>
          </p:nvPicPr>
          <p:blipFill>
            <a:blip r:embed="rId4"/>
            <a:srcRect l="5869" t="10855" r="51183" b="8205"/>
            <a:stretch>
              <a:fillRect/>
            </a:stretch>
          </p:blipFill>
          <p:spPr>
            <a:xfrm rot="10800000">
              <a:off x="2830867" y="2502206"/>
              <a:ext cx="1953110" cy="2641295"/>
            </a:xfrm>
            <a:custGeom>
              <a:avLst/>
              <a:gdLst>
                <a:gd name="connsiteX0" fmla="*/ 1549643 w 1953110"/>
                <a:gd name="connsiteY0" fmla="*/ 2641295 h 2641295"/>
                <a:gd name="connsiteX1" fmla="*/ 69139 w 1953110"/>
                <a:gd name="connsiteY1" fmla="*/ 1891606 h 2641295"/>
                <a:gd name="connsiteX2" fmla="*/ 107754 w 1953110"/>
                <a:gd name="connsiteY2" fmla="*/ 1830581 h 2641295"/>
                <a:gd name="connsiteX3" fmla="*/ 207212 w 1953110"/>
                <a:gd name="connsiteY3" fmla="*/ 1408005 h 2641295"/>
                <a:gd name="connsiteX4" fmla="*/ 82409 w 1953110"/>
                <a:gd name="connsiteY4" fmla="*/ 937338 h 2641295"/>
                <a:gd name="connsiteX5" fmla="*/ 32829 w 1953110"/>
                <a:gd name="connsiteY5" fmla="*/ 863346 h 2641295"/>
                <a:gd name="connsiteX6" fmla="*/ 0 w 1953110"/>
                <a:gd name="connsiteY6" fmla="*/ 784700 h 2641295"/>
                <a:gd name="connsiteX7" fmla="*/ 1549643 w 1953110"/>
                <a:gd name="connsiteY7" fmla="*/ 0 h 2641295"/>
                <a:gd name="connsiteX8" fmla="*/ 1549643 w 1953110"/>
                <a:gd name="connsiteY8" fmla="*/ 2641295 h 26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3110" h="2641295">
                  <a:moveTo>
                    <a:pt x="1549643" y="2641295"/>
                  </a:moveTo>
                  <a:lnTo>
                    <a:pt x="69139" y="1891606"/>
                  </a:lnTo>
                  <a:lnTo>
                    <a:pt x="107754" y="1830581"/>
                  </a:lnTo>
                  <a:cubicBezTo>
                    <a:pt x="171797" y="1700698"/>
                    <a:pt x="207212" y="1557899"/>
                    <a:pt x="207212" y="1408005"/>
                  </a:cubicBezTo>
                  <a:cubicBezTo>
                    <a:pt x="207213" y="1239373"/>
                    <a:pt x="162391" y="1079722"/>
                    <a:pt x="82409" y="937338"/>
                  </a:cubicBezTo>
                  <a:lnTo>
                    <a:pt x="32829" y="863346"/>
                  </a:lnTo>
                  <a:lnTo>
                    <a:pt x="0" y="784700"/>
                  </a:lnTo>
                  <a:lnTo>
                    <a:pt x="1549643" y="0"/>
                  </a:lnTo>
                  <a:cubicBezTo>
                    <a:pt x="2087599" y="817219"/>
                    <a:pt x="2087599" y="1824076"/>
                    <a:pt x="1549643" y="2641295"/>
                  </a:cubicBezTo>
                  <a:close/>
                </a:path>
              </a:pathLst>
            </a:custGeom>
          </p:spPr>
        </p:pic>
        <p:pic>
          <p:nvPicPr>
            <p:cNvPr id="12" name="Picture 11">
              <a:extLst>
                <a:ext uri="{FF2B5EF4-FFF2-40B4-BE49-F238E27FC236}">
                  <a16:creationId xmlns:a16="http://schemas.microsoft.com/office/drawing/2014/main" id="{6E7DF549-F674-90F4-E448-4608BF68092B}"/>
                </a:ext>
              </a:extLst>
            </p:cNvPr>
            <p:cNvPicPr>
              <a:picLocks noChangeAspect="1"/>
            </p:cNvPicPr>
            <p:nvPr/>
          </p:nvPicPr>
          <p:blipFill>
            <a:blip r:embed="rId5"/>
            <a:srcRect l="1516" t="11335" r="3500" b="10766"/>
            <a:stretch>
              <a:fillRect/>
            </a:stretch>
          </p:blipFill>
          <p:spPr>
            <a:xfrm rot="19649717">
              <a:off x="3362563" y="1303623"/>
              <a:ext cx="2909162" cy="1764098"/>
            </a:xfrm>
            <a:custGeom>
              <a:avLst/>
              <a:gdLst>
                <a:gd name="connsiteX0" fmla="*/ 2909162 w 2909162"/>
                <a:gd name="connsiteY0" fmla="*/ 525805 h 1764098"/>
                <a:gd name="connsiteX1" fmla="*/ 2120139 w 2909162"/>
                <a:gd name="connsiteY1" fmla="*/ 1764098 h 1764098"/>
                <a:gd name="connsiteX2" fmla="*/ 876302 w 2909162"/>
                <a:gd name="connsiteY2" fmla="*/ 1645233 h 1764098"/>
                <a:gd name="connsiteX3" fmla="*/ 843787 w 2909162"/>
                <a:gd name="connsiteY3" fmla="*/ 1662651 h 1764098"/>
                <a:gd name="connsiteX4" fmla="*/ 0 w 2909162"/>
                <a:gd name="connsiteY4" fmla="*/ 238087 h 1764098"/>
                <a:gd name="connsiteX5" fmla="*/ 2909162 w 2909162"/>
                <a:gd name="connsiteY5" fmla="*/ 525805 h 1764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9162" h="1764098">
                  <a:moveTo>
                    <a:pt x="2909162" y="525805"/>
                  </a:moveTo>
                  <a:lnTo>
                    <a:pt x="2120139" y="1764098"/>
                  </a:lnTo>
                  <a:cubicBezTo>
                    <a:pt x="1714871" y="1505867"/>
                    <a:pt x="1238902" y="1474997"/>
                    <a:pt x="876302" y="1645233"/>
                  </a:cubicBezTo>
                  <a:lnTo>
                    <a:pt x="843787" y="1662651"/>
                  </a:lnTo>
                  <a:lnTo>
                    <a:pt x="0" y="238087"/>
                  </a:lnTo>
                  <a:cubicBezTo>
                    <a:pt x="892831" y="-162032"/>
                    <a:pt x="2001797" y="-52355"/>
                    <a:pt x="2909162" y="525805"/>
                  </a:cubicBezTo>
                  <a:close/>
                </a:path>
              </a:pathLst>
            </a:custGeom>
          </p:spPr>
        </p:pic>
        <p:pic>
          <p:nvPicPr>
            <p:cNvPr id="9" name="Picture 8">
              <a:extLst>
                <a:ext uri="{FF2B5EF4-FFF2-40B4-BE49-F238E27FC236}">
                  <a16:creationId xmlns:a16="http://schemas.microsoft.com/office/drawing/2014/main" id="{94B3DFC0-3B69-D757-3AA5-0B3150673A09}"/>
                </a:ext>
              </a:extLst>
            </p:cNvPr>
            <p:cNvPicPr>
              <a:picLocks noChangeAspect="1"/>
            </p:cNvPicPr>
            <p:nvPr/>
          </p:nvPicPr>
          <p:blipFill>
            <a:blip r:embed="rId6"/>
            <a:srcRect l="6409" t="11537" r="3203" b="18783"/>
            <a:stretch>
              <a:fillRect/>
            </a:stretch>
          </p:blipFill>
          <p:spPr>
            <a:xfrm rot="1423558">
              <a:off x="5562222" y="1355523"/>
              <a:ext cx="2918993" cy="1725366"/>
            </a:xfrm>
            <a:custGeom>
              <a:avLst/>
              <a:gdLst>
                <a:gd name="connsiteX0" fmla="*/ 0 w 2918993"/>
                <a:gd name="connsiteY0" fmla="*/ 286623 h 1725366"/>
                <a:gd name="connsiteX1" fmla="*/ 2918993 w 2918993"/>
                <a:gd name="connsiteY1" fmla="*/ 446270 h 1725366"/>
                <a:gd name="connsiteX2" fmla="*/ 1867676 w 2918993"/>
                <a:gd name="connsiteY2" fmla="*/ 1725366 h 1725366"/>
                <a:gd name="connsiteX3" fmla="*/ 1838199 w 2918993"/>
                <a:gd name="connsiteY3" fmla="*/ 1703190 h 1725366"/>
                <a:gd name="connsiteX4" fmla="*/ 590792 w 2918993"/>
                <a:gd name="connsiteY4" fmla="*/ 1630829 h 1725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993" h="1725366">
                  <a:moveTo>
                    <a:pt x="0" y="286623"/>
                  </a:moveTo>
                  <a:cubicBezTo>
                    <a:pt x="984973" y="-146282"/>
                    <a:pt x="2097688" y="-85425"/>
                    <a:pt x="2918993" y="446270"/>
                  </a:cubicBezTo>
                  <a:lnTo>
                    <a:pt x="1867676" y="1725366"/>
                  </a:lnTo>
                  <a:lnTo>
                    <a:pt x="1838199" y="1703190"/>
                  </a:lnTo>
                  <a:cubicBezTo>
                    <a:pt x="1505829" y="1479608"/>
                    <a:pt x="1030725" y="1437475"/>
                    <a:pt x="590792" y="1630829"/>
                  </a:cubicBezTo>
                  <a:close/>
                </a:path>
              </a:pathLst>
            </a:custGeom>
          </p:spPr>
        </p:pic>
        <p:pic>
          <p:nvPicPr>
            <p:cNvPr id="4" name="Picture 3">
              <a:extLst>
                <a:ext uri="{FF2B5EF4-FFF2-40B4-BE49-F238E27FC236}">
                  <a16:creationId xmlns:a16="http://schemas.microsoft.com/office/drawing/2014/main" id="{CD446709-1ECE-9A57-BECD-28C401BC4CDD}"/>
                </a:ext>
              </a:extLst>
            </p:cNvPr>
            <p:cNvPicPr>
              <a:picLocks noChangeAspect="1"/>
            </p:cNvPicPr>
            <p:nvPr/>
          </p:nvPicPr>
          <p:blipFill>
            <a:blip r:embed="rId7"/>
            <a:srcRect l="2811" t="4079" r="26410" b="1620"/>
            <a:stretch>
              <a:fillRect/>
            </a:stretch>
          </p:blipFill>
          <p:spPr>
            <a:xfrm>
              <a:off x="6985140" y="2551874"/>
              <a:ext cx="1969673" cy="2591628"/>
            </a:xfrm>
            <a:custGeom>
              <a:avLst/>
              <a:gdLst>
                <a:gd name="connsiteX0" fmla="*/ 1566206 w 1969673"/>
                <a:gd name="connsiteY0" fmla="*/ 0 h 2591628"/>
                <a:gd name="connsiteX1" fmla="*/ 1566206 w 1969673"/>
                <a:gd name="connsiteY1" fmla="*/ 2591628 h 2591628"/>
                <a:gd name="connsiteX2" fmla="*/ 0 w 1969673"/>
                <a:gd name="connsiteY2" fmla="*/ 1813454 h 2591628"/>
                <a:gd name="connsiteX3" fmla="*/ 7629 w 1969673"/>
                <a:gd name="connsiteY3" fmla="*/ 1805673 h 2591628"/>
                <a:gd name="connsiteX4" fmla="*/ 223776 w 1969673"/>
                <a:gd name="connsiteY4" fmla="*/ 1210100 h 2591628"/>
                <a:gd name="connsiteX5" fmla="*/ 124317 w 1969673"/>
                <a:gd name="connsiteY5" fmla="*/ 795470 h 2591628"/>
                <a:gd name="connsiteX6" fmla="*/ 85703 w 1969673"/>
                <a:gd name="connsiteY6" fmla="*/ 735593 h 2591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673" h="2591628">
                  <a:moveTo>
                    <a:pt x="1566206" y="0"/>
                  </a:moveTo>
                  <a:cubicBezTo>
                    <a:pt x="2104162" y="801852"/>
                    <a:pt x="2104162" y="1789776"/>
                    <a:pt x="1566206" y="2591628"/>
                  </a:cubicBezTo>
                  <a:lnTo>
                    <a:pt x="0" y="1813454"/>
                  </a:lnTo>
                  <a:lnTo>
                    <a:pt x="7629" y="1805673"/>
                  </a:lnTo>
                  <a:cubicBezTo>
                    <a:pt x="144093" y="1635664"/>
                    <a:pt x="223776" y="1430714"/>
                    <a:pt x="223776" y="1210100"/>
                  </a:cubicBezTo>
                  <a:cubicBezTo>
                    <a:pt x="223776" y="1063024"/>
                    <a:pt x="188361" y="922910"/>
                    <a:pt x="124317" y="795470"/>
                  </a:cubicBezTo>
                  <a:lnTo>
                    <a:pt x="85703" y="735593"/>
                  </a:lnTo>
                  <a:close/>
                </a:path>
              </a:pathLst>
            </a:custGeom>
          </p:spPr>
        </p:pic>
      </p:grpSp>
      <p:sp>
        <p:nvSpPr>
          <p:cNvPr id="110" name="TextBox 109">
            <a:extLst>
              <a:ext uri="{FF2B5EF4-FFF2-40B4-BE49-F238E27FC236}">
                <a16:creationId xmlns:a16="http://schemas.microsoft.com/office/drawing/2014/main" id="{785D8C92-0609-8302-F801-6E87F461065E}"/>
              </a:ext>
            </a:extLst>
          </p:cNvPr>
          <p:cNvSpPr txBox="1"/>
          <p:nvPr/>
        </p:nvSpPr>
        <p:spPr>
          <a:xfrm>
            <a:off x="4995568" y="3212042"/>
            <a:ext cx="1923053" cy="830997"/>
          </a:xfrm>
          <a:prstGeom prst="rect">
            <a:avLst/>
          </a:prstGeom>
          <a:noFill/>
        </p:spPr>
        <p:txBody>
          <a:bodyPr wrap="square">
            <a:spAutoFit/>
          </a:bodyPr>
          <a:lstStyle/>
          <a:p>
            <a:pPr algn="ctr"/>
            <a:r>
              <a:rPr lang="fr-FR" sz="2400" b="1" i="0" dirty="0" err="1">
                <a:solidFill>
                  <a:schemeClr val="accent1">
                    <a:lumMod val="75000"/>
                  </a:schemeClr>
                </a:solidFill>
                <a:effectLst/>
                <a:latin typeface="Aharoni" panose="02010803020104030203" pitchFamily="2" charset="-79"/>
                <a:cs typeface="Aharoni" panose="02010803020104030203" pitchFamily="2" charset="-79"/>
              </a:rPr>
              <a:t>Behavioral</a:t>
            </a:r>
            <a:r>
              <a:rPr lang="fr-FR" sz="2400" b="1" i="0" dirty="0">
                <a:solidFill>
                  <a:schemeClr val="accent1">
                    <a:lumMod val="75000"/>
                  </a:schemeClr>
                </a:solidFill>
                <a:effectLst/>
                <a:latin typeface="Aharoni" panose="02010803020104030203" pitchFamily="2" charset="-79"/>
                <a:cs typeface="Aharoni" panose="02010803020104030203" pitchFamily="2" charset="-79"/>
              </a:rPr>
              <a:t> Finance</a:t>
            </a:r>
            <a:endParaRPr lang="fr-FR" sz="2400" dirty="0">
              <a:solidFill>
                <a:schemeClr val="accent1">
                  <a:lumMod val="75000"/>
                </a:schemeClr>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517434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60B3035C-809F-9DCB-684B-EFEE3E77A5E0}"/>
              </a:ext>
            </a:extLst>
          </p:cNvPr>
          <p:cNvGrpSpPr/>
          <p:nvPr/>
        </p:nvGrpSpPr>
        <p:grpSpPr>
          <a:xfrm rot="3977934">
            <a:off x="-2108995" y="1030354"/>
            <a:ext cx="6123946" cy="5039495"/>
            <a:chOff x="2830867" y="1303623"/>
            <a:chExt cx="6123946" cy="5039495"/>
          </a:xfrm>
        </p:grpSpPr>
        <p:pic>
          <p:nvPicPr>
            <p:cNvPr id="18" name="Picture 17">
              <a:extLst>
                <a:ext uri="{FF2B5EF4-FFF2-40B4-BE49-F238E27FC236}">
                  <a16:creationId xmlns:a16="http://schemas.microsoft.com/office/drawing/2014/main" id="{0912A2B5-40EC-4BCB-D83D-1034DB550B64}"/>
                </a:ext>
              </a:extLst>
            </p:cNvPr>
            <p:cNvPicPr>
              <a:picLocks noChangeAspect="1"/>
            </p:cNvPicPr>
            <p:nvPr/>
          </p:nvPicPr>
          <p:blipFill>
            <a:blip r:embed="rId2"/>
            <a:srcRect l="1229" t="3544" r="62513" b="3203"/>
            <a:stretch>
              <a:fillRect/>
            </a:stretch>
          </p:blipFill>
          <p:spPr>
            <a:xfrm rot="3728769">
              <a:off x="6050231" y="3940789"/>
              <a:ext cx="1829322" cy="2922913"/>
            </a:xfrm>
            <a:custGeom>
              <a:avLst/>
              <a:gdLst>
                <a:gd name="connsiteX0" fmla="*/ 76262 w 1829322"/>
                <a:gd name="connsiteY0" fmla="*/ 999950 h 2922913"/>
                <a:gd name="connsiteX1" fmla="*/ 1489084 w 1829322"/>
                <a:gd name="connsiteY1" fmla="*/ 0 h 2922913"/>
                <a:gd name="connsiteX2" fmla="*/ 1438200 w 1829322"/>
                <a:gd name="connsiteY2" fmla="*/ 2922913 h 2922913"/>
                <a:gd name="connsiteX3" fmla="*/ 0 w 1829322"/>
                <a:gd name="connsiteY3" fmla="*/ 2162908 h 2922913"/>
                <a:gd name="connsiteX4" fmla="*/ 23269 w 1829322"/>
                <a:gd name="connsiteY4" fmla="*/ 2119674 h 2922913"/>
                <a:gd name="connsiteX5" fmla="*/ 108577 w 1829322"/>
                <a:gd name="connsiteY5" fmla="*/ 1095644 h 2922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322" h="2922913">
                  <a:moveTo>
                    <a:pt x="76262" y="999950"/>
                  </a:moveTo>
                  <a:lnTo>
                    <a:pt x="1489084" y="0"/>
                  </a:lnTo>
                  <a:cubicBezTo>
                    <a:pt x="1960280" y="857448"/>
                    <a:pt x="1940883" y="1971656"/>
                    <a:pt x="1438200" y="2922913"/>
                  </a:cubicBezTo>
                  <a:lnTo>
                    <a:pt x="0" y="2162908"/>
                  </a:lnTo>
                  <a:lnTo>
                    <a:pt x="23269" y="2119674"/>
                  </a:lnTo>
                  <a:cubicBezTo>
                    <a:pt x="170019" y="1811465"/>
                    <a:pt x="204396" y="1446977"/>
                    <a:pt x="108577" y="1095644"/>
                  </a:cubicBezTo>
                  <a:close/>
                </a:path>
              </a:pathLst>
            </a:custGeom>
          </p:spPr>
        </p:pic>
        <p:pic>
          <p:nvPicPr>
            <p:cNvPr id="16" name="Picture 15">
              <a:extLst>
                <a:ext uri="{FF2B5EF4-FFF2-40B4-BE49-F238E27FC236}">
                  <a16:creationId xmlns:a16="http://schemas.microsoft.com/office/drawing/2014/main" id="{48083F7E-CEF5-C17D-30AE-C42431543FB6}"/>
                </a:ext>
              </a:extLst>
            </p:cNvPr>
            <p:cNvPicPr>
              <a:picLocks noChangeAspect="1"/>
            </p:cNvPicPr>
            <p:nvPr/>
          </p:nvPicPr>
          <p:blipFill>
            <a:blip r:embed="rId3"/>
            <a:srcRect l="13405" t="20093" r="28774" b="24634"/>
            <a:stretch>
              <a:fillRect/>
            </a:stretch>
          </p:blipFill>
          <p:spPr>
            <a:xfrm rot="12656313">
              <a:off x="3383178" y="4455337"/>
              <a:ext cx="2915940" cy="1887781"/>
            </a:xfrm>
            <a:custGeom>
              <a:avLst/>
              <a:gdLst>
                <a:gd name="connsiteX0" fmla="*/ 1980316 w 2915940"/>
                <a:gd name="connsiteY0" fmla="*/ 1755893 h 1887781"/>
                <a:gd name="connsiteX1" fmla="*/ 1775777 w 2915940"/>
                <a:gd name="connsiteY1" fmla="*/ 1700416 h 1887781"/>
                <a:gd name="connsiteX2" fmla="*/ 844708 w 2915940"/>
                <a:gd name="connsiteY2" fmla="*/ 1887781 h 1887781"/>
                <a:gd name="connsiteX3" fmla="*/ 0 w 2915940"/>
                <a:gd name="connsiteY3" fmla="*/ 478530 h 1887781"/>
                <a:gd name="connsiteX4" fmla="*/ 2915940 w 2915940"/>
                <a:gd name="connsiteY4" fmla="*/ 270431 h 188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5940" h="1887781">
                  <a:moveTo>
                    <a:pt x="1980316" y="1755893"/>
                  </a:moveTo>
                  <a:lnTo>
                    <a:pt x="1775777" y="1700416"/>
                  </a:lnTo>
                  <a:cubicBezTo>
                    <a:pt x="1478329" y="1649657"/>
                    <a:pt x="1144472" y="1708102"/>
                    <a:pt x="844708" y="1887781"/>
                  </a:cubicBezTo>
                  <a:lnTo>
                    <a:pt x="0" y="478530"/>
                  </a:lnTo>
                  <a:cubicBezTo>
                    <a:pt x="922828" y="-74614"/>
                    <a:pt x="2034379" y="-153941"/>
                    <a:pt x="2915940" y="270431"/>
                  </a:cubicBezTo>
                  <a:close/>
                </a:path>
              </a:pathLst>
            </a:custGeom>
          </p:spPr>
        </p:pic>
        <p:pic>
          <p:nvPicPr>
            <p:cNvPr id="14" name="Picture 13">
              <a:extLst>
                <a:ext uri="{FF2B5EF4-FFF2-40B4-BE49-F238E27FC236}">
                  <a16:creationId xmlns:a16="http://schemas.microsoft.com/office/drawing/2014/main" id="{9A65C82C-B718-B2A4-DF7D-D791EB68B99C}"/>
                </a:ext>
              </a:extLst>
            </p:cNvPr>
            <p:cNvPicPr>
              <a:picLocks noChangeAspect="1"/>
            </p:cNvPicPr>
            <p:nvPr/>
          </p:nvPicPr>
          <p:blipFill>
            <a:blip r:embed="rId4"/>
            <a:srcRect l="5869" t="10855" r="51183" b="8205"/>
            <a:stretch>
              <a:fillRect/>
            </a:stretch>
          </p:blipFill>
          <p:spPr>
            <a:xfrm rot="10800000">
              <a:off x="2830867" y="2502206"/>
              <a:ext cx="1953110" cy="2641295"/>
            </a:xfrm>
            <a:custGeom>
              <a:avLst/>
              <a:gdLst>
                <a:gd name="connsiteX0" fmla="*/ 1549643 w 1953110"/>
                <a:gd name="connsiteY0" fmla="*/ 2641295 h 2641295"/>
                <a:gd name="connsiteX1" fmla="*/ 69139 w 1953110"/>
                <a:gd name="connsiteY1" fmla="*/ 1891606 h 2641295"/>
                <a:gd name="connsiteX2" fmla="*/ 107754 w 1953110"/>
                <a:gd name="connsiteY2" fmla="*/ 1830581 h 2641295"/>
                <a:gd name="connsiteX3" fmla="*/ 207212 w 1953110"/>
                <a:gd name="connsiteY3" fmla="*/ 1408005 h 2641295"/>
                <a:gd name="connsiteX4" fmla="*/ 82409 w 1953110"/>
                <a:gd name="connsiteY4" fmla="*/ 937338 h 2641295"/>
                <a:gd name="connsiteX5" fmla="*/ 32829 w 1953110"/>
                <a:gd name="connsiteY5" fmla="*/ 863346 h 2641295"/>
                <a:gd name="connsiteX6" fmla="*/ 0 w 1953110"/>
                <a:gd name="connsiteY6" fmla="*/ 784700 h 2641295"/>
                <a:gd name="connsiteX7" fmla="*/ 1549643 w 1953110"/>
                <a:gd name="connsiteY7" fmla="*/ 0 h 2641295"/>
                <a:gd name="connsiteX8" fmla="*/ 1549643 w 1953110"/>
                <a:gd name="connsiteY8" fmla="*/ 2641295 h 26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3110" h="2641295">
                  <a:moveTo>
                    <a:pt x="1549643" y="2641295"/>
                  </a:moveTo>
                  <a:lnTo>
                    <a:pt x="69139" y="1891606"/>
                  </a:lnTo>
                  <a:lnTo>
                    <a:pt x="107754" y="1830581"/>
                  </a:lnTo>
                  <a:cubicBezTo>
                    <a:pt x="171797" y="1700698"/>
                    <a:pt x="207212" y="1557899"/>
                    <a:pt x="207212" y="1408005"/>
                  </a:cubicBezTo>
                  <a:cubicBezTo>
                    <a:pt x="207213" y="1239373"/>
                    <a:pt x="162391" y="1079722"/>
                    <a:pt x="82409" y="937338"/>
                  </a:cubicBezTo>
                  <a:lnTo>
                    <a:pt x="32829" y="863346"/>
                  </a:lnTo>
                  <a:lnTo>
                    <a:pt x="0" y="784700"/>
                  </a:lnTo>
                  <a:lnTo>
                    <a:pt x="1549643" y="0"/>
                  </a:lnTo>
                  <a:cubicBezTo>
                    <a:pt x="2087599" y="817219"/>
                    <a:pt x="2087599" y="1824076"/>
                    <a:pt x="1549643" y="2641295"/>
                  </a:cubicBezTo>
                  <a:close/>
                </a:path>
              </a:pathLst>
            </a:custGeom>
          </p:spPr>
        </p:pic>
        <p:pic>
          <p:nvPicPr>
            <p:cNvPr id="12" name="Picture 11">
              <a:extLst>
                <a:ext uri="{FF2B5EF4-FFF2-40B4-BE49-F238E27FC236}">
                  <a16:creationId xmlns:a16="http://schemas.microsoft.com/office/drawing/2014/main" id="{6E7DF549-F674-90F4-E448-4608BF68092B}"/>
                </a:ext>
              </a:extLst>
            </p:cNvPr>
            <p:cNvPicPr>
              <a:picLocks noChangeAspect="1"/>
            </p:cNvPicPr>
            <p:nvPr/>
          </p:nvPicPr>
          <p:blipFill>
            <a:blip r:embed="rId5"/>
            <a:srcRect l="1516" t="11335" r="3500" b="10766"/>
            <a:stretch>
              <a:fillRect/>
            </a:stretch>
          </p:blipFill>
          <p:spPr>
            <a:xfrm rot="19649717">
              <a:off x="3362563" y="1303623"/>
              <a:ext cx="2909162" cy="1764098"/>
            </a:xfrm>
            <a:custGeom>
              <a:avLst/>
              <a:gdLst>
                <a:gd name="connsiteX0" fmla="*/ 2909162 w 2909162"/>
                <a:gd name="connsiteY0" fmla="*/ 525805 h 1764098"/>
                <a:gd name="connsiteX1" fmla="*/ 2120139 w 2909162"/>
                <a:gd name="connsiteY1" fmla="*/ 1764098 h 1764098"/>
                <a:gd name="connsiteX2" fmla="*/ 876302 w 2909162"/>
                <a:gd name="connsiteY2" fmla="*/ 1645233 h 1764098"/>
                <a:gd name="connsiteX3" fmla="*/ 843787 w 2909162"/>
                <a:gd name="connsiteY3" fmla="*/ 1662651 h 1764098"/>
                <a:gd name="connsiteX4" fmla="*/ 0 w 2909162"/>
                <a:gd name="connsiteY4" fmla="*/ 238087 h 1764098"/>
                <a:gd name="connsiteX5" fmla="*/ 2909162 w 2909162"/>
                <a:gd name="connsiteY5" fmla="*/ 525805 h 1764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9162" h="1764098">
                  <a:moveTo>
                    <a:pt x="2909162" y="525805"/>
                  </a:moveTo>
                  <a:lnTo>
                    <a:pt x="2120139" y="1764098"/>
                  </a:lnTo>
                  <a:cubicBezTo>
                    <a:pt x="1714871" y="1505867"/>
                    <a:pt x="1238902" y="1474997"/>
                    <a:pt x="876302" y="1645233"/>
                  </a:cubicBezTo>
                  <a:lnTo>
                    <a:pt x="843787" y="1662651"/>
                  </a:lnTo>
                  <a:lnTo>
                    <a:pt x="0" y="238087"/>
                  </a:lnTo>
                  <a:cubicBezTo>
                    <a:pt x="892831" y="-162032"/>
                    <a:pt x="2001797" y="-52355"/>
                    <a:pt x="2909162" y="525805"/>
                  </a:cubicBezTo>
                  <a:close/>
                </a:path>
              </a:pathLst>
            </a:custGeom>
          </p:spPr>
        </p:pic>
        <p:pic>
          <p:nvPicPr>
            <p:cNvPr id="9" name="Picture 8">
              <a:extLst>
                <a:ext uri="{FF2B5EF4-FFF2-40B4-BE49-F238E27FC236}">
                  <a16:creationId xmlns:a16="http://schemas.microsoft.com/office/drawing/2014/main" id="{94B3DFC0-3B69-D757-3AA5-0B3150673A09}"/>
                </a:ext>
              </a:extLst>
            </p:cNvPr>
            <p:cNvPicPr>
              <a:picLocks noChangeAspect="1"/>
            </p:cNvPicPr>
            <p:nvPr/>
          </p:nvPicPr>
          <p:blipFill>
            <a:blip r:embed="rId6"/>
            <a:srcRect l="6409" t="11537" r="3203" b="18783"/>
            <a:stretch>
              <a:fillRect/>
            </a:stretch>
          </p:blipFill>
          <p:spPr>
            <a:xfrm rot="1423558">
              <a:off x="5562222" y="1355523"/>
              <a:ext cx="2918993" cy="1725366"/>
            </a:xfrm>
            <a:custGeom>
              <a:avLst/>
              <a:gdLst>
                <a:gd name="connsiteX0" fmla="*/ 0 w 2918993"/>
                <a:gd name="connsiteY0" fmla="*/ 286623 h 1725366"/>
                <a:gd name="connsiteX1" fmla="*/ 2918993 w 2918993"/>
                <a:gd name="connsiteY1" fmla="*/ 446270 h 1725366"/>
                <a:gd name="connsiteX2" fmla="*/ 1867676 w 2918993"/>
                <a:gd name="connsiteY2" fmla="*/ 1725366 h 1725366"/>
                <a:gd name="connsiteX3" fmla="*/ 1838199 w 2918993"/>
                <a:gd name="connsiteY3" fmla="*/ 1703190 h 1725366"/>
                <a:gd name="connsiteX4" fmla="*/ 590792 w 2918993"/>
                <a:gd name="connsiteY4" fmla="*/ 1630829 h 1725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993" h="1725366">
                  <a:moveTo>
                    <a:pt x="0" y="286623"/>
                  </a:moveTo>
                  <a:cubicBezTo>
                    <a:pt x="984973" y="-146282"/>
                    <a:pt x="2097688" y="-85425"/>
                    <a:pt x="2918993" y="446270"/>
                  </a:cubicBezTo>
                  <a:lnTo>
                    <a:pt x="1867676" y="1725366"/>
                  </a:lnTo>
                  <a:lnTo>
                    <a:pt x="1838199" y="1703190"/>
                  </a:lnTo>
                  <a:cubicBezTo>
                    <a:pt x="1505829" y="1479608"/>
                    <a:pt x="1030725" y="1437475"/>
                    <a:pt x="590792" y="1630829"/>
                  </a:cubicBezTo>
                  <a:close/>
                </a:path>
              </a:pathLst>
            </a:custGeom>
          </p:spPr>
        </p:pic>
        <p:pic>
          <p:nvPicPr>
            <p:cNvPr id="4" name="Picture 3">
              <a:extLst>
                <a:ext uri="{FF2B5EF4-FFF2-40B4-BE49-F238E27FC236}">
                  <a16:creationId xmlns:a16="http://schemas.microsoft.com/office/drawing/2014/main" id="{CD446709-1ECE-9A57-BECD-28C401BC4CDD}"/>
                </a:ext>
              </a:extLst>
            </p:cNvPr>
            <p:cNvPicPr>
              <a:picLocks noChangeAspect="1"/>
            </p:cNvPicPr>
            <p:nvPr/>
          </p:nvPicPr>
          <p:blipFill>
            <a:blip r:embed="rId7"/>
            <a:srcRect l="2811" t="4079" r="26410" b="1620"/>
            <a:stretch>
              <a:fillRect/>
            </a:stretch>
          </p:blipFill>
          <p:spPr>
            <a:xfrm>
              <a:off x="6985140" y="2551874"/>
              <a:ext cx="1969673" cy="2591628"/>
            </a:xfrm>
            <a:custGeom>
              <a:avLst/>
              <a:gdLst>
                <a:gd name="connsiteX0" fmla="*/ 1566206 w 1969673"/>
                <a:gd name="connsiteY0" fmla="*/ 0 h 2591628"/>
                <a:gd name="connsiteX1" fmla="*/ 1566206 w 1969673"/>
                <a:gd name="connsiteY1" fmla="*/ 2591628 h 2591628"/>
                <a:gd name="connsiteX2" fmla="*/ 0 w 1969673"/>
                <a:gd name="connsiteY2" fmla="*/ 1813454 h 2591628"/>
                <a:gd name="connsiteX3" fmla="*/ 7629 w 1969673"/>
                <a:gd name="connsiteY3" fmla="*/ 1805673 h 2591628"/>
                <a:gd name="connsiteX4" fmla="*/ 223776 w 1969673"/>
                <a:gd name="connsiteY4" fmla="*/ 1210100 h 2591628"/>
                <a:gd name="connsiteX5" fmla="*/ 124317 w 1969673"/>
                <a:gd name="connsiteY5" fmla="*/ 795470 h 2591628"/>
                <a:gd name="connsiteX6" fmla="*/ 85703 w 1969673"/>
                <a:gd name="connsiteY6" fmla="*/ 735593 h 2591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673" h="2591628">
                  <a:moveTo>
                    <a:pt x="1566206" y="0"/>
                  </a:moveTo>
                  <a:cubicBezTo>
                    <a:pt x="2104162" y="801852"/>
                    <a:pt x="2104162" y="1789776"/>
                    <a:pt x="1566206" y="2591628"/>
                  </a:cubicBezTo>
                  <a:lnTo>
                    <a:pt x="0" y="1813454"/>
                  </a:lnTo>
                  <a:lnTo>
                    <a:pt x="7629" y="1805673"/>
                  </a:lnTo>
                  <a:cubicBezTo>
                    <a:pt x="144093" y="1635664"/>
                    <a:pt x="223776" y="1430714"/>
                    <a:pt x="223776" y="1210100"/>
                  </a:cubicBezTo>
                  <a:cubicBezTo>
                    <a:pt x="223776" y="1063024"/>
                    <a:pt x="188361" y="922910"/>
                    <a:pt x="124317" y="795470"/>
                  </a:cubicBezTo>
                  <a:lnTo>
                    <a:pt x="85703" y="735593"/>
                  </a:lnTo>
                  <a:close/>
                </a:path>
              </a:pathLst>
            </a:custGeom>
          </p:spPr>
        </p:pic>
      </p:grpSp>
      <p:sp>
        <p:nvSpPr>
          <p:cNvPr id="110" name="TextBox 109">
            <a:extLst>
              <a:ext uri="{FF2B5EF4-FFF2-40B4-BE49-F238E27FC236}">
                <a16:creationId xmlns:a16="http://schemas.microsoft.com/office/drawing/2014/main" id="{785D8C92-0609-8302-F801-6E87F461065E}"/>
              </a:ext>
            </a:extLst>
          </p:cNvPr>
          <p:cNvSpPr txBox="1"/>
          <p:nvPr/>
        </p:nvSpPr>
        <p:spPr>
          <a:xfrm>
            <a:off x="101977" y="2938773"/>
            <a:ext cx="1923053" cy="830997"/>
          </a:xfrm>
          <a:prstGeom prst="rect">
            <a:avLst/>
          </a:prstGeom>
          <a:noFill/>
        </p:spPr>
        <p:txBody>
          <a:bodyPr wrap="square">
            <a:spAutoFit/>
          </a:bodyPr>
          <a:lstStyle/>
          <a:p>
            <a:pPr algn="ctr"/>
            <a:r>
              <a:rPr lang="fr-FR" sz="2400" b="1" i="0" dirty="0" err="1">
                <a:solidFill>
                  <a:schemeClr val="accent1">
                    <a:lumMod val="75000"/>
                  </a:schemeClr>
                </a:solidFill>
                <a:effectLst/>
                <a:latin typeface="Aharoni" panose="02010803020104030203" pitchFamily="2" charset="-79"/>
                <a:cs typeface="Aharoni" panose="02010803020104030203" pitchFamily="2" charset="-79"/>
              </a:rPr>
              <a:t>Behavioral</a:t>
            </a:r>
            <a:r>
              <a:rPr lang="fr-FR" sz="2400" b="1" i="0" dirty="0">
                <a:solidFill>
                  <a:schemeClr val="accent1">
                    <a:lumMod val="75000"/>
                  </a:schemeClr>
                </a:solidFill>
                <a:effectLst/>
                <a:latin typeface="Aharoni" panose="02010803020104030203" pitchFamily="2" charset="-79"/>
                <a:cs typeface="Aharoni" panose="02010803020104030203" pitchFamily="2" charset="-79"/>
              </a:rPr>
              <a:t> Finance</a:t>
            </a:r>
            <a:endParaRPr lang="fr-FR" sz="2400" dirty="0">
              <a:solidFill>
                <a:schemeClr val="accent1">
                  <a:lumMod val="75000"/>
                </a:schemeClr>
              </a:solidFill>
              <a:latin typeface="Aharoni" panose="02010803020104030203" pitchFamily="2" charset="-79"/>
              <a:cs typeface="Aharoni" panose="02010803020104030203" pitchFamily="2" charset="-79"/>
            </a:endParaRPr>
          </a:p>
        </p:txBody>
      </p:sp>
      <p:cxnSp>
        <p:nvCxnSpPr>
          <p:cNvPr id="3" name="Straight Connector 2">
            <a:extLst>
              <a:ext uri="{FF2B5EF4-FFF2-40B4-BE49-F238E27FC236}">
                <a16:creationId xmlns:a16="http://schemas.microsoft.com/office/drawing/2014/main" id="{880CC979-C4E4-54DA-0441-9D6C14B8E234}"/>
              </a:ext>
            </a:extLst>
          </p:cNvPr>
          <p:cNvCxnSpPr>
            <a:cxnSpLocks/>
          </p:cNvCxnSpPr>
          <p:nvPr/>
        </p:nvCxnSpPr>
        <p:spPr>
          <a:xfrm>
            <a:off x="3719574" y="3392625"/>
            <a:ext cx="8472426" cy="0"/>
          </a:xfrm>
          <a:prstGeom prst="line">
            <a:avLst/>
          </a:prstGeom>
          <a:ln w="34925"/>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014D2D20-802C-7686-B004-F7BFE1C583B7}"/>
              </a:ext>
            </a:extLst>
          </p:cNvPr>
          <p:cNvSpPr txBox="1"/>
          <p:nvPr/>
        </p:nvSpPr>
        <p:spPr>
          <a:xfrm>
            <a:off x="4173300" y="2646385"/>
            <a:ext cx="7620096" cy="769441"/>
          </a:xfrm>
          <a:prstGeom prst="rect">
            <a:avLst/>
          </a:prstGeom>
          <a:noFill/>
        </p:spPr>
        <p:txBody>
          <a:bodyPr wrap="square">
            <a:spAutoFit/>
          </a:bodyPr>
          <a:lstStyle/>
          <a:p>
            <a:r>
              <a:rPr lang="fr-FR" sz="4400" b="1" i="0" dirty="0" err="1">
                <a:solidFill>
                  <a:schemeClr val="accent1">
                    <a:lumMod val="75000"/>
                  </a:schemeClr>
                </a:solidFill>
                <a:effectLst/>
              </a:rPr>
              <a:t>Behavioral</a:t>
            </a:r>
            <a:r>
              <a:rPr lang="fr-FR" sz="4400" b="1" i="0" dirty="0">
                <a:solidFill>
                  <a:schemeClr val="accent1">
                    <a:lumMod val="75000"/>
                  </a:schemeClr>
                </a:solidFill>
                <a:effectLst/>
              </a:rPr>
              <a:t> Finance</a:t>
            </a:r>
            <a:r>
              <a:rPr lang="fr-FR" sz="4400" b="0" i="0" dirty="0">
                <a:solidFill>
                  <a:schemeClr val="accent1">
                    <a:lumMod val="75000"/>
                  </a:schemeClr>
                </a:solidFill>
                <a:effectLst/>
              </a:rPr>
              <a:t> </a:t>
            </a:r>
            <a:r>
              <a:rPr lang="fr-FR" sz="4400" b="0" i="0" dirty="0" err="1">
                <a:solidFill>
                  <a:schemeClr val="accent1">
                    <a:lumMod val="75000"/>
                  </a:schemeClr>
                </a:solidFill>
                <a:effectLst/>
              </a:rPr>
              <a:t>Overview</a:t>
            </a:r>
            <a:endParaRPr lang="fr-FR" sz="4400" dirty="0">
              <a:solidFill>
                <a:schemeClr val="accent1">
                  <a:lumMod val="75000"/>
                </a:schemeClr>
              </a:solidFill>
            </a:endParaRPr>
          </a:p>
        </p:txBody>
      </p:sp>
      <p:sp>
        <p:nvSpPr>
          <p:cNvPr id="10" name="TextBox 9">
            <a:extLst>
              <a:ext uri="{FF2B5EF4-FFF2-40B4-BE49-F238E27FC236}">
                <a16:creationId xmlns:a16="http://schemas.microsoft.com/office/drawing/2014/main" id="{22D67B8B-126B-F5A6-0C9B-67B68EA76D89}"/>
              </a:ext>
            </a:extLst>
          </p:cNvPr>
          <p:cNvSpPr txBox="1"/>
          <p:nvPr/>
        </p:nvSpPr>
        <p:spPr>
          <a:xfrm>
            <a:off x="4088527" y="3637467"/>
            <a:ext cx="7385718" cy="1815882"/>
          </a:xfrm>
          <a:prstGeom prst="rect">
            <a:avLst/>
          </a:prstGeom>
          <a:noFill/>
        </p:spPr>
        <p:txBody>
          <a:bodyPr wrap="square">
            <a:spAutoFit/>
          </a:bodyPr>
          <a:lstStyle/>
          <a:p>
            <a:r>
              <a:rPr lang="en-US" sz="2800" b="0" i="0" dirty="0">
                <a:solidFill>
                  <a:schemeClr val="accent1">
                    <a:lumMod val="75000"/>
                  </a:schemeClr>
                </a:solidFill>
                <a:effectLst/>
              </a:rPr>
              <a:t>Behavioral finance is a field of study that combines psychological theories with conventional economics to explain why people make irrational financial decisions. </a:t>
            </a:r>
            <a:endParaRPr lang="fr-FR" sz="2800" dirty="0">
              <a:solidFill>
                <a:schemeClr val="accent1">
                  <a:lumMod val="75000"/>
                </a:schemeClr>
              </a:solidFill>
            </a:endParaRPr>
          </a:p>
        </p:txBody>
      </p:sp>
    </p:spTree>
    <p:extLst>
      <p:ext uri="{BB962C8B-B14F-4D97-AF65-F5344CB8AC3E}">
        <p14:creationId xmlns:p14="http://schemas.microsoft.com/office/powerpoint/2010/main" val="2816560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D35BDA18-863E-DE00-7340-BCC2FEEC2269}"/>
              </a:ext>
            </a:extLst>
          </p:cNvPr>
          <p:cNvCxnSpPr>
            <a:cxnSpLocks/>
          </p:cNvCxnSpPr>
          <p:nvPr/>
        </p:nvCxnSpPr>
        <p:spPr>
          <a:xfrm flipV="1">
            <a:off x="3648096" y="3392625"/>
            <a:ext cx="8543904" cy="36375"/>
          </a:xfrm>
          <a:prstGeom prst="line">
            <a:avLst/>
          </a:prstGeom>
          <a:ln w="34925"/>
        </p:spPr>
        <p:style>
          <a:lnRef idx="2">
            <a:schemeClr val="accent1"/>
          </a:lnRef>
          <a:fillRef idx="0">
            <a:schemeClr val="accent1"/>
          </a:fillRef>
          <a:effectRef idx="1">
            <a:schemeClr val="accent1"/>
          </a:effectRef>
          <a:fontRef idx="minor">
            <a:schemeClr val="tx1"/>
          </a:fontRef>
        </p:style>
      </p:cxnSp>
      <p:grpSp>
        <p:nvGrpSpPr>
          <p:cNvPr id="24" name="Group 23">
            <a:extLst>
              <a:ext uri="{FF2B5EF4-FFF2-40B4-BE49-F238E27FC236}">
                <a16:creationId xmlns:a16="http://schemas.microsoft.com/office/drawing/2014/main" id="{60B3035C-809F-9DCB-684B-EFEE3E77A5E0}"/>
              </a:ext>
            </a:extLst>
          </p:cNvPr>
          <p:cNvGrpSpPr/>
          <p:nvPr/>
        </p:nvGrpSpPr>
        <p:grpSpPr>
          <a:xfrm rot="3826949">
            <a:off x="-2108995" y="1030354"/>
            <a:ext cx="6123946" cy="5039495"/>
            <a:chOff x="2830867" y="1303623"/>
            <a:chExt cx="6123946" cy="5039495"/>
          </a:xfrm>
        </p:grpSpPr>
        <p:pic>
          <p:nvPicPr>
            <p:cNvPr id="18" name="Picture 17">
              <a:extLst>
                <a:ext uri="{FF2B5EF4-FFF2-40B4-BE49-F238E27FC236}">
                  <a16:creationId xmlns:a16="http://schemas.microsoft.com/office/drawing/2014/main" id="{0912A2B5-40EC-4BCB-D83D-1034DB550B64}"/>
                </a:ext>
              </a:extLst>
            </p:cNvPr>
            <p:cNvPicPr>
              <a:picLocks noChangeAspect="1"/>
            </p:cNvPicPr>
            <p:nvPr/>
          </p:nvPicPr>
          <p:blipFill>
            <a:blip r:embed="rId2"/>
            <a:srcRect l="1229" t="3544" r="62513" b="3203"/>
            <a:stretch>
              <a:fillRect/>
            </a:stretch>
          </p:blipFill>
          <p:spPr>
            <a:xfrm rot="3728769">
              <a:off x="6050231" y="3940789"/>
              <a:ext cx="1829322" cy="2922913"/>
            </a:xfrm>
            <a:custGeom>
              <a:avLst/>
              <a:gdLst>
                <a:gd name="connsiteX0" fmla="*/ 76262 w 1829322"/>
                <a:gd name="connsiteY0" fmla="*/ 999950 h 2922913"/>
                <a:gd name="connsiteX1" fmla="*/ 1489084 w 1829322"/>
                <a:gd name="connsiteY1" fmla="*/ 0 h 2922913"/>
                <a:gd name="connsiteX2" fmla="*/ 1438200 w 1829322"/>
                <a:gd name="connsiteY2" fmla="*/ 2922913 h 2922913"/>
                <a:gd name="connsiteX3" fmla="*/ 0 w 1829322"/>
                <a:gd name="connsiteY3" fmla="*/ 2162908 h 2922913"/>
                <a:gd name="connsiteX4" fmla="*/ 23269 w 1829322"/>
                <a:gd name="connsiteY4" fmla="*/ 2119674 h 2922913"/>
                <a:gd name="connsiteX5" fmla="*/ 108577 w 1829322"/>
                <a:gd name="connsiteY5" fmla="*/ 1095644 h 2922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322" h="2922913">
                  <a:moveTo>
                    <a:pt x="76262" y="999950"/>
                  </a:moveTo>
                  <a:lnTo>
                    <a:pt x="1489084" y="0"/>
                  </a:lnTo>
                  <a:cubicBezTo>
                    <a:pt x="1960280" y="857448"/>
                    <a:pt x="1940883" y="1971656"/>
                    <a:pt x="1438200" y="2922913"/>
                  </a:cubicBezTo>
                  <a:lnTo>
                    <a:pt x="0" y="2162908"/>
                  </a:lnTo>
                  <a:lnTo>
                    <a:pt x="23269" y="2119674"/>
                  </a:lnTo>
                  <a:cubicBezTo>
                    <a:pt x="170019" y="1811465"/>
                    <a:pt x="204396" y="1446977"/>
                    <a:pt x="108577" y="1095644"/>
                  </a:cubicBezTo>
                  <a:close/>
                </a:path>
              </a:pathLst>
            </a:custGeom>
          </p:spPr>
        </p:pic>
        <p:pic>
          <p:nvPicPr>
            <p:cNvPr id="16" name="Picture 15">
              <a:extLst>
                <a:ext uri="{FF2B5EF4-FFF2-40B4-BE49-F238E27FC236}">
                  <a16:creationId xmlns:a16="http://schemas.microsoft.com/office/drawing/2014/main" id="{48083F7E-CEF5-C17D-30AE-C42431543FB6}"/>
                </a:ext>
              </a:extLst>
            </p:cNvPr>
            <p:cNvPicPr>
              <a:picLocks noChangeAspect="1"/>
            </p:cNvPicPr>
            <p:nvPr/>
          </p:nvPicPr>
          <p:blipFill>
            <a:blip r:embed="rId3"/>
            <a:srcRect l="13405" t="20093" r="28774" b="24634"/>
            <a:stretch>
              <a:fillRect/>
            </a:stretch>
          </p:blipFill>
          <p:spPr>
            <a:xfrm rot="12656313">
              <a:off x="3383178" y="4455337"/>
              <a:ext cx="2915940" cy="1887781"/>
            </a:xfrm>
            <a:custGeom>
              <a:avLst/>
              <a:gdLst>
                <a:gd name="connsiteX0" fmla="*/ 1980316 w 2915940"/>
                <a:gd name="connsiteY0" fmla="*/ 1755893 h 1887781"/>
                <a:gd name="connsiteX1" fmla="*/ 1775777 w 2915940"/>
                <a:gd name="connsiteY1" fmla="*/ 1700416 h 1887781"/>
                <a:gd name="connsiteX2" fmla="*/ 844708 w 2915940"/>
                <a:gd name="connsiteY2" fmla="*/ 1887781 h 1887781"/>
                <a:gd name="connsiteX3" fmla="*/ 0 w 2915940"/>
                <a:gd name="connsiteY3" fmla="*/ 478530 h 1887781"/>
                <a:gd name="connsiteX4" fmla="*/ 2915940 w 2915940"/>
                <a:gd name="connsiteY4" fmla="*/ 270431 h 188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5940" h="1887781">
                  <a:moveTo>
                    <a:pt x="1980316" y="1755893"/>
                  </a:moveTo>
                  <a:lnTo>
                    <a:pt x="1775777" y="1700416"/>
                  </a:lnTo>
                  <a:cubicBezTo>
                    <a:pt x="1478329" y="1649657"/>
                    <a:pt x="1144472" y="1708102"/>
                    <a:pt x="844708" y="1887781"/>
                  </a:cubicBezTo>
                  <a:lnTo>
                    <a:pt x="0" y="478530"/>
                  </a:lnTo>
                  <a:cubicBezTo>
                    <a:pt x="922828" y="-74614"/>
                    <a:pt x="2034379" y="-153941"/>
                    <a:pt x="2915940" y="270431"/>
                  </a:cubicBezTo>
                  <a:close/>
                </a:path>
              </a:pathLst>
            </a:custGeom>
          </p:spPr>
        </p:pic>
        <p:pic>
          <p:nvPicPr>
            <p:cNvPr id="14" name="Picture 13">
              <a:extLst>
                <a:ext uri="{FF2B5EF4-FFF2-40B4-BE49-F238E27FC236}">
                  <a16:creationId xmlns:a16="http://schemas.microsoft.com/office/drawing/2014/main" id="{9A65C82C-B718-B2A4-DF7D-D791EB68B99C}"/>
                </a:ext>
              </a:extLst>
            </p:cNvPr>
            <p:cNvPicPr>
              <a:picLocks noChangeAspect="1"/>
            </p:cNvPicPr>
            <p:nvPr/>
          </p:nvPicPr>
          <p:blipFill>
            <a:blip r:embed="rId4"/>
            <a:srcRect l="5869" t="10855" r="51183" b="8205"/>
            <a:stretch>
              <a:fillRect/>
            </a:stretch>
          </p:blipFill>
          <p:spPr>
            <a:xfrm rot="10800000">
              <a:off x="2830867" y="2502206"/>
              <a:ext cx="1953110" cy="2641295"/>
            </a:xfrm>
            <a:custGeom>
              <a:avLst/>
              <a:gdLst>
                <a:gd name="connsiteX0" fmla="*/ 1549643 w 1953110"/>
                <a:gd name="connsiteY0" fmla="*/ 2641295 h 2641295"/>
                <a:gd name="connsiteX1" fmla="*/ 69139 w 1953110"/>
                <a:gd name="connsiteY1" fmla="*/ 1891606 h 2641295"/>
                <a:gd name="connsiteX2" fmla="*/ 107754 w 1953110"/>
                <a:gd name="connsiteY2" fmla="*/ 1830581 h 2641295"/>
                <a:gd name="connsiteX3" fmla="*/ 207212 w 1953110"/>
                <a:gd name="connsiteY3" fmla="*/ 1408005 h 2641295"/>
                <a:gd name="connsiteX4" fmla="*/ 82409 w 1953110"/>
                <a:gd name="connsiteY4" fmla="*/ 937338 h 2641295"/>
                <a:gd name="connsiteX5" fmla="*/ 32829 w 1953110"/>
                <a:gd name="connsiteY5" fmla="*/ 863346 h 2641295"/>
                <a:gd name="connsiteX6" fmla="*/ 0 w 1953110"/>
                <a:gd name="connsiteY6" fmla="*/ 784700 h 2641295"/>
                <a:gd name="connsiteX7" fmla="*/ 1549643 w 1953110"/>
                <a:gd name="connsiteY7" fmla="*/ 0 h 2641295"/>
                <a:gd name="connsiteX8" fmla="*/ 1549643 w 1953110"/>
                <a:gd name="connsiteY8" fmla="*/ 2641295 h 26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3110" h="2641295">
                  <a:moveTo>
                    <a:pt x="1549643" y="2641295"/>
                  </a:moveTo>
                  <a:lnTo>
                    <a:pt x="69139" y="1891606"/>
                  </a:lnTo>
                  <a:lnTo>
                    <a:pt x="107754" y="1830581"/>
                  </a:lnTo>
                  <a:cubicBezTo>
                    <a:pt x="171797" y="1700698"/>
                    <a:pt x="207212" y="1557899"/>
                    <a:pt x="207212" y="1408005"/>
                  </a:cubicBezTo>
                  <a:cubicBezTo>
                    <a:pt x="207213" y="1239373"/>
                    <a:pt x="162391" y="1079722"/>
                    <a:pt x="82409" y="937338"/>
                  </a:cubicBezTo>
                  <a:lnTo>
                    <a:pt x="32829" y="863346"/>
                  </a:lnTo>
                  <a:lnTo>
                    <a:pt x="0" y="784700"/>
                  </a:lnTo>
                  <a:lnTo>
                    <a:pt x="1549643" y="0"/>
                  </a:lnTo>
                  <a:cubicBezTo>
                    <a:pt x="2087599" y="817219"/>
                    <a:pt x="2087599" y="1824076"/>
                    <a:pt x="1549643" y="2641295"/>
                  </a:cubicBezTo>
                  <a:close/>
                </a:path>
              </a:pathLst>
            </a:custGeom>
          </p:spPr>
        </p:pic>
        <p:pic>
          <p:nvPicPr>
            <p:cNvPr id="12" name="Picture 11">
              <a:extLst>
                <a:ext uri="{FF2B5EF4-FFF2-40B4-BE49-F238E27FC236}">
                  <a16:creationId xmlns:a16="http://schemas.microsoft.com/office/drawing/2014/main" id="{6E7DF549-F674-90F4-E448-4608BF68092B}"/>
                </a:ext>
              </a:extLst>
            </p:cNvPr>
            <p:cNvPicPr>
              <a:picLocks noChangeAspect="1"/>
            </p:cNvPicPr>
            <p:nvPr/>
          </p:nvPicPr>
          <p:blipFill>
            <a:blip r:embed="rId5"/>
            <a:srcRect l="1516" t="11335" r="3500" b="10766"/>
            <a:stretch>
              <a:fillRect/>
            </a:stretch>
          </p:blipFill>
          <p:spPr>
            <a:xfrm rot="19649717">
              <a:off x="3362563" y="1303623"/>
              <a:ext cx="2909162" cy="1764098"/>
            </a:xfrm>
            <a:custGeom>
              <a:avLst/>
              <a:gdLst>
                <a:gd name="connsiteX0" fmla="*/ 2909162 w 2909162"/>
                <a:gd name="connsiteY0" fmla="*/ 525805 h 1764098"/>
                <a:gd name="connsiteX1" fmla="*/ 2120139 w 2909162"/>
                <a:gd name="connsiteY1" fmla="*/ 1764098 h 1764098"/>
                <a:gd name="connsiteX2" fmla="*/ 876302 w 2909162"/>
                <a:gd name="connsiteY2" fmla="*/ 1645233 h 1764098"/>
                <a:gd name="connsiteX3" fmla="*/ 843787 w 2909162"/>
                <a:gd name="connsiteY3" fmla="*/ 1662651 h 1764098"/>
                <a:gd name="connsiteX4" fmla="*/ 0 w 2909162"/>
                <a:gd name="connsiteY4" fmla="*/ 238087 h 1764098"/>
                <a:gd name="connsiteX5" fmla="*/ 2909162 w 2909162"/>
                <a:gd name="connsiteY5" fmla="*/ 525805 h 1764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9162" h="1764098">
                  <a:moveTo>
                    <a:pt x="2909162" y="525805"/>
                  </a:moveTo>
                  <a:lnTo>
                    <a:pt x="2120139" y="1764098"/>
                  </a:lnTo>
                  <a:cubicBezTo>
                    <a:pt x="1714871" y="1505867"/>
                    <a:pt x="1238902" y="1474997"/>
                    <a:pt x="876302" y="1645233"/>
                  </a:cubicBezTo>
                  <a:lnTo>
                    <a:pt x="843787" y="1662651"/>
                  </a:lnTo>
                  <a:lnTo>
                    <a:pt x="0" y="238087"/>
                  </a:lnTo>
                  <a:cubicBezTo>
                    <a:pt x="892831" y="-162032"/>
                    <a:pt x="2001797" y="-52355"/>
                    <a:pt x="2909162" y="525805"/>
                  </a:cubicBezTo>
                  <a:close/>
                </a:path>
              </a:pathLst>
            </a:custGeom>
          </p:spPr>
        </p:pic>
        <p:pic>
          <p:nvPicPr>
            <p:cNvPr id="9" name="Picture 8">
              <a:extLst>
                <a:ext uri="{FF2B5EF4-FFF2-40B4-BE49-F238E27FC236}">
                  <a16:creationId xmlns:a16="http://schemas.microsoft.com/office/drawing/2014/main" id="{94B3DFC0-3B69-D757-3AA5-0B3150673A09}"/>
                </a:ext>
              </a:extLst>
            </p:cNvPr>
            <p:cNvPicPr>
              <a:picLocks noChangeAspect="1"/>
            </p:cNvPicPr>
            <p:nvPr/>
          </p:nvPicPr>
          <p:blipFill>
            <a:blip r:embed="rId6"/>
            <a:srcRect l="6409" t="11537" r="3203" b="18783"/>
            <a:stretch>
              <a:fillRect/>
            </a:stretch>
          </p:blipFill>
          <p:spPr>
            <a:xfrm rot="1423558">
              <a:off x="5556667" y="1401490"/>
              <a:ext cx="2918993" cy="1725366"/>
            </a:xfrm>
            <a:custGeom>
              <a:avLst/>
              <a:gdLst>
                <a:gd name="connsiteX0" fmla="*/ 0 w 2918993"/>
                <a:gd name="connsiteY0" fmla="*/ 286623 h 1725366"/>
                <a:gd name="connsiteX1" fmla="*/ 2918993 w 2918993"/>
                <a:gd name="connsiteY1" fmla="*/ 446270 h 1725366"/>
                <a:gd name="connsiteX2" fmla="*/ 1867676 w 2918993"/>
                <a:gd name="connsiteY2" fmla="*/ 1725366 h 1725366"/>
                <a:gd name="connsiteX3" fmla="*/ 1838199 w 2918993"/>
                <a:gd name="connsiteY3" fmla="*/ 1703190 h 1725366"/>
                <a:gd name="connsiteX4" fmla="*/ 590792 w 2918993"/>
                <a:gd name="connsiteY4" fmla="*/ 1630829 h 1725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993" h="1725366">
                  <a:moveTo>
                    <a:pt x="0" y="286623"/>
                  </a:moveTo>
                  <a:cubicBezTo>
                    <a:pt x="984973" y="-146282"/>
                    <a:pt x="2097688" y="-85425"/>
                    <a:pt x="2918993" y="446270"/>
                  </a:cubicBezTo>
                  <a:lnTo>
                    <a:pt x="1867676" y="1725366"/>
                  </a:lnTo>
                  <a:lnTo>
                    <a:pt x="1838199" y="1703190"/>
                  </a:lnTo>
                  <a:cubicBezTo>
                    <a:pt x="1505829" y="1479608"/>
                    <a:pt x="1030725" y="1437475"/>
                    <a:pt x="590792" y="1630829"/>
                  </a:cubicBezTo>
                  <a:close/>
                </a:path>
              </a:pathLst>
            </a:custGeom>
          </p:spPr>
        </p:pic>
        <p:pic>
          <p:nvPicPr>
            <p:cNvPr id="4" name="Picture 3">
              <a:extLst>
                <a:ext uri="{FF2B5EF4-FFF2-40B4-BE49-F238E27FC236}">
                  <a16:creationId xmlns:a16="http://schemas.microsoft.com/office/drawing/2014/main" id="{CD446709-1ECE-9A57-BECD-28C401BC4CDD}"/>
                </a:ext>
              </a:extLst>
            </p:cNvPr>
            <p:cNvPicPr>
              <a:picLocks noChangeAspect="1"/>
            </p:cNvPicPr>
            <p:nvPr/>
          </p:nvPicPr>
          <p:blipFill>
            <a:blip r:embed="rId7"/>
            <a:srcRect l="2811" t="4079" r="26410" b="1620"/>
            <a:stretch>
              <a:fillRect/>
            </a:stretch>
          </p:blipFill>
          <p:spPr>
            <a:xfrm>
              <a:off x="6985140" y="2551874"/>
              <a:ext cx="1969673" cy="2591628"/>
            </a:xfrm>
            <a:custGeom>
              <a:avLst/>
              <a:gdLst>
                <a:gd name="connsiteX0" fmla="*/ 1566206 w 1969673"/>
                <a:gd name="connsiteY0" fmla="*/ 0 h 2591628"/>
                <a:gd name="connsiteX1" fmla="*/ 1566206 w 1969673"/>
                <a:gd name="connsiteY1" fmla="*/ 2591628 h 2591628"/>
                <a:gd name="connsiteX2" fmla="*/ 0 w 1969673"/>
                <a:gd name="connsiteY2" fmla="*/ 1813454 h 2591628"/>
                <a:gd name="connsiteX3" fmla="*/ 7629 w 1969673"/>
                <a:gd name="connsiteY3" fmla="*/ 1805673 h 2591628"/>
                <a:gd name="connsiteX4" fmla="*/ 223776 w 1969673"/>
                <a:gd name="connsiteY4" fmla="*/ 1210100 h 2591628"/>
                <a:gd name="connsiteX5" fmla="*/ 124317 w 1969673"/>
                <a:gd name="connsiteY5" fmla="*/ 795470 h 2591628"/>
                <a:gd name="connsiteX6" fmla="*/ 85703 w 1969673"/>
                <a:gd name="connsiteY6" fmla="*/ 735593 h 2591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673" h="2591628">
                  <a:moveTo>
                    <a:pt x="1566206" y="0"/>
                  </a:moveTo>
                  <a:cubicBezTo>
                    <a:pt x="2104162" y="801852"/>
                    <a:pt x="2104162" y="1789776"/>
                    <a:pt x="1566206" y="2591628"/>
                  </a:cubicBezTo>
                  <a:lnTo>
                    <a:pt x="0" y="1813454"/>
                  </a:lnTo>
                  <a:lnTo>
                    <a:pt x="7629" y="1805673"/>
                  </a:lnTo>
                  <a:cubicBezTo>
                    <a:pt x="144093" y="1635664"/>
                    <a:pt x="223776" y="1430714"/>
                    <a:pt x="223776" y="1210100"/>
                  </a:cubicBezTo>
                  <a:cubicBezTo>
                    <a:pt x="223776" y="1063024"/>
                    <a:pt x="188361" y="922910"/>
                    <a:pt x="124317" y="795470"/>
                  </a:cubicBezTo>
                  <a:lnTo>
                    <a:pt x="85703" y="735593"/>
                  </a:lnTo>
                  <a:close/>
                </a:path>
              </a:pathLst>
            </a:custGeom>
          </p:spPr>
        </p:pic>
      </p:grpSp>
      <p:sp>
        <p:nvSpPr>
          <p:cNvPr id="110" name="TextBox 109">
            <a:extLst>
              <a:ext uri="{FF2B5EF4-FFF2-40B4-BE49-F238E27FC236}">
                <a16:creationId xmlns:a16="http://schemas.microsoft.com/office/drawing/2014/main" id="{785D8C92-0609-8302-F801-6E87F461065E}"/>
              </a:ext>
            </a:extLst>
          </p:cNvPr>
          <p:cNvSpPr txBox="1"/>
          <p:nvPr/>
        </p:nvSpPr>
        <p:spPr>
          <a:xfrm>
            <a:off x="101977" y="2938773"/>
            <a:ext cx="1923053" cy="830997"/>
          </a:xfrm>
          <a:prstGeom prst="rect">
            <a:avLst/>
          </a:prstGeom>
          <a:noFill/>
        </p:spPr>
        <p:txBody>
          <a:bodyPr wrap="square">
            <a:spAutoFit/>
          </a:bodyPr>
          <a:lstStyle/>
          <a:p>
            <a:pPr algn="ctr"/>
            <a:r>
              <a:rPr lang="fr-FR" sz="2400" b="1" i="0" dirty="0" err="1">
                <a:solidFill>
                  <a:schemeClr val="accent1">
                    <a:lumMod val="75000"/>
                  </a:schemeClr>
                </a:solidFill>
                <a:effectLst/>
                <a:latin typeface="Aharoni" panose="02010803020104030203" pitchFamily="2" charset="-79"/>
                <a:cs typeface="Aharoni" panose="02010803020104030203" pitchFamily="2" charset="-79"/>
              </a:rPr>
              <a:t>Behavioral</a:t>
            </a:r>
            <a:r>
              <a:rPr lang="fr-FR" sz="2400" b="1" i="0" dirty="0">
                <a:solidFill>
                  <a:schemeClr val="accent1">
                    <a:lumMod val="75000"/>
                  </a:schemeClr>
                </a:solidFill>
                <a:effectLst/>
                <a:latin typeface="Aharoni" panose="02010803020104030203" pitchFamily="2" charset="-79"/>
                <a:cs typeface="Aharoni" panose="02010803020104030203" pitchFamily="2" charset="-79"/>
              </a:rPr>
              <a:t> Finance</a:t>
            </a:r>
            <a:endParaRPr lang="fr-FR" sz="2400" dirty="0">
              <a:solidFill>
                <a:schemeClr val="accent1">
                  <a:lumMod val="75000"/>
                </a:schemeClr>
              </a:solidFill>
              <a:latin typeface="Aharoni" panose="02010803020104030203" pitchFamily="2" charset="-79"/>
              <a:cs typeface="Aharoni" panose="02010803020104030203" pitchFamily="2" charset="-79"/>
            </a:endParaRPr>
          </a:p>
        </p:txBody>
      </p:sp>
      <p:sp>
        <p:nvSpPr>
          <p:cNvPr id="5" name="TextBox 4">
            <a:extLst>
              <a:ext uri="{FF2B5EF4-FFF2-40B4-BE49-F238E27FC236}">
                <a16:creationId xmlns:a16="http://schemas.microsoft.com/office/drawing/2014/main" id="{4F98A91A-4D97-E9E4-3760-7D78BEC428C6}"/>
              </a:ext>
            </a:extLst>
          </p:cNvPr>
          <p:cNvSpPr txBox="1"/>
          <p:nvPr/>
        </p:nvSpPr>
        <p:spPr>
          <a:xfrm>
            <a:off x="4765871" y="2579511"/>
            <a:ext cx="7620096" cy="1446550"/>
          </a:xfrm>
          <a:prstGeom prst="rect">
            <a:avLst/>
          </a:prstGeom>
          <a:noFill/>
        </p:spPr>
        <p:txBody>
          <a:bodyPr wrap="square">
            <a:spAutoFit/>
          </a:bodyPr>
          <a:lstStyle/>
          <a:p>
            <a:r>
              <a:rPr lang="fr-FR" sz="4400" b="1" i="0" dirty="0" err="1">
                <a:solidFill>
                  <a:schemeClr val="accent1">
                    <a:lumMod val="75000"/>
                  </a:schemeClr>
                </a:solidFill>
                <a:effectLst/>
              </a:rPr>
              <a:t>Historical</a:t>
            </a:r>
            <a:r>
              <a:rPr lang="fr-FR" sz="4400" b="1" i="0" dirty="0">
                <a:solidFill>
                  <a:schemeClr val="accent1">
                    <a:lumMod val="75000"/>
                  </a:schemeClr>
                </a:solidFill>
                <a:effectLst/>
              </a:rPr>
              <a:t> Background </a:t>
            </a:r>
            <a:r>
              <a:rPr lang="fr-FR" sz="4400" b="0" i="0" dirty="0">
                <a:solidFill>
                  <a:schemeClr val="accent1">
                    <a:lumMod val="75000"/>
                  </a:schemeClr>
                </a:solidFill>
                <a:effectLst/>
              </a:rPr>
              <a:t>&amp; </a:t>
            </a:r>
            <a:r>
              <a:rPr lang="fr-FR" sz="4400" b="0" i="0" dirty="0" err="1">
                <a:solidFill>
                  <a:schemeClr val="accent1">
                    <a:lumMod val="75000"/>
                  </a:schemeClr>
                </a:solidFill>
                <a:effectLst/>
              </a:rPr>
              <a:t>Development</a:t>
            </a:r>
            <a:endParaRPr lang="fr-FR" sz="4400" dirty="0">
              <a:solidFill>
                <a:schemeClr val="accent1">
                  <a:lumMod val="75000"/>
                </a:schemeClr>
              </a:solidFill>
            </a:endParaRPr>
          </a:p>
        </p:txBody>
      </p:sp>
    </p:spTree>
    <p:extLst>
      <p:ext uri="{BB962C8B-B14F-4D97-AF65-F5344CB8AC3E}">
        <p14:creationId xmlns:p14="http://schemas.microsoft.com/office/powerpoint/2010/main" val="176333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865d5ca1-70a4-4255-bf89-146df2476d49"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BB7E8849C09D74487BD6CD85B56076E" ma:contentTypeVersion="6" ma:contentTypeDescription="Create a new document." ma:contentTypeScope="" ma:versionID="7d12ed6c9e46a03dd5b26495f66309e5">
  <xsd:schema xmlns:xsd="http://www.w3.org/2001/XMLSchema" xmlns:xs="http://www.w3.org/2001/XMLSchema" xmlns:p="http://schemas.microsoft.com/office/2006/metadata/properties" xmlns:ns3="865d5ca1-70a4-4255-bf89-146df2476d49" targetNamespace="http://schemas.microsoft.com/office/2006/metadata/properties" ma:root="true" ma:fieldsID="d05b3c03f66c1239b0be712301ac2bf0" ns3:_="">
    <xsd:import namespace="865d5ca1-70a4-4255-bf89-146df2476d49"/>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65d5ca1-70a4-4255-bf89-146df2476d49"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E56E763-05E5-4816-AD13-4D7DED490F60}">
  <ds:schemaRefs>
    <ds:schemaRef ds:uri="http://purl.org/dc/dcmitype/"/>
    <ds:schemaRef ds:uri="http://purl.org/dc/elements/1.1/"/>
    <ds:schemaRef ds:uri="http://schemas.microsoft.com/office/2006/metadata/properties"/>
    <ds:schemaRef ds:uri="http://www.w3.org/XML/1998/namespace"/>
    <ds:schemaRef ds:uri="http://purl.org/dc/terms/"/>
    <ds:schemaRef ds:uri="http://schemas.openxmlformats.org/package/2006/metadata/core-properties"/>
    <ds:schemaRef ds:uri="http://schemas.microsoft.com/office/2006/documentManagement/types"/>
    <ds:schemaRef ds:uri="865d5ca1-70a4-4255-bf89-146df2476d49"/>
    <ds:schemaRef ds:uri="http://schemas.microsoft.com/office/infopath/2007/PartnerControls"/>
  </ds:schemaRefs>
</ds:datastoreItem>
</file>

<file path=customXml/itemProps2.xml><?xml version="1.0" encoding="utf-8"?>
<ds:datastoreItem xmlns:ds="http://schemas.openxmlformats.org/officeDocument/2006/customXml" ds:itemID="{90A84BF2-773B-4DF7-B227-7D7DBE0471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65d5ca1-70a4-4255-bf89-146df2476d4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CF504C2-3E5B-482E-B5F7-90B5E83CC1E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Gallery</Template>
  <TotalTime>828</TotalTime>
  <Words>3658</Words>
  <Application>Microsoft Office PowerPoint</Application>
  <PresentationFormat>Widescreen</PresentationFormat>
  <Paragraphs>544</Paragraphs>
  <Slides>57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Aharoni</vt:lpstr>
      <vt:lpstr>Aptos</vt:lpstr>
      <vt:lpstr>Aptos Display</vt:lpstr>
      <vt:lpstr>Arial</vt:lpstr>
      <vt:lpstr>Wingdings</vt:lpstr>
      <vt:lpstr>YAFdJj8NdaU 0</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mezghenniassewer</dc:creator>
  <cp:lastModifiedBy>mezghenniassewer</cp:lastModifiedBy>
  <cp:revision>20</cp:revision>
  <dcterms:created xsi:type="dcterms:W3CDTF">2024-06-05T08:26:55Z</dcterms:created>
  <dcterms:modified xsi:type="dcterms:W3CDTF">2024-11-27T13:18:54Z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0x0101008BB7E8849C09D74487BD6CD85B56076E</vt:lpwstr>
  </property>
</Properties>
</file>